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2" r:id="rId3"/>
    <p:sldId id="288" r:id="rId4"/>
    <p:sldId id="289" r:id="rId5"/>
    <p:sldId id="264" r:id="rId6"/>
    <p:sldId id="265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8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F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979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14.04.2025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14.04.2025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14.04.2025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14.04.2025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14.04.2025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14.04.2025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14.04.2025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14.04.2025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14.04.2025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14.04.2025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14.04.2025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B21CB-FF47-4E68-A1F5-21510453A608}" type="datetimeFigureOut">
              <a:rPr lang="ru-RU" smtClean="0"/>
              <a:pPr/>
              <a:t>14.04.2025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340768"/>
            <a:ext cx="7128792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Развитие связной речи детей старшего дошкольного возраста</a:t>
            </a:r>
          </a:p>
          <a:p>
            <a:pPr algn="ctr">
              <a:defRPr/>
            </a:pPr>
            <a:r>
              <a:rPr lang="ru-RU" sz="2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Консультация для родителей</a:t>
            </a:r>
            <a:r>
              <a:rPr lang="ru-RU" sz="4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3" name="Блок-схема: альтернативный процесс 2"/>
          <p:cNvSpPr/>
          <p:nvPr/>
        </p:nvSpPr>
        <p:spPr>
          <a:xfrm>
            <a:off x="1403648" y="4725144"/>
            <a:ext cx="3888432" cy="1152128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Учитель-логопед: </a:t>
            </a:r>
          </a:p>
          <a:p>
            <a:pPr algn="ctr"/>
            <a:r>
              <a:rPr lang="ru-RU" dirty="0"/>
              <a:t>Ширяева Маргарита Юрьевна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C48C2615-7F56-4378-9F55-C3172B4D5B7B}"/>
              </a:ext>
            </a:extLst>
          </p:cNvPr>
          <p:cNvSpPr/>
          <p:nvPr/>
        </p:nvSpPr>
        <p:spPr>
          <a:xfrm>
            <a:off x="431540" y="764704"/>
            <a:ext cx="8280920" cy="288032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b="1" i="1" dirty="0"/>
              <a:t>Игра «Всегда под рукой»</a:t>
            </a:r>
            <a:endParaRPr lang="ru-RU" dirty="0"/>
          </a:p>
          <a:p>
            <a:pPr algn="just"/>
            <a:r>
              <a:rPr lang="ru-RU" dirty="0"/>
              <a:t>Всем родителям знакомы ситуации, когда ребенка трудно чем-то занять, — например, долгое ожидание в очереди или утомительная поездка в транспорте. Все, что нужно в таких случаях, — чтобы в маминой сумочке нашлась пара фломастеров или хотя бы просто ручка. Нарисуйте на пальчиках малыша рожицы: одна — улыбающаяся, другая — печальная, третья — удивляющаяся. Пусть на одной руке окажется два персонажа, а на другой, допустим, три. Малыш может дать персонажам имена, познакомить их между собой, спеть песенку или разыграть с ними сценку.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4D16DEF6-3B75-4AB5-B4D7-2060552DE528}"/>
              </a:ext>
            </a:extLst>
          </p:cNvPr>
          <p:cNvSpPr/>
          <p:nvPr/>
        </p:nvSpPr>
        <p:spPr>
          <a:xfrm>
            <a:off x="251520" y="3861048"/>
            <a:ext cx="6624736" cy="252028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i="1" dirty="0"/>
              <a:t>Игра «Измени песню»</a:t>
            </a:r>
            <a:endParaRPr lang="ru-RU" dirty="0"/>
          </a:p>
          <a:p>
            <a:r>
              <a:rPr lang="ru-RU" dirty="0"/>
              <a:t>Детям нравится петь о знакомых вещах — о себе и своей семье, о своих игрушках и о том, что они видели на прогулке... Выберите хорошо известную песню и предложите ребенку придумать к ней новые слова. Ничего, если текст будет не слишком связным, много повторений — тоже не страшно. Рифмы не обязательны. Можете предложить и свой, «взрослый» вариант переделанного текста.</a:t>
            </a:r>
          </a:p>
        </p:txBody>
      </p:sp>
    </p:spTree>
    <p:extLst>
      <p:ext uri="{BB962C8B-B14F-4D97-AF65-F5344CB8AC3E}">
        <p14:creationId xmlns:p14="http://schemas.microsoft.com/office/powerpoint/2010/main" val="25684362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C9A73073-960C-4CE8-901C-966827BC30B5}"/>
              </a:ext>
            </a:extLst>
          </p:cNvPr>
          <p:cNvSpPr/>
          <p:nvPr/>
        </p:nvSpPr>
        <p:spPr>
          <a:xfrm>
            <a:off x="3131840" y="404664"/>
            <a:ext cx="5184576" cy="244827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i="1"/>
              <a:t>Игра «Повтори скороговорку»</a:t>
            </a:r>
            <a:endParaRPr lang="ru-RU"/>
          </a:p>
          <a:p>
            <a:r>
              <a:rPr lang="ru-RU"/>
              <a:t>Скороговорки являются эффективным средством развития речи. Они позволяют отрабатывать навыки правильной и четкой артикуляции, совершенствовать плавность и темп речи. </a:t>
            </a:r>
            <a:endParaRPr lang="ru-RU">
              <a:effectLst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12F7F512-4F07-4E37-AB35-017411794420}"/>
              </a:ext>
            </a:extLst>
          </p:cNvPr>
          <p:cNvSpPr/>
          <p:nvPr/>
        </p:nvSpPr>
        <p:spPr>
          <a:xfrm>
            <a:off x="467544" y="3140968"/>
            <a:ext cx="5976664" cy="302433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i="1"/>
              <a:t>Игра «Загадки»</a:t>
            </a:r>
            <a:endParaRPr lang="ru-RU"/>
          </a:p>
          <a:p>
            <a:r>
              <a:rPr lang="ru-RU"/>
              <a:t>Отгадывание загадок активизирует словарь детей. Ребенок учится выделять существенные признаки предметов. Загадки расширяют кругозор детей, тренируют внимание и память, развивают наблюдательность и логическое мышление. В процессе отгадывания загадок детям следует задавать наводящие вопросы. Многие загадки рекомендуется заучить наизусть. </a:t>
            </a:r>
            <a:endParaRPr lang="ru-RU">
              <a:effectLst/>
            </a:endParaRPr>
          </a:p>
        </p:txBody>
      </p:sp>
      <p:pic>
        <p:nvPicPr>
          <p:cNvPr id="2052" name="Picture 4" descr="Picture background">
            <a:extLst>
              <a:ext uri="{FF2B5EF4-FFF2-40B4-BE49-F238E27FC236}">
                <a16:creationId xmlns:a16="http://schemas.microsoft.com/office/drawing/2014/main" id="{97ECB06A-F734-45E4-A493-0B2CFE4FE2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55" y="908720"/>
            <a:ext cx="2649949" cy="194421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29395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25770EB6-0748-4D8F-B277-1DFDEDC3D716}"/>
              </a:ext>
            </a:extLst>
          </p:cNvPr>
          <p:cNvSpPr/>
          <p:nvPr/>
        </p:nvSpPr>
        <p:spPr>
          <a:xfrm>
            <a:off x="611560" y="260648"/>
            <a:ext cx="7920880" cy="324036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i="1" dirty="0"/>
              <a:t>Игра «Давай поговорим»</a:t>
            </a:r>
            <a:endParaRPr lang="ru-RU" dirty="0"/>
          </a:p>
          <a:p>
            <a:r>
              <a:rPr lang="ru-RU" dirty="0"/>
              <a:t>Является обычной беседой на бытовые темы. </a:t>
            </a:r>
          </a:p>
          <a:p>
            <a:r>
              <a:rPr lang="ru-RU" dirty="0"/>
              <a:t>Инструкция: «Я задаю вопросы, а ты отвечай. Если хочешь, можешь и ты задать мне вопрос, а я тебе отвечу. Ты сегодня завтракал? А что ты ел? Какая сегодня погода? Тебе нравится заниматься со мной?»</a:t>
            </a:r>
          </a:p>
          <a:p>
            <a:r>
              <a:rPr lang="ru-RU" dirty="0"/>
              <a:t>В зависимости от активности ребенка его участие может быть квалифицировано как инициативное или пассивное, а речевые ответы как развернутые или краткие, самостоятельные или с опорой на лексику вопроса. Лучше всего вопросы задавать разные по содержанию, </a:t>
            </a:r>
            <a:r>
              <a:rPr lang="ru-RU" dirty="0" err="1"/>
              <a:t>внеконтекстные</a:t>
            </a:r>
            <a:r>
              <a:rPr lang="ru-RU" dirty="0"/>
              <a:t>, не связанные с общей темой. 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02BCA15A-527B-447B-8734-161418BF272C}"/>
              </a:ext>
            </a:extLst>
          </p:cNvPr>
          <p:cNvSpPr/>
          <p:nvPr/>
        </p:nvSpPr>
        <p:spPr>
          <a:xfrm>
            <a:off x="179512" y="3645024"/>
            <a:ext cx="6840760" cy="27363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b="1" i="1" dirty="0"/>
              <a:t>Игра «Выучи стихотворение»</a:t>
            </a:r>
            <a:endParaRPr lang="ru-RU" dirty="0"/>
          </a:p>
          <a:p>
            <a:pPr algn="just"/>
            <a:r>
              <a:rPr lang="ru-RU" dirty="0"/>
              <a:t>Разучивание стихов является средством закрепления правильного звукопроизношения, расширения словарного запаса, развития речи. </a:t>
            </a:r>
          </a:p>
          <a:p>
            <a:pPr algn="just"/>
            <a:r>
              <a:rPr lang="ru-RU" dirty="0"/>
              <a:t>Все дети любят слушать стихи, стараются их запомнить. Подбирая стихотворения нужно учитывать речевые возможности ребенка. Сначала нужно проговаривать каждую строчку стихотворения. Можно разучивать стихотворение с опорой на наглядные картинки, тем самым развивать и зрительную память. </a:t>
            </a:r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4729769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B630B1B3-B1FE-4CCF-8FE0-1834FBAD59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83" b="16282"/>
          <a:stretch/>
        </p:blipFill>
        <p:spPr bwMode="auto">
          <a:xfrm>
            <a:off x="1259632" y="3542332"/>
            <a:ext cx="4629873" cy="29110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9213241E-AFB3-4B51-A945-A58D71600F36}"/>
              </a:ext>
            </a:extLst>
          </p:cNvPr>
          <p:cNvSpPr txBox="1">
            <a:spLocks/>
          </p:cNvSpPr>
          <p:nvPr/>
        </p:nvSpPr>
        <p:spPr>
          <a:xfrm>
            <a:off x="601216" y="764704"/>
            <a:ext cx="7941568" cy="255096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b="1" dirty="0"/>
              <a:t> </a:t>
            </a:r>
          </a:p>
          <a:p>
            <a:r>
              <a:rPr lang="ru-RU" sz="1800" b="1" dirty="0"/>
              <a:t>Чем богаче и правильнее речь ребенка, тем легче ему высказывать свои мысли, тем шире его возможности познать действительность, полноценнее </a:t>
            </a:r>
          </a:p>
          <a:p>
            <a:r>
              <a:rPr lang="ru-RU" sz="1800" b="1" dirty="0"/>
              <a:t>будущие взаимоотношения </a:t>
            </a:r>
            <a:br>
              <a:rPr lang="ru-RU" sz="1800" b="1" dirty="0"/>
            </a:br>
            <a:r>
              <a:rPr lang="ru-RU" sz="1800" b="1" dirty="0"/>
              <a:t>с детьми и взрослыми, его поведение, а, следовательно, </a:t>
            </a:r>
          </a:p>
          <a:p>
            <a:r>
              <a:rPr lang="ru-RU" sz="1800" b="1" dirty="0"/>
              <a:t>и его личность в целом.</a:t>
            </a:r>
          </a:p>
        </p:txBody>
      </p:sp>
    </p:spTree>
    <p:extLst>
      <p:ext uri="{BB962C8B-B14F-4D97-AF65-F5344CB8AC3E}">
        <p14:creationId xmlns:p14="http://schemas.microsoft.com/office/powerpoint/2010/main" val="32160966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535"/>
          <a:stretch/>
        </p:blipFill>
        <p:spPr>
          <a:xfrm>
            <a:off x="971600" y="908720"/>
            <a:ext cx="6873115" cy="388843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331386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764704"/>
            <a:ext cx="4038600" cy="5361459"/>
          </a:xfrm>
        </p:spPr>
        <p:txBody>
          <a:bodyPr>
            <a:normAutofit/>
          </a:bodyPr>
          <a:lstStyle/>
          <a:p>
            <a:r>
              <a:rPr lang="ru-RU" sz="2000" i="1" dirty="0"/>
              <a:t>Связная речь – это  смысловое развернутое высказывание, обеспечивающее общение и взаимопонимание.</a:t>
            </a:r>
          </a:p>
          <a:p>
            <a:endParaRPr lang="ru-RU" dirty="0"/>
          </a:p>
          <a:p>
            <a:r>
              <a:rPr lang="ru-RU" sz="1900" i="1" dirty="0"/>
              <a:t>Развитие связной речи является центральной задачей речевого воспитания детей, поскольку от степени ее </a:t>
            </a:r>
            <a:r>
              <a:rPr lang="ru-RU" sz="1900" i="1" dirty="0" err="1"/>
              <a:t>сформированности</a:t>
            </a:r>
            <a:r>
              <a:rPr lang="ru-RU" sz="1900" i="1" dirty="0"/>
              <a:t> зависит дальнейшее развитие ребенка и приобретение им учебных знаний в системе школьного обучения.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033786"/>
            <a:ext cx="3672408" cy="412340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4073136618"/>
      </p:ext>
    </p:extLst>
  </p:cSld>
  <p:clrMapOvr>
    <a:masterClrMapping/>
  </p:clrMapOvr>
  <p:transition spd="slow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720C25D-8C8D-472A-A661-D106788F0CB7}"/>
              </a:ext>
            </a:extLst>
          </p:cNvPr>
          <p:cNvSpPr txBox="1"/>
          <p:nvPr/>
        </p:nvSpPr>
        <p:spPr>
          <a:xfrm>
            <a:off x="395536" y="764704"/>
            <a:ext cx="7632848" cy="480131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dirty="0"/>
              <a:t>Умения и навыки связной речи не развиваются спонтанно, и без специального обучения ребёнок не достигнет того уровня развития связной речи, который необходим для полноценного обучения в школе. Работы, проводимой в детском саду или на подготовительных к школе занятиях для полноценного развития связной речи недостаточно, обязательно усилия педагогов дошкольных учреждений должны подкрепляться домашними занятиями.</a:t>
            </a:r>
          </a:p>
          <a:p>
            <a:pPr algn="just"/>
            <a:r>
              <a:rPr lang="ru-RU" dirty="0"/>
              <a:t>Умения и навыки связной речи не развиваются спонтанно, и без специального обучения ребёнок не достигнет того уровня развития связной речи, который необходим для полноценного обучения в школе. Работы, проводимой в детском саду или на подготовительных к школе занятиях для полноценного развития связной речи недостаточно, обязательно усилия педагогов дошкольных учреждений должны подкрепляться домашними занятиями.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51450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3EE7D7B-CA37-4A4F-B230-D090079E458F}"/>
              </a:ext>
            </a:extLst>
          </p:cNvPr>
          <p:cNvSpPr/>
          <p:nvPr/>
        </p:nvSpPr>
        <p:spPr>
          <a:xfrm>
            <a:off x="539552" y="908720"/>
            <a:ext cx="7488832" cy="41764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/>
              <a:t>Сложно переоценить значение связной речи, ведь это не только умение верно излагать свои мысли, правильно говорить, но и возможность познавать окружающий мир. Большое значение приобретает развитие связной речи в семье.</a:t>
            </a:r>
          </a:p>
          <a:p>
            <a:pPr algn="just"/>
            <a:r>
              <a:rPr lang="ru-RU"/>
              <a:t>Однако в современных условиях, при напряженном ритме жизни, в семье речевому развитию ребёнка уделяется катастрофически мало внимания. Общение ребёнка с родителями чаще всего происходит в формате «вопрос — ответ». Если ребёнок рассказывает что-то родителям, то взрослые, что вполне естественно, обращают внимание в первую очередь на смысл его речи, нежели на оформление — связность, словарный запас, грамматические ошибки. </a:t>
            </a:r>
          </a:p>
        </p:txBody>
      </p:sp>
    </p:spTree>
    <p:extLst>
      <p:ext uri="{BB962C8B-B14F-4D97-AF65-F5344CB8AC3E}">
        <p14:creationId xmlns:p14="http://schemas.microsoft.com/office/powerpoint/2010/main" val="14652040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74638"/>
            <a:ext cx="6048672" cy="850106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</a:rPr>
              <a:t>Классификация связной речи</a:t>
            </a: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611560" y="1196751"/>
            <a:ext cx="2880320" cy="873695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i="1" dirty="0"/>
              <a:t>Диалогическая</a:t>
            </a: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4211960" y="1124743"/>
            <a:ext cx="3240360" cy="945703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i="1" dirty="0"/>
              <a:t>Монологическая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1979712" y="1988840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724128" y="1988840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773321" y="2420888"/>
            <a:ext cx="2664296" cy="54131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Разговор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73321" y="3108663"/>
            <a:ext cx="2664296" cy="5760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Беседа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211960" y="2420888"/>
            <a:ext cx="3240360" cy="54131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Пересказ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211960" y="3108663"/>
            <a:ext cx="3240360" cy="7920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/>
              <a:t>Составление описательных рассказов о предметах, объектах, явлениях природы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211960" y="4005064"/>
            <a:ext cx="3240360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Творческие рассказы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211960" y="4581129"/>
            <a:ext cx="3240360" cy="36003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Заучивание стихотворений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211960" y="5085184"/>
            <a:ext cx="2736304" cy="7200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Составление рассказов по картине. </a:t>
            </a:r>
          </a:p>
        </p:txBody>
      </p:sp>
      <p:pic>
        <p:nvPicPr>
          <p:cNvPr id="1026" name="Picture 2" descr="C:\Users\1\Desktop\речевое развитие\razvitie-slovarnogo-zapasa-u-reben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3789040"/>
            <a:ext cx="3888432" cy="295232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1381032"/>
      </p:ext>
    </p:extLst>
  </p:cSld>
  <p:clrMapOvr>
    <a:masterClrMapping/>
  </p:clrMapOvr>
  <p:transition spd="slow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04664"/>
            <a:ext cx="7200800" cy="77809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dirty="0"/>
              <a:t>Развитие связной речи происходит: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0522" y="1414166"/>
            <a:ext cx="8003232" cy="309634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r>
              <a:rPr lang="ru-RU" sz="2400" dirty="0"/>
              <a:t>– во всех видах организованной образовательной деятельности с учетом принципа интеграции и тематического построения образовательного процесса;</a:t>
            </a:r>
          </a:p>
          <a:p>
            <a:endParaRPr lang="ru-RU" sz="2400" dirty="0"/>
          </a:p>
          <a:p>
            <a:r>
              <a:rPr lang="ru-RU" sz="2400" dirty="0"/>
              <a:t>– в совместно-партнерской деятельности, осуществляемой в ходе режимных моментов; </a:t>
            </a:r>
          </a:p>
          <a:p>
            <a:endParaRPr lang="ru-RU" sz="2400" dirty="0"/>
          </a:p>
          <a:p>
            <a:r>
              <a:rPr lang="ru-RU" sz="2400" dirty="0"/>
              <a:t>– в самостоятельной деятельности детей;</a:t>
            </a:r>
          </a:p>
          <a:p>
            <a:endParaRPr lang="ru-RU" sz="2400" dirty="0"/>
          </a:p>
          <a:p>
            <a:r>
              <a:rPr lang="ru-RU" sz="2400" dirty="0"/>
              <a:t> – в семье, в играх и другом взаимодействие детей и их родителей.</a:t>
            </a:r>
          </a:p>
          <a:p>
            <a:endParaRPr lang="ru-RU" sz="1600" dirty="0"/>
          </a:p>
        </p:txBody>
      </p:sp>
      <p:pic>
        <p:nvPicPr>
          <p:cNvPr id="1026" name="Picture 2" descr="C:\Users\1\Desktop\речевое развитие\0_8211e_fc54a5ff_X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866" y="4510510"/>
            <a:ext cx="2448272" cy="23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700666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AE30173-EE06-4CDF-BD1B-9D60A61B07FB}"/>
              </a:ext>
            </a:extLst>
          </p:cNvPr>
          <p:cNvSpPr/>
          <p:nvPr/>
        </p:nvSpPr>
        <p:spPr>
          <a:xfrm>
            <a:off x="611560" y="476672"/>
            <a:ext cx="7704856" cy="72008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>
                <a:solidFill>
                  <a:srgbClr val="C00000"/>
                </a:solidFill>
              </a:rPr>
              <a:t>Как помочь ребёнку овладеть умениями и навыками связной речи? 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7E63945-BB89-41C1-92ED-C671FB6EB3DF}"/>
              </a:ext>
            </a:extLst>
          </p:cNvPr>
          <p:cNvSpPr/>
          <p:nvPr/>
        </p:nvSpPr>
        <p:spPr>
          <a:xfrm>
            <a:off x="323528" y="1556792"/>
            <a:ext cx="8352928" cy="41764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/>
              <a:t>Использовать можно все, что видит ребенок вокруг себя. Очень важно направлять внимание ребенка не только на предметы, но и на их детали. Необходимо рассматривая предмет, задавать ребенку вопросы: «Какого цвета? Из чего сделан предмет? Какой величины?» Следите, за тем, чтобы ребёнок отвечал полным предложением. Также ребенок учится сравнивать, обобщать, понимать значение слов «ширина», «высота», «длина», «высокий», «низкий».</a:t>
            </a:r>
          </a:p>
          <a:p>
            <a:pPr algn="just"/>
            <a:r>
              <a:rPr lang="ru-RU" dirty="0"/>
              <a:t>Можно использовать привлекательные для ребенка игрушки. Например, предложить для сравнения две куклы и две машины. Сначала ребенку необходимо внимательно изучить, рассмотреть предметы, а затем рассказать, чем они отличаются и чем похожи друг от друга. Для некоторых детей проще дается описание различий, чем сходные признаки.</a:t>
            </a:r>
          </a:p>
          <a:p>
            <a:pPr algn="just"/>
            <a:r>
              <a:rPr lang="ru-RU" dirty="0"/>
              <a:t>Таким образом, называя самые разные признаки предметов, вы побуждаете развитию связной речи у детей.</a:t>
            </a:r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4108524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D82B14B2-CF6D-4C76-9FF9-87175956E3CB}"/>
              </a:ext>
            </a:extLst>
          </p:cNvPr>
          <p:cNvSpPr/>
          <p:nvPr/>
        </p:nvSpPr>
        <p:spPr>
          <a:xfrm>
            <a:off x="1314248" y="332656"/>
            <a:ext cx="7128792" cy="11521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Примеры игр и упражнений для игры в домашних условиях.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E98745DB-D983-49D0-A055-619F6FCE78D2}"/>
              </a:ext>
            </a:extLst>
          </p:cNvPr>
          <p:cNvSpPr/>
          <p:nvPr/>
        </p:nvSpPr>
        <p:spPr>
          <a:xfrm>
            <a:off x="683568" y="1700808"/>
            <a:ext cx="8119512" cy="43924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b="1" i="1" dirty="0"/>
              <a:t>Игра «Что мы видим во дворе?»</a:t>
            </a:r>
            <a:endParaRPr lang="ru-RU" dirty="0"/>
          </a:p>
          <a:p>
            <a:pPr algn="just"/>
            <a:r>
              <a:rPr lang="ru-RU" dirty="0"/>
              <a:t>Вместе с ребенком посмотрите в окно. Поиграйте в игру «Кто больше увидит». По очереди перечисляйте то, что видно из вашего окна. Описывайте все увиденное в деталях. </a:t>
            </a:r>
          </a:p>
          <a:p>
            <a:pPr algn="just"/>
            <a:r>
              <a:rPr lang="ru-RU" dirty="0"/>
              <a:t>«Я вижу дом. Возле дома стоит дерево. Оно высокое и толстое, у него много веток, а на ветках листочки». Если ребенку трудно описать предмет, помогите ему наводящими вопросами. «Ты увидел дом? Он низкий или высокий?».</a:t>
            </a:r>
          </a:p>
          <a:p>
            <a:pPr algn="just"/>
            <a:r>
              <a:rPr lang="ru-RU" dirty="0"/>
              <a:t>Игра способствует развитию активной речи, наблюдательности, пополнению словарного запаса. Что мы видели вчера? </a:t>
            </a:r>
          </a:p>
          <a:p>
            <a:pPr algn="just"/>
            <a:r>
              <a:rPr lang="ru-RU" dirty="0"/>
              <a:t>Вместе с ребенком вспомните, где вы были вчера, что делали, кого встречали, о чем разговаривали. Фиксируйте внимание на деталях. Игра способствует развитию памяти, внимания, наблюдательности, пополнению словарного запаса. Что мы будем делать завтра? </a:t>
            </a:r>
          </a:p>
        </p:txBody>
      </p:sp>
    </p:spTree>
    <p:extLst>
      <p:ext uri="{BB962C8B-B14F-4D97-AF65-F5344CB8AC3E}">
        <p14:creationId xmlns:p14="http://schemas.microsoft.com/office/powerpoint/2010/main" val="25114675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602F5570-E9E8-472B-B00F-218B5E6BDECB}"/>
              </a:ext>
            </a:extLst>
          </p:cNvPr>
          <p:cNvSpPr/>
          <p:nvPr/>
        </p:nvSpPr>
        <p:spPr>
          <a:xfrm>
            <a:off x="3389109" y="548715"/>
            <a:ext cx="5287347" cy="273630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b="1" i="1"/>
              <a:t>Игра «Вспомни случай»</a:t>
            </a:r>
            <a:endParaRPr lang="ru-RU"/>
          </a:p>
          <a:p>
            <a:pPr algn="just"/>
            <a:r>
              <a:rPr lang="ru-RU"/>
              <a:t>Выберите с ребенком какое-то событие, в котором вы вместе недавно участвовали. Например, как вы гуляли по набережной и смотрели праздничный салют. По очереди рассказывайте друг другу, что видели, что делали. Припоминайте как можно больше деталей.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1C23907C-E5E9-403A-AAF7-B9E14BFBEFBE}"/>
              </a:ext>
            </a:extLst>
          </p:cNvPr>
          <p:cNvSpPr/>
          <p:nvPr/>
        </p:nvSpPr>
        <p:spPr>
          <a:xfrm>
            <a:off x="251520" y="3429000"/>
            <a:ext cx="5976664" cy="273630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b="1" i="1" dirty="0"/>
              <a:t>Игра «Говорим по-разному»</a:t>
            </a:r>
            <a:endParaRPr lang="ru-RU" dirty="0"/>
          </a:p>
          <a:p>
            <a:pPr algn="just"/>
            <a:r>
              <a:rPr lang="ru-RU" dirty="0"/>
              <a:t>Попробуйте один и тот же детский стишок прочитать сначала обычным голосом, потом очень быстро и очень медленно, басом и тоненьким голоском, делая ударение не на тех словах, на которых нужно. Изменив интонацию, можно безобидное стихотворение прочитать как страшную историю или как телевизионный репортаж.</a:t>
            </a:r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F08237D2-33DB-47D7-93BB-F2571D7266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20150"/>
            <a:ext cx="2784580" cy="24208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379948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990</TotalTime>
  <Words>1248</Words>
  <Application>Microsoft Office PowerPoint</Application>
  <PresentationFormat>Экран (4:3)</PresentationFormat>
  <Paragraphs>62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Arial</vt:lpstr>
      <vt:lpstr>Century Schoolbook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Классификация связной речи</vt:lpstr>
      <vt:lpstr>Развитие связной речи происходит: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Мохова С.Г.</dc:creator>
  <cp:lastModifiedBy>ZamDir</cp:lastModifiedBy>
  <cp:revision>82</cp:revision>
  <dcterms:created xsi:type="dcterms:W3CDTF">2014-06-15T09:49:01Z</dcterms:created>
  <dcterms:modified xsi:type="dcterms:W3CDTF">2025-04-14T09:48:14Z</dcterms:modified>
</cp:coreProperties>
</file>