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CAC1393-C887-4EDE-920E-D34B38C430B5}" type="datetimeFigureOut">
              <a:rPr lang="ru-RU" smtClean="0"/>
              <a:t>23.04.2025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0FC25ED-DAE6-4B20-A786-C401061FFCDD}" type="slidenum">
              <a:rPr lang="ru-RU" smtClean="0"/>
              <a:t>‹#›</a:t>
            </a:fld>
            <a:endParaRPr lang="ru-RU"/>
          </a:p>
        </p:txBody>
      </p:sp>
    </p:spTree>
    <p:extLst>
      <p:ext uri="{BB962C8B-B14F-4D97-AF65-F5344CB8AC3E}">
        <p14:creationId xmlns:p14="http://schemas.microsoft.com/office/powerpoint/2010/main" val="915839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CAC1393-C887-4EDE-920E-D34B38C430B5}" type="datetimeFigureOut">
              <a:rPr lang="ru-RU" smtClean="0"/>
              <a:t>23.04.2025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0FC25ED-DAE6-4B20-A786-C401061FFCDD}" type="slidenum">
              <a:rPr lang="ru-RU" smtClean="0"/>
              <a:t>‹#›</a:t>
            </a:fld>
            <a:endParaRPr lang="ru-RU"/>
          </a:p>
        </p:txBody>
      </p:sp>
    </p:spTree>
    <p:extLst>
      <p:ext uri="{BB962C8B-B14F-4D97-AF65-F5344CB8AC3E}">
        <p14:creationId xmlns:p14="http://schemas.microsoft.com/office/powerpoint/2010/main" val="3024007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CAC1393-C887-4EDE-920E-D34B38C430B5}" type="datetimeFigureOut">
              <a:rPr lang="ru-RU" smtClean="0"/>
              <a:t>23.04.2025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0FC25ED-DAE6-4B20-A786-C401061FFCDD}" type="slidenum">
              <a:rPr lang="ru-RU" smtClean="0"/>
              <a:t>‹#›</a:t>
            </a:fld>
            <a:endParaRPr lang="ru-RU"/>
          </a:p>
        </p:txBody>
      </p:sp>
    </p:spTree>
    <p:extLst>
      <p:ext uri="{BB962C8B-B14F-4D97-AF65-F5344CB8AC3E}">
        <p14:creationId xmlns:p14="http://schemas.microsoft.com/office/powerpoint/2010/main" val="532337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CAC1393-C887-4EDE-920E-D34B38C430B5}" type="datetimeFigureOut">
              <a:rPr lang="ru-RU" smtClean="0"/>
              <a:t>23.04.2025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0FC25ED-DAE6-4B20-A786-C401061FFCDD}" type="slidenum">
              <a:rPr lang="ru-RU" smtClean="0"/>
              <a:t>‹#›</a:t>
            </a:fld>
            <a:endParaRPr lang="ru-RU"/>
          </a:p>
        </p:txBody>
      </p:sp>
    </p:spTree>
    <p:extLst>
      <p:ext uri="{BB962C8B-B14F-4D97-AF65-F5344CB8AC3E}">
        <p14:creationId xmlns:p14="http://schemas.microsoft.com/office/powerpoint/2010/main" val="660561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CAC1393-C887-4EDE-920E-D34B38C430B5}" type="datetimeFigureOut">
              <a:rPr lang="ru-RU" smtClean="0"/>
              <a:t>23.04.2025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0FC25ED-DAE6-4B20-A786-C401061FFCDD}" type="slidenum">
              <a:rPr lang="ru-RU" smtClean="0"/>
              <a:t>‹#›</a:t>
            </a:fld>
            <a:endParaRPr lang="ru-RU"/>
          </a:p>
        </p:txBody>
      </p:sp>
    </p:spTree>
    <p:extLst>
      <p:ext uri="{BB962C8B-B14F-4D97-AF65-F5344CB8AC3E}">
        <p14:creationId xmlns:p14="http://schemas.microsoft.com/office/powerpoint/2010/main" val="1571689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CAC1393-C887-4EDE-920E-D34B38C430B5}" type="datetimeFigureOut">
              <a:rPr lang="ru-RU" smtClean="0"/>
              <a:t>23.04.2025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0FC25ED-DAE6-4B20-A786-C401061FFCDD}" type="slidenum">
              <a:rPr lang="ru-RU" smtClean="0"/>
              <a:t>‹#›</a:t>
            </a:fld>
            <a:endParaRPr lang="ru-RU"/>
          </a:p>
        </p:txBody>
      </p:sp>
    </p:spTree>
    <p:extLst>
      <p:ext uri="{BB962C8B-B14F-4D97-AF65-F5344CB8AC3E}">
        <p14:creationId xmlns:p14="http://schemas.microsoft.com/office/powerpoint/2010/main" val="804028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CAC1393-C887-4EDE-920E-D34B38C430B5}" type="datetimeFigureOut">
              <a:rPr lang="ru-RU" smtClean="0"/>
              <a:t>23.04.2025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0FC25ED-DAE6-4B20-A786-C401061FFCDD}" type="slidenum">
              <a:rPr lang="ru-RU" smtClean="0"/>
              <a:t>‹#›</a:t>
            </a:fld>
            <a:endParaRPr lang="ru-RU"/>
          </a:p>
        </p:txBody>
      </p:sp>
    </p:spTree>
    <p:extLst>
      <p:ext uri="{BB962C8B-B14F-4D97-AF65-F5344CB8AC3E}">
        <p14:creationId xmlns:p14="http://schemas.microsoft.com/office/powerpoint/2010/main" val="684827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CAC1393-C887-4EDE-920E-D34B38C430B5}" type="datetimeFigureOut">
              <a:rPr lang="ru-RU" smtClean="0"/>
              <a:t>23.04.2025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0FC25ED-DAE6-4B20-A786-C401061FFCDD}" type="slidenum">
              <a:rPr lang="ru-RU" smtClean="0"/>
              <a:t>‹#›</a:t>
            </a:fld>
            <a:endParaRPr lang="ru-RU"/>
          </a:p>
        </p:txBody>
      </p:sp>
    </p:spTree>
    <p:extLst>
      <p:ext uri="{BB962C8B-B14F-4D97-AF65-F5344CB8AC3E}">
        <p14:creationId xmlns:p14="http://schemas.microsoft.com/office/powerpoint/2010/main" val="2208522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AC1393-C887-4EDE-920E-D34B38C430B5}" type="datetimeFigureOut">
              <a:rPr lang="ru-RU" smtClean="0"/>
              <a:t>23.04.2025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0FC25ED-DAE6-4B20-A786-C401061FFCDD}" type="slidenum">
              <a:rPr lang="ru-RU" smtClean="0"/>
              <a:t>‹#›</a:t>
            </a:fld>
            <a:endParaRPr lang="ru-RU"/>
          </a:p>
        </p:txBody>
      </p:sp>
    </p:spTree>
    <p:extLst>
      <p:ext uri="{BB962C8B-B14F-4D97-AF65-F5344CB8AC3E}">
        <p14:creationId xmlns:p14="http://schemas.microsoft.com/office/powerpoint/2010/main" val="113167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CAC1393-C887-4EDE-920E-D34B38C430B5}" type="datetimeFigureOut">
              <a:rPr lang="ru-RU" smtClean="0"/>
              <a:t>23.04.2025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0FC25ED-DAE6-4B20-A786-C401061FFCDD}" type="slidenum">
              <a:rPr lang="ru-RU" smtClean="0"/>
              <a:t>‹#›</a:t>
            </a:fld>
            <a:endParaRPr lang="ru-RU"/>
          </a:p>
        </p:txBody>
      </p:sp>
    </p:spTree>
    <p:extLst>
      <p:ext uri="{BB962C8B-B14F-4D97-AF65-F5344CB8AC3E}">
        <p14:creationId xmlns:p14="http://schemas.microsoft.com/office/powerpoint/2010/main" val="1477237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CAC1393-C887-4EDE-920E-D34B38C430B5}" type="datetimeFigureOut">
              <a:rPr lang="ru-RU" smtClean="0"/>
              <a:t>23.04.2025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0FC25ED-DAE6-4B20-A786-C401061FFCDD}" type="slidenum">
              <a:rPr lang="ru-RU" smtClean="0"/>
              <a:t>‹#›</a:t>
            </a:fld>
            <a:endParaRPr lang="ru-RU"/>
          </a:p>
        </p:txBody>
      </p:sp>
    </p:spTree>
    <p:extLst>
      <p:ext uri="{BB962C8B-B14F-4D97-AF65-F5344CB8AC3E}">
        <p14:creationId xmlns:p14="http://schemas.microsoft.com/office/powerpoint/2010/main" val="3267646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AC1393-C887-4EDE-920E-D34B38C430B5}" type="datetimeFigureOut">
              <a:rPr lang="ru-RU" smtClean="0"/>
              <a:t>23.04.2025</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FC25ED-DAE6-4B20-A786-C401061FFCDD}" type="slidenum">
              <a:rPr lang="ru-RU" smtClean="0"/>
              <a:t>‹#›</a:t>
            </a:fld>
            <a:endParaRPr lang="ru-RU"/>
          </a:p>
        </p:txBody>
      </p:sp>
    </p:spTree>
    <p:extLst>
      <p:ext uri="{BB962C8B-B14F-4D97-AF65-F5344CB8AC3E}">
        <p14:creationId xmlns:p14="http://schemas.microsoft.com/office/powerpoint/2010/main" val="7657573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055B849-B81E-4962-955A-B09C3E8A8A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a:extLst>
              <a:ext uri="{FF2B5EF4-FFF2-40B4-BE49-F238E27FC236}">
                <a16:creationId xmlns:a16="http://schemas.microsoft.com/office/drawing/2014/main" id="{766051E9-CCC0-4FC1-A7F0-3089839F4983}"/>
              </a:ext>
            </a:extLst>
          </p:cNvPr>
          <p:cNvSpPr/>
          <p:nvPr/>
        </p:nvSpPr>
        <p:spPr>
          <a:xfrm>
            <a:off x="1033883" y="485616"/>
            <a:ext cx="7076232" cy="5201424"/>
          </a:xfrm>
          <a:prstGeom prst="rect">
            <a:avLst/>
          </a:prstGeom>
          <a:noFill/>
        </p:spPr>
        <p:txBody>
          <a:bodyPr wrap="none" lIns="91440" tIns="45720" rIns="91440" bIns="45720">
            <a:spAutoFit/>
          </a:bodyPr>
          <a:lstStyle/>
          <a:p>
            <a:pPr algn="ctr"/>
            <a:r>
              <a:rPr lang="ru-RU" sz="5400" b="1" dirty="0">
                <a:ln w="9525">
                  <a:solidFill>
                    <a:schemeClr val="bg1"/>
                  </a:solidFill>
                  <a:prstDash val="solid"/>
                </a:ln>
                <a:solidFill>
                  <a:schemeClr val="accent5">
                    <a:lumMod val="50000"/>
                  </a:schemeClr>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РАЗ ШАЖОК, </a:t>
            </a:r>
          </a:p>
          <a:p>
            <a:pPr algn="ctr"/>
            <a:r>
              <a:rPr lang="ru-RU" sz="5400" b="1" dirty="0">
                <a:ln w="9525">
                  <a:solidFill>
                    <a:schemeClr val="bg1"/>
                  </a:solidFill>
                  <a:prstDash val="solid"/>
                </a:ln>
                <a:solidFill>
                  <a:schemeClr val="accent5">
                    <a:lumMod val="50000"/>
                  </a:schemeClr>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ДВА ШАЖОК, </a:t>
            </a:r>
          </a:p>
          <a:p>
            <a:pPr algn="ctr"/>
            <a:r>
              <a:rPr lang="ru-RU" sz="5400" b="1" dirty="0">
                <a:ln w="9525">
                  <a:solidFill>
                    <a:schemeClr val="bg1"/>
                  </a:solidFill>
                  <a:prstDash val="solid"/>
                </a:ln>
                <a:solidFill>
                  <a:schemeClr val="accent5">
                    <a:lumMod val="50000"/>
                  </a:schemeClr>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ТЫ ПОДВИГАЙСЯ, </a:t>
            </a:r>
          </a:p>
          <a:p>
            <a:pPr algn="ctr"/>
            <a:r>
              <a:rPr lang="ru-RU" sz="5400" b="1" dirty="0">
                <a:ln w="9525">
                  <a:solidFill>
                    <a:schemeClr val="bg1"/>
                  </a:solidFill>
                  <a:prstDash val="solid"/>
                </a:ln>
                <a:solidFill>
                  <a:schemeClr val="accent5">
                    <a:lumMod val="50000"/>
                  </a:schemeClr>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ДРУЖОК!</a:t>
            </a:r>
          </a:p>
          <a:p>
            <a:pPr algn="ctr"/>
            <a:r>
              <a:rPr lang="ru-RU" sz="2800" b="0" cap="none" spc="0" dirty="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ПОДВИЖНЫЕ ИГРЫ С РЕЧЕВЫМ</a:t>
            </a:r>
          </a:p>
          <a:p>
            <a:pPr algn="ctr"/>
            <a:r>
              <a:rPr lang="ru-RU" sz="2800" b="0" cap="none" spc="0" dirty="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 СОПРОВОЖДЕНИЕМ </a:t>
            </a:r>
          </a:p>
          <a:p>
            <a:pPr algn="ctr"/>
            <a:r>
              <a:rPr lang="ru-RU" sz="2800" b="0" cap="none" spc="0" dirty="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ДЛЯ ДЕТЕЙ ДОШКОЛЬНОГО ВОЗРАСТА</a:t>
            </a:r>
          </a:p>
          <a:p>
            <a:pPr algn="ctr"/>
            <a:r>
              <a:rPr lang="ru-RU" sz="2800" dirty="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И ИХ РОДИТЕЛЕЙ</a:t>
            </a:r>
            <a:endParaRPr lang="ru-RU" sz="2800" b="0" cap="none" spc="0" dirty="0">
              <a:ln w="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93DC7C18-FEC2-4211-B6FA-64396532D815}"/>
              </a:ext>
            </a:extLst>
          </p:cNvPr>
          <p:cNvSpPr txBox="1"/>
          <p:nvPr/>
        </p:nvSpPr>
        <p:spPr>
          <a:xfrm>
            <a:off x="2467429" y="5965371"/>
            <a:ext cx="6241142" cy="369332"/>
          </a:xfrm>
          <a:prstGeom prst="rect">
            <a:avLst/>
          </a:prstGeom>
          <a:noFill/>
        </p:spPr>
        <p:txBody>
          <a:bodyPr wrap="square" rtlCol="0">
            <a:spAutoFit/>
          </a:bodyPr>
          <a:lstStyle/>
          <a:p>
            <a:pPr algn="r"/>
            <a:r>
              <a:rPr lang="ru-RU" dirty="0">
                <a:solidFill>
                  <a:schemeClr val="accent5">
                    <a:lumMod val="50000"/>
                  </a:schemeClr>
                </a:solidFill>
              </a:rPr>
              <a:t>ПОДГОТОВИЛА УЧИТЕЛЬ – ЛОГОПЕД ШИРЯЕВА М.Ю.</a:t>
            </a:r>
          </a:p>
        </p:txBody>
      </p:sp>
    </p:spTree>
    <p:extLst>
      <p:ext uri="{BB962C8B-B14F-4D97-AF65-F5344CB8AC3E}">
        <p14:creationId xmlns:p14="http://schemas.microsoft.com/office/powerpoint/2010/main" val="1972231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5CA37E02-86C7-41A1-8308-3FB5947C6A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DEB09C7-8084-407A-9BDD-4230DEA9CA8D}"/>
              </a:ext>
            </a:extLst>
          </p:cNvPr>
          <p:cNvSpPr txBox="1"/>
          <p:nvPr/>
        </p:nvSpPr>
        <p:spPr>
          <a:xfrm>
            <a:off x="1167618" y="379828"/>
            <a:ext cx="6949440" cy="5786199"/>
          </a:xfrm>
          <a:prstGeom prst="rect">
            <a:avLst/>
          </a:prstGeom>
          <a:noFill/>
        </p:spPr>
        <p:txBody>
          <a:bodyPr wrap="square" rtlCol="0">
            <a:spAutoFit/>
          </a:bodyPr>
          <a:lstStyle/>
          <a:p>
            <a:pPr algn="ctr"/>
            <a:r>
              <a:rPr lang="ru-RU" sz="2800" b="1" dirty="0">
                <a:solidFill>
                  <a:srgbClr val="C00000"/>
                </a:solidFill>
                <a:latin typeface="Arial" panose="020B0604020202020204" pitchFamily="34" charset="0"/>
                <a:cs typeface="Arial" panose="020B0604020202020204" pitchFamily="34" charset="0"/>
              </a:rPr>
              <a:t>Пчелки</a:t>
            </a:r>
            <a:br>
              <a:rPr lang="ru-RU"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Задачи. Совершенствовать бег в определенном направлении; учить ориентироваться в пространстве, подражать пчелкам.</a:t>
            </a:r>
            <a:br>
              <a:rPr lang="ru-RU"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Содержание игры. Дети изображают пчел, они бегают по комнате, размахивая крыльями, жужжат: «Ж-ж-ж». Появляется медведь. Взрослый-пчела говорит:</a:t>
            </a:r>
            <a:br>
              <a:rPr lang="ru-RU"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Мишка-медведь идет,</a:t>
            </a:r>
            <a:br>
              <a:rPr lang="ru-RU"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Мед у пчелок унесет,</a:t>
            </a:r>
            <a:br>
              <a:rPr lang="ru-RU"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Пчелки, домой!</a:t>
            </a:r>
            <a:br>
              <a:rPr lang="ru-RU"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Пчелки летят в определенный угол комнаты — улей. Медведь, переваливаясь с ноги на ногу, идет туда же. Пчелки и взрослый говорят:</a:t>
            </a:r>
            <a:br>
              <a:rPr lang="ru-RU"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Этот улей — домик наш,</a:t>
            </a:r>
            <a:br>
              <a:rPr lang="ru-RU"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Уходи, медведь, от нас,</a:t>
            </a:r>
            <a:br>
              <a:rPr lang="ru-RU"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Ж-ж-ж-ж!</a:t>
            </a:r>
            <a:br>
              <a:rPr lang="ru-RU"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Машут крыльями, жужжат, прогоняя медведя. Медведь уходит, а пчелки опять вылетают на поляну. Они могут угостить в конце игры медведя медом.</a:t>
            </a:r>
            <a:br>
              <a:rPr lang="ru-RU" b="1" dirty="0">
                <a:solidFill>
                  <a:schemeClr val="accent1">
                    <a:lumMod val="50000"/>
                  </a:schemeClr>
                </a:solidFill>
                <a:latin typeface="Arial" panose="020B0604020202020204" pitchFamily="34" charset="0"/>
                <a:cs typeface="Arial" panose="020B0604020202020204" pitchFamily="34" charset="0"/>
              </a:rPr>
            </a:br>
            <a:endParaRPr lang="ru-RU" b="1"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4366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6BE9F6A8-C7F0-48F7-91A3-AC18AA5098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1523EA8-4A9C-48BB-A59F-AFA0F386A408}"/>
              </a:ext>
            </a:extLst>
          </p:cNvPr>
          <p:cNvSpPr txBox="1"/>
          <p:nvPr/>
        </p:nvSpPr>
        <p:spPr>
          <a:xfrm>
            <a:off x="1237957" y="154745"/>
            <a:ext cx="7160455" cy="6555641"/>
          </a:xfrm>
          <a:prstGeom prst="rect">
            <a:avLst/>
          </a:prstGeom>
          <a:noFill/>
        </p:spPr>
        <p:txBody>
          <a:bodyPr wrap="square" rtlCol="0">
            <a:spAutoFit/>
          </a:bodyPr>
          <a:lstStyle/>
          <a:p>
            <a:pPr algn="ctr"/>
            <a:r>
              <a:rPr lang="ru-RU" sz="2400" b="1" dirty="0">
                <a:solidFill>
                  <a:srgbClr val="C00000"/>
                </a:solidFill>
                <a:latin typeface="Arial" panose="020B0604020202020204" pitchFamily="34" charset="0"/>
                <a:cs typeface="Arial" panose="020B0604020202020204" pitchFamily="34" charset="0"/>
              </a:rPr>
              <a:t>«Лиса в курятнике»</a:t>
            </a:r>
            <a:br>
              <a:rPr lang="ru-RU" sz="2400"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Цель: учить мягко спрыгивать, сгибая ноги в коленях; бегать не задевая друг друга, увертываться от ловящего.</a:t>
            </a:r>
            <a:br>
              <a:rPr lang="ru-RU"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Ход игры: На одной стороне площадки очерчивается «курятник». В нем на насесте (на скамейках) сидят «куры».</a:t>
            </a:r>
            <a:br>
              <a:rPr lang="ru-RU"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На противоположной стороне площадки находится нора лисы. Все остальное место – двор. Один из играющих назначается «лисой», остальные – «куры». Взрослый: ”Вышли курочки гулять, зёрнышки себе искать.” По сигналу «куры» спрыгивают с насеста, ходят и бегают по двору, клюют зерна, хлопают крыльями. По сигналу: «Лиса!» - «куры» убегают в курятник и взбираются на насест, а «лиса» старается утащить «курицу», не успевшую спастись, и уводит ее в свою нору. Остальные «куры» снова спрыгивают с насеста, и игра возобновляется. Игра заканчивается, когда «лиса» поймает двух-трех «кур». Подобные игры на звукоподражание “Комарики”, “Цапля и лягушки”, “Волк и овцы”.</a:t>
            </a:r>
            <a:br>
              <a:rPr lang="ru-RU"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Эти игры проводятся с использованием звукоподражаний - каркают вороны, чирикают воробьи, звенят комарики, жужжат пчёлы, квакают лягушки, пищат цыплята, </a:t>
            </a:r>
            <a:r>
              <a:rPr lang="ru-RU" b="1" dirty="0" err="1">
                <a:solidFill>
                  <a:schemeClr val="accent1">
                    <a:lumMod val="50000"/>
                  </a:schemeClr>
                </a:solidFill>
                <a:latin typeface="Arial" panose="020B0604020202020204" pitchFamily="34" charset="0"/>
                <a:cs typeface="Arial" panose="020B0604020202020204" pitchFamily="34" charset="0"/>
              </a:rPr>
              <a:t>бекают</a:t>
            </a:r>
            <a:r>
              <a:rPr lang="ru-RU" b="1" dirty="0">
                <a:solidFill>
                  <a:schemeClr val="accent1">
                    <a:lumMod val="50000"/>
                  </a:schemeClr>
                </a:solidFill>
                <a:latin typeface="Arial" panose="020B0604020202020204" pitchFamily="34" charset="0"/>
                <a:cs typeface="Arial" panose="020B0604020202020204" pitchFamily="34" charset="0"/>
              </a:rPr>
              <a:t> овечки, </a:t>
            </a:r>
            <a:r>
              <a:rPr lang="ru-RU" b="1" dirty="0" err="1">
                <a:solidFill>
                  <a:schemeClr val="accent1">
                    <a:lumMod val="50000"/>
                  </a:schemeClr>
                </a:solidFill>
                <a:latin typeface="Arial" panose="020B0604020202020204" pitchFamily="34" charset="0"/>
                <a:cs typeface="Arial" panose="020B0604020202020204" pitchFamily="34" charset="0"/>
              </a:rPr>
              <a:t>кудахчат</a:t>
            </a:r>
            <a:r>
              <a:rPr lang="ru-RU" b="1" dirty="0">
                <a:solidFill>
                  <a:schemeClr val="accent1">
                    <a:lumMod val="50000"/>
                  </a:schemeClr>
                </a:solidFill>
                <a:latin typeface="Arial" panose="020B0604020202020204" pitchFamily="34" charset="0"/>
                <a:cs typeface="Arial" panose="020B0604020202020204" pitchFamily="34" charset="0"/>
              </a:rPr>
              <a:t> куры и т.д.</a:t>
            </a:r>
            <a:br>
              <a:rPr lang="ru-RU" b="1" dirty="0">
                <a:solidFill>
                  <a:schemeClr val="accent1">
                    <a:lumMod val="50000"/>
                  </a:schemeClr>
                </a:solidFill>
                <a:latin typeface="Arial" panose="020B0604020202020204" pitchFamily="34" charset="0"/>
                <a:cs typeface="Arial" panose="020B0604020202020204" pitchFamily="34" charset="0"/>
              </a:rPr>
            </a:br>
            <a:endParaRPr lang="ru-RU" b="1"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0583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58C4EF69-F516-4A16-8C77-C9BF83A0EE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0E3D94A-B513-4A02-A464-5386FE6AB6E9}"/>
              </a:ext>
            </a:extLst>
          </p:cNvPr>
          <p:cNvSpPr txBox="1"/>
          <p:nvPr/>
        </p:nvSpPr>
        <p:spPr>
          <a:xfrm>
            <a:off x="1322363" y="858129"/>
            <a:ext cx="6752492" cy="4616648"/>
          </a:xfrm>
          <a:prstGeom prst="rect">
            <a:avLst/>
          </a:prstGeom>
          <a:noFill/>
        </p:spPr>
        <p:txBody>
          <a:bodyPr wrap="square" rtlCol="0">
            <a:spAutoFit/>
          </a:bodyPr>
          <a:lstStyle/>
          <a:p>
            <a:pPr algn="ctr"/>
            <a:r>
              <a:rPr lang="ru-RU" sz="2400" b="1" dirty="0">
                <a:solidFill>
                  <a:srgbClr val="C00000"/>
                </a:solidFill>
                <a:latin typeface="Arial" panose="020B0604020202020204" pitchFamily="34" charset="0"/>
                <a:cs typeface="Arial" panose="020B0604020202020204" pitchFamily="34" charset="0"/>
              </a:rPr>
              <a:t>“Зайка”</a:t>
            </a:r>
          </a:p>
          <a:p>
            <a:pPr algn="ctr"/>
            <a:br>
              <a:rPr lang="ru-RU" b="1" dirty="0">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Цель: Учить детей понимать и правильно употреблять слова-действия.</a:t>
            </a:r>
            <a:br>
              <a:rPr lang="ru-RU"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Оборудование: маска зайца.</a:t>
            </a:r>
            <a:br>
              <a:rPr lang="ru-RU"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Описание игры: дети стоят в кругу, один из них зайка- в центре. Взрослый произносит четверостишие, ребёнок повторяет</a:t>
            </a:r>
            <a:br>
              <a:rPr lang="ru-RU"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Зайка серый умывается,</a:t>
            </a:r>
            <a:br>
              <a:rPr lang="ru-RU"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Видно в гости собирается.</a:t>
            </a:r>
            <a:br>
              <a:rPr lang="ru-RU"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Вымыл </a:t>
            </a:r>
            <a:r>
              <a:rPr lang="ru-RU" b="1" dirty="0" err="1">
                <a:solidFill>
                  <a:schemeClr val="accent1">
                    <a:lumMod val="50000"/>
                  </a:schemeClr>
                </a:solidFill>
                <a:latin typeface="Arial" panose="020B0604020202020204" pitchFamily="34" charset="0"/>
                <a:cs typeface="Arial" panose="020B0604020202020204" pitchFamily="34" charset="0"/>
              </a:rPr>
              <a:t>хвости</a:t>
            </a:r>
            <a:r>
              <a:rPr lang="ru-RU" b="1" dirty="0">
                <a:solidFill>
                  <a:schemeClr val="accent1">
                    <a:lumMod val="50000"/>
                  </a:schemeClr>
                </a:solidFill>
                <a:latin typeface="Arial" panose="020B0604020202020204" pitchFamily="34" charset="0"/>
                <a:cs typeface="Arial" panose="020B0604020202020204" pitchFamily="34" charset="0"/>
              </a:rPr>
              <a:t>, вымыл ухо,</a:t>
            </a:r>
            <a:br>
              <a:rPr lang="ru-RU"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Вытер лапки сухо, сухо!</a:t>
            </a:r>
            <a:br>
              <a:rPr lang="ru-RU" b="1" dirty="0">
                <a:solidFill>
                  <a:schemeClr val="accent1">
                    <a:lumMod val="50000"/>
                  </a:schemeClr>
                </a:solidFill>
                <a:latin typeface="Arial" panose="020B0604020202020204" pitchFamily="34" charset="0"/>
                <a:cs typeface="Arial" panose="020B0604020202020204" pitchFamily="34" charset="0"/>
              </a:rPr>
            </a:br>
            <a:r>
              <a:rPr lang="ru-RU" b="1" dirty="0">
                <a:solidFill>
                  <a:schemeClr val="accent1">
                    <a:lumMod val="50000"/>
                  </a:schemeClr>
                </a:solidFill>
                <a:latin typeface="Arial" panose="020B0604020202020204" pitchFamily="34" charset="0"/>
                <a:cs typeface="Arial" panose="020B0604020202020204" pitchFamily="34" charset="0"/>
              </a:rPr>
              <a:t>“Зайка” повторяет движения, затем скачет по направлению кому-нибудь, стоящих в кругу (идёт к нему в гости), этот ребёнок становиться “зайкой”, игра повторяется.</a:t>
            </a:r>
          </a:p>
        </p:txBody>
      </p:sp>
    </p:spTree>
    <p:extLst>
      <p:ext uri="{BB962C8B-B14F-4D97-AF65-F5344CB8AC3E}">
        <p14:creationId xmlns:p14="http://schemas.microsoft.com/office/powerpoint/2010/main" val="1857418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a:extLst>
              <a:ext uri="{FF2B5EF4-FFF2-40B4-BE49-F238E27FC236}">
                <a16:creationId xmlns:a16="http://schemas.microsoft.com/office/drawing/2014/main" id="{DEE7FA87-87A9-4BEF-BD11-4E5CF0DBCE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ED98A81-EC8C-4F39-91EB-7D9C4FCCA2F2}"/>
              </a:ext>
            </a:extLst>
          </p:cNvPr>
          <p:cNvSpPr txBox="1"/>
          <p:nvPr/>
        </p:nvSpPr>
        <p:spPr>
          <a:xfrm>
            <a:off x="1723292" y="298174"/>
            <a:ext cx="5697416" cy="769441"/>
          </a:xfrm>
          <a:prstGeom prst="rect">
            <a:avLst/>
          </a:prstGeom>
          <a:noFill/>
        </p:spPr>
        <p:txBody>
          <a:bodyPr wrap="square" rtlCol="0">
            <a:spAutoFit/>
          </a:bodyPr>
          <a:lstStyle/>
          <a:p>
            <a:pPr algn="ctr"/>
            <a:r>
              <a:rPr lang="ru-RU" sz="4400" b="1" dirty="0">
                <a:solidFill>
                  <a:srgbClr val="C00000"/>
                </a:solidFill>
                <a:latin typeface="Arial" panose="020B0604020202020204" pitchFamily="34" charset="0"/>
                <a:cs typeface="Arial" panose="020B0604020202020204" pitchFamily="34" charset="0"/>
              </a:rPr>
              <a:t>3 – 4 года</a:t>
            </a:r>
          </a:p>
        </p:txBody>
      </p:sp>
      <p:sp>
        <p:nvSpPr>
          <p:cNvPr id="5" name="TextBox 4">
            <a:extLst>
              <a:ext uri="{FF2B5EF4-FFF2-40B4-BE49-F238E27FC236}">
                <a16:creationId xmlns:a16="http://schemas.microsoft.com/office/drawing/2014/main" id="{5601BEBD-F05A-4FA1-9D09-0115107BE767}"/>
              </a:ext>
            </a:extLst>
          </p:cNvPr>
          <p:cNvSpPr txBox="1"/>
          <p:nvPr/>
        </p:nvSpPr>
        <p:spPr>
          <a:xfrm>
            <a:off x="1181686" y="1067615"/>
            <a:ext cx="7061982" cy="5078313"/>
          </a:xfrm>
          <a:prstGeom prst="rect">
            <a:avLst/>
          </a:prstGeom>
          <a:noFill/>
        </p:spPr>
        <p:txBody>
          <a:bodyPr wrap="square" rtlCol="0">
            <a:spAutoFit/>
          </a:bodyPr>
          <a:lstStyle/>
          <a:p>
            <a:pPr algn="ctr"/>
            <a:r>
              <a:rPr lang="ru-RU" sz="2400" b="1" dirty="0">
                <a:solidFill>
                  <a:srgbClr val="C00000"/>
                </a:solidFill>
                <a:latin typeface="Arial" panose="020B0604020202020204" pitchFamily="34" charset="0"/>
                <a:cs typeface="Arial" panose="020B0604020202020204" pitchFamily="34" charset="0"/>
              </a:rPr>
              <a:t>«У медведя во бору»</a:t>
            </a:r>
            <a:br>
              <a:rPr lang="ru-RU" sz="2400" dirty="0">
                <a:solidFill>
                  <a:srgbClr val="C00000"/>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Дети считаются и выбирают, кто будет медведем. По двум противоположным сторонам площадки чертят линии: за одной линией – берлога медведя, за другой – дом детей. Середина площадки – опушка леса. Дети выходят из своего домика и идут на опушку собирать ягоды со словами:</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У медведя во бору,</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Грибы, ягоды беру,</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А медведь не спит,</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Все на нас рычит.</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На слове «рычит» медведь выбегает из своей берлоги и ловит детей. Дети убегают в свой домик. Игра повторяется. Когда медведь поймает 2 – 3 детей, медведя меняют.</a:t>
            </a:r>
            <a:br>
              <a:rPr lang="ru-RU" sz="2000" b="1" dirty="0">
                <a:solidFill>
                  <a:schemeClr val="accent1">
                    <a:lumMod val="50000"/>
                  </a:schemeClr>
                </a:solidFill>
                <a:latin typeface="Arial" panose="020B0604020202020204" pitchFamily="34" charset="0"/>
                <a:cs typeface="Arial" panose="020B0604020202020204" pitchFamily="34" charset="0"/>
              </a:rPr>
            </a:br>
            <a:endParaRPr lang="ru-RU" sz="2000" b="1"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6143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a:extLst>
              <a:ext uri="{FF2B5EF4-FFF2-40B4-BE49-F238E27FC236}">
                <a16:creationId xmlns:a16="http://schemas.microsoft.com/office/drawing/2014/main" id="{ED54E695-71BA-4399-A0E1-432E869DEF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C82EFF4-F7A1-4D9D-8A69-9A30D52F7CB5}"/>
              </a:ext>
            </a:extLst>
          </p:cNvPr>
          <p:cNvSpPr txBox="1"/>
          <p:nvPr/>
        </p:nvSpPr>
        <p:spPr>
          <a:xfrm>
            <a:off x="1477108" y="520505"/>
            <a:ext cx="6175717" cy="5078313"/>
          </a:xfrm>
          <a:prstGeom prst="rect">
            <a:avLst/>
          </a:prstGeom>
          <a:noFill/>
        </p:spPr>
        <p:txBody>
          <a:bodyPr wrap="square" rtlCol="0">
            <a:spAutoFit/>
          </a:bodyPr>
          <a:lstStyle/>
          <a:p>
            <a:pPr algn="ctr"/>
            <a:r>
              <a:rPr lang="ru-RU" sz="2400" b="1" dirty="0">
                <a:solidFill>
                  <a:srgbClr val="C00000"/>
                </a:solidFill>
                <a:latin typeface="Arial" panose="020B0604020202020204" pitchFamily="34" charset="0"/>
                <a:cs typeface="Arial" panose="020B0604020202020204" pitchFamily="34" charset="0"/>
              </a:rPr>
              <a:t>«Ровным кругом»</a:t>
            </a:r>
            <a:br>
              <a:rPr lang="ru-RU" sz="2400" b="1" dirty="0">
                <a:solidFill>
                  <a:srgbClr val="C00000"/>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Цель: ходить ритмично по кругу, сохраняя интервал; не заходить в круг. Выполнять движения, показанные педагогом.</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Ход Игры. Дети, взявшись за руки, ритмично идут по кругу, говоря:</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Ровным кругом</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Друг за другом</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Мы идем за шагом шаг.</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Стой на месте!</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Дружно вместе</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Делай так!</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С окончанием слов останавливаются и повторяют движение, которое показывает педагог или кто-то из детей, например, повернуться, наклониться, присесть.</a:t>
            </a:r>
          </a:p>
        </p:txBody>
      </p:sp>
    </p:spTree>
    <p:extLst>
      <p:ext uri="{BB962C8B-B14F-4D97-AF65-F5344CB8AC3E}">
        <p14:creationId xmlns:p14="http://schemas.microsoft.com/office/powerpoint/2010/main" val="2790817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a:extLst>
              <a:ext uri="{FF2B5EF4-FFF2-40B4-BE49-F238E27FC236}">
                <a16:creationId xmlns:a16="http://schemas.microsoft.com/office/drawing/2014/main" id="{5766554A-1C1F-4F1D-AC59-D88E2BCC9A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9FC089B-54B4-4DC0-9142-FD4B20C91A30}"/>
              </a:ext>
            </a:extLst>
          </p:cNvPr>
          <p:cNvSpPr txBox="1"/>
          <p:nvPr/>
        </p:nvSpPr>
        <p:spPr>
          <a:xfrm>
            <a:off x="1885070" y="323558"/>
            <a:ext cx="5373859" cy="646331"/>
          </a:xfrm>
          <a:prstGeom prst="rect">
            <a:avLst/>
          </a:prstGeom>
          <a:noFill/>
        </p:spPr>
        <p:txBody>
          <a:bodyPr wrap="square" rtlCol="0">
            <a:spAutoFit/>
          </a:bodyPr>
          <a:lstStyle/>
          <a:p>
            <a:pPr algn="ctr"/>
            <a:r>
              <a:rPr lang="ru-RU" sz="3600" b="1" dirty="0">
                <a:solidFill>
                  <a:srgbClr val="C00000"/>
                </a:solidFill>
                <a:latin typeface="Arial" panose="020B0604020202020204" pitchFamily="34" charset="0"/>
                <a:cs typeface="Arial" panose="020B0604020202020204" pitchFamily="34" charset="0"/>
              </a:rPr>
              <a:t>4-5 лет</a:t>
            </a:r>
          </a:p>
        </p:txBody>
      </p:sp>
      <p:sp>
        <p:nvSpPr>
          <p:cNvPr id="3" name="TextBox 2">
            <a:extLst>
              <a:ext uri="{FF2B5EF4-FFF2-40B4-BE49-F238E27FC236}">
                <a16:creationId xmlns:a16="http://schemas.microsoft.com/office/drawing/2014/main" id="{5C8BFB90-53ED-40E0-9FDC-3750ACB21D40}"/>
              </a:ext>
            </a:extLst>
          </p:cNvPr>
          <p:cNvSpPr txBox="1"/>
          <p:nvPr/>
        </p:nvSpPr>
        <p:spPr>
          <a:xfrm>
            <a:off x="1235242" y="969889"/>
            <a:ext cx="7092832" cy="5940088"/>
          </a:xfrm>
          <a:prstGeom prst="rect">
            <a:avLst/>
          </a:prstGeom>
          <a:noFill/>
        </p:spPr>
        <p:txBody>
          <a:bodyPr wrap="square" rtlCol="0">
            <a:spAutoFit/>
          </a:bodyPr>
          <a:lstStyle/>
          <a:p>
            <a:pPr algn="ctr"/>
            <a:r>
              <a:rPr lang="ru-RU" sz="2000" b="1" dirty="0">
                <a:solidFill>
                  <a:srgbClr val="C00000"/>
                </a:solidFill>
                <a:latin typeface="Arial" panose="020B0604020202020204" pitchFamily="34" charset="0"/>
                <a:cs typeface="Arial" panose="020B0604020202020204" pitchFamily="34" charset="0"/>
              </a:rPr>
              <a:t>«Вороны»</a:t>
            </a:r>
            <a:br>
              <a:rPr lang="ru-RU" b="1" dirty="0">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Цель: упражнять в прыжках на двух нога с продвижением вперед; развивать выносливость, умение выполнять движения в соответствии с текстом; память.</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Ход: Все дети - вороны.</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Взрослый: Вот под елочкой зеленой</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Скачут весело вороны</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Дети прыгают на двух ногах по площадке, вокруг елки, пенька</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Дети: Кар-кар! Кар-кар!</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Взрослый: Целый день они летали,</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Спать ребятам не давали</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Бегают в разных направлениях, помахивая руками.</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Дети: Кар-кар! Кар-кар!</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err="1">
                <a:solidFill>
                  <a:schemeClr val="accent1">
                    <a:lumMod val="50000"/>
                  </a:schemeClr>
                </a:solidFill>
                <a:latin typeface="Arial" panose="020B0604020202020204" pitchFamily="34" charset="0"/>
                <a:cs typeface="Arial" panose="020B0604020202020204" pitchFamily="34" charset="0"/>
              </a:rPr>
              <a:t>Взрослый:Только</a:t>
            </a:r>
            <a:r>
              <a:rPr lang="ru-RU" sz="2000" b="1" dirty="0">
                <a:solidFill>
                  <a:schemeClr val="accent1">
                    <a:lumMod val="50000"/>
                  </a:schemeClr>
                </a:solidFill>
                <a:latin typeface="Arial" panose="020B0604020202020204" pitchFamily="34" charset="0"/>
                <a:cs typeface="Arial" panose="020B0604020202020204" pitchFamily="34" charset="0"/>
              </a:rPr>
              <a:t> ночка наступает,</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Все вороны засыпают.</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После этих слов дети должны притаиться.</a:t>
            </a:r>
            <a:br>
              <a:rPr lang="ru-RU" sz="2000" b="1" dirty="0">
                <a:solidFill>
                  <a:schemeClr val="accent1">
                    <a:lumMod val="50000"/>
                  </a:schemeClr>
                </a:solidFill>
                <a:latin typeface="Arial" panose="020B0604020202020204" pitchFamily="34" charset="0"/>
                <a:cs typeface="Arial" panose="020B0604020202020204" pitchFamily="34" charset="0"/>
              </a:rPr>
            </a:br>
            <a:endParaRPr lang="ru-RU" sz="2000" b="1"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89784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a:extLst>
              <a:ext uri="{FF2B5EF4-FFF2-40B4-BE49-F238E27FC236}">
                <a16:creationId xmlns:a16="http://schemas.microsoft.com/office/drawing/2014/main" id="{80F4BF62-A5CE-4C1A-A506-261A542F10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7B71E28-7EAF-4753-B9B9-22C491B4C9CE}"/>
              </a:ext>
            </a:extLst>
          </p:cNvPr>
          <p:cNvSpPr txBox="1"/>
          <p:nvPr/>
        </p:nvSpPr>
        <p:spPr>
          <a:xfrm>
            <a:off x="2462463" y="192506"/>
            <a:ext cx="4219074" cy="646331"/>
          </a:xfrm>
          <a:prstGeom prst="rect">
            <a:avLst/>
          </a:prstGeom>
          <a:noFill/>
        </p:spPr>
        <p:txBody>
          <a:bodyPr wrap="square" rtlCol="0">
            <a:spAutoFit/>
          </a:bodyPr>
          <a:lstStyle/>
          <a:p>
            <a:pPr algn="ctr"/>
            <a:r>
              <a:rPr lang="ru-RU" sz="3600" b="1" dirty="0">
                <a:solidFill>
                  <a:srgbClr val="C00000"/>
                </a:solidFill>
                <a:latin typeface="Arial" panose="020B0604020202020204" pitchFamily="34" charset="0"/>
                <a:cs typeface="Arial" panose="020B0604020202020204" pitchFamily="34" charset="0"/>
              </a:rPr>
              <a:t>5-7 лет</a:t>
            </a:r>
          </a:p>
        </p:txBody>
      </p:sp>
      <p:sp>
        <p:nvSpPr>
          <p:cNvPr id="3" name="TextBox 2">
            <a:extLst>
              <a:ext uri="{FF2B5EF4-FFF2-40B4-BE49-F238E27FC236}">
                <a16:creationId xmlns:a16="http://schemas.microsoft.com/office/drawing/2014/main" id="{1D9EFFB9-F1DE-4572-B73A-DD1254910A4D}"/>
              </a:ext>
            </a:extLst>
          </p:cNvPr>
          <p:cNvSpPr txBox="1"/>
          <p:nvPr/>
        </p:nvSpPr>
        <p:spPr>
          <a:xfrm>
            <a:off x="1155032" y="838837"/>
            <a:ext cx="7202905" cy="6309420"/>
          </a:xfrm>
          <a:prstGeom prst="rect">
            <a:avLst/>
          </a:prstGeom>
          <a:noFill/>
        </p:spPr>
        <p:txBody>
          <a:bodyPr wrap="square" rtlCol="0">
            <a:spAutoFit/>
          </a:bodyPr>
          <a:lstStyle/>
          <a:p>
            <a:pPr algn="ctr"/>
            <a:r>
              <a:rPr lang="ru-RU" sz="2400" b="1" dirty="0">
                <a:solidFill>
                  <a:srgbClr val="C00000"/>
                </a:solidFill>
                <a:latin typeface="Arial" panose="020B0604020202020204" pitchFamily="34" charset="0"/>
                <a:cs typeface="Arial" panose="020B0604020202020204" pitchFamily="34" charset="0"/>
              </a:rPr>
              <a:t>«Гуси - лебеди»</a:t>
            </a:r>
            <a:br>
              <a:rPr lang="ru-RU" sz="2400" b="1" dirty="0">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Играющие выбирают «волка» и «хозяина», сами изображают «гусей».</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На одной стороне площадки чертят дом, где живет «хозяин» и «гуси», на другой - поле. Между ними находится логово «волка». Все гуси летят на поле травку щипать. Хозяин зовет их:</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 Гуси, гуси!</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 Га-га-га!</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 Есть хотите?</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 Да, да, да!</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 Ну летите же домой!</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 Серый волк под горой, не пускает нас домой.</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 Что он делает?</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 Зубы точит, нас съесть хочет.</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 Ну, летите, как хотите, только крылья берегите!</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«Гуси» бегут в дом, «волк» пытается их поймать.</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Игра заканчивается, когда все «гуси» пойманы.</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Игру можно усложнить, введя в нее второго «волка».</a:t>
            </a:r>
            <a:br>
              <a:rPr lang="ru-RU" sz="2000" b="1" dirty="0">
                <a:solidFill>
                  <a:schemeClr val="accent1">
                    <a:lumMod val="50000"/>
                  </a:schemeClr>
                </a:solidFill>
                <a:latin typeface="Arial" panose="020B0604020202020204" pitchFamily="34" charset="0"/>
                <a:cs typeface="Arial" panose="020B0604020202020204" pitchFamily="34" charset="0"/>
              </a:rPr>
            </a:br>
            <a:endParaRPr lang="ru-RU" sz="2000" b="1"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791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a:extLst>
              <a:ext uri="{FF2B5EF4-FFF2-40B4-BE49-F238E27FC236}">
                <a16:creationId xmlns:a16="http://schemas.microsoft.com/office/drawing/2014/main" id="{02998A5A-A7F1-4C1C-96CD-487B4E524B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4C2F5D8-F8F9-4B92-8103-0DBB72B70C21}"/>
              </a:ext>
            </a:extLst>
          </p:cNvPr>
          <p:cNvSpPr txBox="1"/>
          <p:nvPr/>
        </p:nvSpPr>
        <p:spPr>
          <a:xfrm>
            <a:off x="1138988" y="433137"/>
            <a:ext cx="7106654" cy="6278642"/>
          </a:xfrm>
          <a:prstGeom prst="rect">
            <a:avLst/>
          </a:prstGeom>
          <a:noFill/>
        </p:spPr>
        <p:txBody>
          <a:bodyPr wrap="square" rtlCol="0">
            <a:spAutoFit/>
          </a:bodyPr>
          <a:lstStyle/>
          <a:p>
            <a:pPr algn="ctr"/>
            <a:r>
              <a:rPr lang="ru-RU" sz="2400" b="1" dirty="0">
                <a:solidFill>
                  <a:srgbClr val="C00000"/>
                </a:solidFill>
                <a:latin typeface="Arial" panose="020B0604020202020204" pitchFamily="34" charset="0"/>
                <a:cs typeface="Arial" panose="020B0604020202020204" pitchFamily="34" charset="0"/>
              </a:rPr>
              <a:t>«Мышеловка»</a:t>
            </a:r>
            <a:br>
              <a:rPr lang="ru-RU" sz="2400" b="1" dirty="0">
                <a:solidFill>
                  <a:srgbClr val="C00000"/>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Цель: Развивать у детей выдержку, умение согласовывать движения со словами, ловкость. Упражнять в беге и приседание.</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Содержание: Играющие делятся на две неравные группы. Меньшая образуют круг («мышеловка»), остальные изображают «мышей» и находятся вне круга. Дети, изображающие мышеловку, берутся за руки и идут по кругу, приговаривая:</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Ах, как мыши надоели, развелось их, просто страсть!</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Все погрызли, все поели, всюду лезут! Вот напасть!</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Берегитесь же, плутовки, доберемся мы до вас,</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Вот поставим мышеловки, переловим всех за раз!</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По окончании текста дети останавливаются и поднимают сцепленные руки вверх, «мыши» вбегают в «мышеловку» и тут же выбегают. По сигналу: «Хлоп!»- дети, стоящие в кругу опускают руки и приседают. «Мыши», не успевшие выбежать из круга, считаются пойманными и становятся в круг.</a:t>
            </a:r>
            <a:br>
              <a:rPr lang="ru-RU" b="1" dirty="0">
                <a:solidFill>
                  <a:schemeClr val="accent1">
                    <a:lumMod val="50000"/>
                  </a:schemeClr>
                </a:solidFill>
                <a:latin typeface="Arial" panose="020B0604020202020204" pitchFamily="34" charset="0"/>
                <a:cs typeface="Arial" panose="020B0604020202020204" pitchFamily="34" charset="0"/>
              </a:rPr>
            </a:br>
            <a:endParaRPr lang="ru-RU" b="1"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13022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5BA92FCC-ACE5-48AD-9549-188DFDF1FD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4F2E39C-44CE-4378-9C68-D51AE5584252}"/>
              </a:ext>
            </a:extLst>
          </p:cNvPr>
          <p:cNvSpPr txBox="1"/>
          <p:nvPr/>
        </p:nvSpPr>
        <p:spPr>
          <a:xfrm>
            <a:off x="1283368" y="529389"/>
            <a:ext cx="6930190" cy="3908762"/>
          </a:xfrm>
          <a:prstGeom prst="rect">
            <a:avLst/>
          </a:prstGeom>
          <a:noFill/>
        </p:spPr>
        <p:txBody>
          <a:bodyPr wrap="square" rtlCol="0">
            <a:spAutoFit/>
          </a:bodyPr>
          <a:lstStyle/>
          <a:p>
            <a:pPr algn="ctr"/>
            <a:r>
              <a:rPr lang="ru-RU" sz="2800" b="1" dirty="0">
                <a:solidFill>
                  <a:srgbClr val="C00000"/>
                </a:solidFill>
                <a:latin typeface="Arial" panose="020B0604020202020204" pitchFamily="34" charset="0"/>
                <a:cs typeface="Arial" panose="020B0604020202020204" pitchFamily="34" charset="0"/>
              </a:rPr>
              <a:t>«Иголка, нитка, узелок».</a:t>
            </a:r>
            <a:br>
              <a:rPr lang="ru-RU" sz="2000" b="1" dirty="0">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Цель: активизировать словарь существительных по теме, развитие высших психических функций. Играющие дети становятся в круг, держась за руки. Считалкой выбирают среди детей иголку, нитку и узелок. Нитка, иголка, узелок встают в круг, остальные дети берут друг друга за руки и проходят через круг нитки, иголки, узелка, называя разные виды одежды (зимнюю, летнюю, одежду для мальчика или девочки), тот ребёнок, который не смог назвать нужную одежду становиться в круг.</a:t>
            </a:r>
            <a:br>
              <a:rPr lang="ru-RU" sz="2000" b="1" dirty="0">
                <a:solidFill>
                  <a:schemeClr val="accent1">
                    <a:lumMod val="50000"/>
                  </a:schemeClr>
                </a:solidFill>
                <a:latin typeface="Arial" panose="020B0604020202020204" pitchFamily="34" charset="0"/>
                <a:cs typeface="Arial" panose="020B0604020202020204" pitchFamily="34" charset="0"/>
              </a:rPr>
            </a:br>
            <a:endParaRPr lang="ru-RU" sz="2000" b="1"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7780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a:extLst>
              <a:ext uri="{FF2B5EF4-FFF2-40B4-BE49-F238E27FC236}">
                <a16:creationId xmlns:a16="http://schemas.microsoft.com/office/drawing/2014/main" id="{1911A2E0-AF56-40FD-B9AC-2B759CA77E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01F8AF8-94EB-4030-BFD4-B731C049596E}"/>
              </a:ext>
            </a:extLst>
          </p:cNvPr>
          <p:cNvSpPr txBox="1"/>
          <p:nvPr/>
        </p:nvSpPr>
        <p:spPr>
          <a:xfrm>
            <a:off x="1331495" y="641684"/>
            <a:ext cx="6657473" cy="5632311"/>
          </a:xfrm>
          <a:prstGeom prst="rect">
            <a:avLst/>
          </a:prstGeom>
          <a:noFill/>
        </p:spPr>
        <p:txBody>
          <a:bodyPr wrap="square" rtlCol="0">
            <a:spAutoFit/>
          </a:bodyPr>
          <a:lstStyle/>
          <a:p>
            <a:r>
              <a:rPr lang="ru-RU" sz="2000" b="1" dirty="0">
                <a:solidFill>
                  <a:schemeClr val="accent1">
                    <a:lumMod val="50000"/>
                  </a:schemeClr>
                </a:solidFill>
                <a:latin typeface="Arial" panose="020B0604020202020204" pitchFamily="34" charset="0"/>
                <a:cs typeface="Arial" panose="020B0604020202020204" pitchFamily="34" charset="0"/>
              </a:rPr>
              <a:t>Литература:</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1. Инновации в логопедическую практику.// Составитель О.Е. Громова Линка- пресс, 2008г.</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2. Детские народные подвижные игры. //Составитель А. В. </a:t>
            </a:r>
            <a:r>
              <a:rPr lang="ru-RU" sz="2000" b="1" dirty="0" err="1">
                <a:solidFill>
                  <a:schemeClr val="accent1">
                    <a:lumMod val="50000"/>
                  </a:schemeClr>
                </a:solidFill>
                <a:latin typeface="Arial" panose="020B0604020202020204" pitchFamily="34" charset="0"/>
                <a:cs typeface="Arial" panose="020B0604020202020204" pitchFamily="34" charset="0"/>
              </a:rPr>
              <a:t>Кенеман</a:t>
            </a:r>
            <a:r>
              <a:rPr lang="ru-RU" sz="2000" b="1" dirty="0">
                <a:solidFill>
                  <a:schemeClr val="accent1">
                    <a:lumMod val="50000"/>
                  </a:schemeClr>
                </a:solidFill>
                <a:latin typeface="Arial" panose="020B0604020202020204" pitchFamily="34" charset="0"/>
                <a:cs typeface="Arial" panose="020B0604020202020204" pitchFamily="34" charset="0"/>
              </a:rPr>
              <a:t>, Т. И. Осокина М: «Просвещение»,1995г.</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3. Л. В. Виноградова «Игротека. Детская площадка», «Расти, первоклашка» № 6/7</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4. Петрова Т.И., Петрова Е.С. Игры и занятия по развитию речи</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дошкольников (программа «Я-человек»). Кн.1.-М.: Школьная Пресса, 2004г.</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5. Выготский Л.С. Сборник сочинений.-М.: 1984г.</a:t>
            </a:r>
            <a:br>
              <a:rPr lang="ru-RU" sz="2000" b="1" dirty="0">
                <a:solidFill>
                  <a:schemeClr val="accent1">
                    <a:lumMod val="50000"/>
                  </a:schemeClr>
                </a:solidFill>
                <a:latin typeface="Arial" panose="020B0604020202020204" pitchFamily="34" charset="0"/>
                <a:cs typeface="Arial" panose="020B0604020202020204" pitchFamily="34" charset="0"/>
              </a:rPr>
            </a:br>
            <a:r>
              <a:rPr lang="ru-RU" sz="2000" b="1" dirty="0">
                <a:solidFill>
                  <a:schemeClr val="accent1">
                    <a:lumMod val="50000"/>
                  </a:schemeClr>
                </a:solidFill>
                <a:latin typeface="Arial" panose="020B0604020202020204" pitchFamily="34" charset="0"/>
                <a:cs typeface="Arial" panose="020B0604020202020204" pitchFamily="34" charset="0"/>
              </a:rPr>
              <a:t>6. Селивёрстов В.И. «Речевые игры с детьми». –М.: </a:t>
            </a:r>
            <a:r>
              <a:rPr lang="ru-RU" sz="2000" b="1" dirty="0" err="1">
                <a:solidFill>
                  <a:schemeClr val="accent1">
                    <a:lumMod val="50000"/>
                  </a:schemeClr>
                </a:solidFill>
                <a:latin typeface="Arial" panose="020B0604020202020204" pitchFamily="34" charset="0"/>
                <a:cs typeface="Arial" panose="020B0604020202020204" pitchFamily="34" charset="0"/>
              </a:rPr>
              <a:t>Владос</a:t>
            </a:r>
            <a:r>
              <a:rPr lang="ru-RU" sz="2000" b="1" dirty="0">
                <a:solidFill>
                  <a:schemeClr val="accent1">
                    <a:lumMod val="50000"/>
                  </a:schemeClr>
                </a:solidFill>
                <a:latin typeface="Arial" panose="020B0604020202020204" pitchFamily="34" charset="0"/>
                <a:cs typeface="Arial" panose="020B0604020202020204" pitchFamily="34" charset="0"/>
              </a:rPr>
              <a:t>, 1994г.</a:t>
            </a:r>
          </a:p>
          <a:p>
            <a:pPr fontAlgn="ctr"/>
            <a:r>
              <a:rPr lang="ru-RU" sz="2000" b="1" dirty="0">
                <a:solidFill>
                  <a:schemeClr val="accent1">
                    <a:lumMod val="50000"/>
                  </a:schemeClr>
                </a:solidFill>
                <a:latin typeface="Arial" panose="020B0604020202020204" pitchFamily="34" charset="0"/>
                <a:cs typeface="Arial" panose="020B0604020202020204" pitchFamily="34" charset="0"/>
              </a:rPr>
              <a:t> Опубликовано: 11.08.2020</a:t>
            </a:r>
          </a:p>
          <a:p>
            <a:br>
              <a:rPr lang="ru-RU" sz="2000" b="1" dirty="0">
                <a:solidFill>
                  <a:schemeClr val="accent1">
                    <a:lumMod val="50000"/>
                  </a:schemeClr>
                </a:solidFill>
                <a:latin typeface="Arial" panose="020B0604020202020204" pitchFamily="34" charset="0"/>
                <a:cs typeface="Arial" panose="020B0604020202020204" pitchFamily="34" charset="0"/>
              </a:rPr>
            </a:br>
            <a:endParaRPr lang="ru-RU" sz="2000" b="1"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5746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962E60D7-61F1-48C5-81FD-2143601CF9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5A53903-33ED-40D4-B0AF-47026FC92BEB}"/>
              </a:ext>
            </a:extLst>
          </p:cNvPr>
          <p:cNvSpPr txBox="1"/>
          <p:nvPr/>
        </p:nvSpPr>
        <p:spPr>
          <a:xfrm>
            <a:off x="1223889" y="612844"/>
            <a:ext cx="6991642" cy="6247864"/>
          </a:xfrm>
          <a:prstGeom prst="rect">
            <a:avLst/>
          </a:prstGeom>
          <a:noFill/>
        </p:spPr>
        <p:txBody>
          <a:bodyPr wrap="square" rtlCol="0">
            <a:spAutoFit/>
          </a:bodyPr>
          <a:lstStyle/>
          <a:p>
            <a:pPr algn="ctr"/>
            <a:r>
              <a:rPr lang="ru-RU" sz="2000" b="1" dirty="0">
                <a:solidFill>
                  <a:srgbClr val="002060"/>
                </a:solidFill>
                <a:latin typeface="Arial" panose="020B0604020202020204" pitchFamily="34" charset="0"/>
                <a:cs typeface="Arial" panose="020B0604020202020204" pitchFamily="34" charset="0"/>
              </a:rPr>
              <a:t>Игра в дошкольном возрасте – ведущая деятельность детей. Она пронизывает всю их жизнь, является источником обширной информации, методом обучения и воспитания. Существует прямая связь между эмоциональным состоянием ребенка и интенсивностью протекания его психических процессов: мышления, речи, внимания, памяти.</a:t>
            </a:r>
            <a:br>
              <a:rPr lang="ru-RU" sz="2000" b="1" dirty="0">
                <a:solidFill>
                  <a:srgbClr val="002060"/>
                </a:solidFill>
                <a:latin typeface="Arial" panose="020B0604020202020204" pitchFamily="34" charset="0"/>
                <a:cs typeface="Arial" panose="020B0604020202020204" pitchFamily="34" charset="0"/>
              </a:rPr>
            </a:br>
            <a:r>
              <a:rPr lang="ru-RU" sz="2000" b="1" dirty="0">
                <a:solidFill>
                  <a:srgbClr val="002060"/>
                </a:solidFill>
                <a:latin typeface="Arial" panose="020B0604020202020204" pitchFamily="34" charset="0"/>
                <a:cs typeface="Arial" panose="020B0604020202020204" pitchFamily="34" charset="0"/>
              </a:rPr>
              <a:t>Игры, в которые обычно играют дети дошкольного возраста можно разделить на три основные группы:</a:t>
            </a:r>
            <a:br>
              <a:rPr lang="ru-RU" sz="2000" b="1" dirty="0">
                <a:solidFill>
                  <a:srgbClr val="002060"/>
                </a:solidFill>
                <a:latin typeface="Arial" panose="020B0604020202020204" pitchFamily="34" charset="0"/>
                <a:cs typeface="Arial" panose="020B0604020202020204" pitchFamily="34" charset="0"/>
              </a:rPr>
            </a:br>
            <a:r>
              <a:rPr lang="ru-RU" sz="2000" b="1" dirty="0">
                <a:solidFill>
                  <a:srgbClr val="002060"/>
                </a:solidFill>
                <a:latin typeface="Arial" panose="020B0604020202020204" pitchFamily="34" charset="0"/>
                <a:cs typeface="Arial" panose="020B0604020202020204" pitchFamily="34" charset="0"/>
              </a:rPr>
              <a:t>Первая группа – это подвижные игры.</a:t>
            </a:r>
            <a:br>
              <a:rPr lang="ru-RU" sz="2000" b="1" dirty="0">
                <a:solidFill>
                  <a:srgbClr val="002060"/>
                </a:solidFill>
                <a:latin typeface="Arial" panose="020B0604020202020204" pitchFamily="34" charset="0"/>
                <a:cs typeface="Arial" panose="020B0604020202020204" pitchFamily="34" charset="0"/>
              </a:rPr>
            </a:br>
            <a:r>
              <a:rPr lang="ru-RU" sz="2000" b="1" dirty="0">
                <a:solidFill>
                  <a:srgbClr val="002060"/>
                </a:solidFill>
                <a:latin typeface="Arial" panose="020B0604020202020204" pitchFamily="34" charset="0"/>
                <a:cs typeface="Arial" panose="020B0604020202020204" pitchFamily="34" charset="0"/>
              </a:rPr>
              <a:t>Вторая группа – это дидактические игры.</a:t>
            </a:r>
            <a:br>
              <a:rPr lang="ru-RU" sz="2000" b="1" dirty="0">
                <a:solidFill>
                  <a:srgbClr val="002060"/>
                </a:solidFill>
                <a:latin typeface="Arial" panose="020B0604020202020204" pitchFamily="34" charset="0"/>
                <a:cs typeface="Arial" panose="020B0604020202020204" pitchFamily="34" charset="0"/>
              </a:rPr>
            </a:br>
            <a:r>
              <a:rPr lang="ru-RU" sz="2000" b="1" dirty="0">
                <a:solidFill>
                  <a:srgbClr val="002060"/>
                </a:solidFill>
                <a:latin typeface="Arial" panose="020B0604020202020204" pitchFamily="34" charset="0"/>
                <a:cs typeface="Arial" panose="020B0604020202020204" pitchFamily="34" charset="0"/>
              </a:rPr>
              <a:t>Третья группа – это творческие ролевые игры, игры драматизации.</a:t>
            </a:r>
            <a:br>
              <a:rPr lang="ru-RU" sz="2000" b="1" dirty="0">
                <a:solidFill>
                  <a:srgbClr val="002060"/>
                </a:solidFill>
                <a:latin typeface="Arial" panose="020B0604020202020204" pitchFamily="34" charset="0"/>
                <a:cs typeface="Arial" panose="020B0604020202020204" pitchFamily="34" charset="0"/>
              </a:rPr>
            </a:br>
            <a:r>
              <a:rPr lang="ru-RU" sz="2000" b="1" dirty="0">
                <a:solidFill>
                  <a:srgbClr val="002060"/>
                </a:solidFill>
                <a:latin typeface="Arial" panose="020B0604020202020204" pitchFamily="34" charset="0"/>
                <a:cs typeface="Arial" panose="020B0604020202020204" pitchFamily="34" charset="0"/>
              </a:rPr>
              <a:t>У всех видов игр есть единая задача – умение самостоятельно организовывать разнообразные игры, договариваться, выполнять установленные правила игры. Здесь развитие речи играет главную, основную роль.</a:t>
            </a:r>
            <a:br>
              <a:rPr lang="ru-RU" sz="2000" b="1" dirty="0">
                <a:solidFill>
                  <a:srgbClr val="002060"/>
                </a:solidFill>
                <a:latin typeface="Arial" panose="020B0604020202020204" pitchFamily="34" charset="0"/>
                <a:cs typeface="Arial" panose="020B0604020202020204" pitchFamily="34" charset="0"/>
              </a:rPr>
            </a:br>
            <a:br>
              <a:rPr lang="ru-RU" sz="2000" b="1" dirty="0">
                <a:solidFill>
                  <a:srgbClr val="002060"/>
                </a:solidFill>
                <a:latin typeface="Arial" panose="020B0604020202020204" pitchFamily="34" charset="0"/>
                <a:cs typeface="Arial" panose="020B0604020202020204" pitchFamily="34" charset="0"/>
              </a:rPr>
            </a:br>
            <a:endParaRPr lang="ru-RU" sz="20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3422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D579B8C1-B1A9-46CD-9E13-057957C505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144001"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68B7C68-6AEE-44AE-8463-614028245E2C}"/>
              </a:ext>
            </a:extLst>
          </p:cNvPr>
          <p:cNvSpPr txBox="1"/>
          <p:nvPr/>
        </p:nvSpPr>
        <p:spPr>
          <a:xfrm>
            <a:off x="1181685" y="140678"/>
            <a:ext cx="7272997" cy="6740307"/>
          </a:xfrm>
          <a:prstGeom prst="rect">
            <a:avLst/>
          </a:prstGeom>
          <a:noFill/>
        </p:spPr>
        <p:txBody>
          <a:bodyPr wrap="square" rtlCol="0">
            <a:spAutoFit/>
          </a:bodyPr>
          <a:lstStyle/>
          <a:p>
            <a:pPr algn="ctr"/>
            <a:r>
              <a:rPr lang="ru-RU" b="1" dirty="0">
                <a:solidFill>
                  <a:srgbClr val="002060"/>
                </a:solidFill>
                <a:latin typeface="Arial" panose="020B0604020202020204" pitchFamily="34" charset="0"/>
                <a:cs typeface="Arial" panose="020B0604020202020204" pitchFamily="34" charset="0"/>
              </a:rPr>
              <a:t>«Подвижная игра - это сознательная, активная деятельность ребенка, характеризующаяся точным и своевременным выполнением заданий, связанных с обязательными для всех играющих правилами».</a:t>
            </a:r>
            <a:br>
              <a:rPr lang="ru-RU" b="1" dirty="0">
                <a:solidFill>
                  <a:srgbClr val="002060"/>
                </a:solidFill>
                <a:latin typeface="Arial" panose="020B0604020202020204" pitchFamily="34" charset="0"/>
                <a:cs typeface="Arial" panose="020B0604020202020204" pitchFamily="34" charset="0"/>
              </a:rPr>
            </a:br>
            <a:r>
              <a:rPr lang="ru-RU" b="1" dirty="0">
                <a:solidFill>
                  <a:srgbClr val="002060"/>
                </a:solidFill>
                <a:latin typeface="Arial" panose="020B0604020202020204" pitchFamily="34" charset="0"/>
                <a:cs typeface="Arial" panose="020B0604020202020204" pitchFamily="34" charset="0"/>
              </a:rPr>
              <a:t>Подвижные игры занимают особое место в развитии, оздоровлении и реабилитации детей дошкольного возраста.</a:t>
            </a:r>
            <a:br>
              <a:rPr lang="ru-RU" b="1" dirty="0">
                <a:solidFill>
                  <a:srgbClr val="002060"/>
                </a:solidFill>
                <a:latin typeface="Arial" panose="020B0604020202020204" pitchFamily="34" charset="0"/>
                <a:cs typeface="Arial" panose="020B0604020202020204" pitchFamily="34" charset="0"/>
              </a:rPr>
            </a:br>
            <a:r>
              <a:rPr lang="ru-RU" b="1" dirty="0">
                <a:solidFill>
                  <a:srgbClr val="002060"/>
                </a:solidFill>
                <a:latin typeface="Arial" panose="020B0604020202020204" pitchFamily="34" charset="0"/>
                <a:cs typeface="Arial" panose="020B0604020202020204" pitchFamily="34" charset="0"/>
              </a:rPr>
              <a:t>Характер подвижной игры, ее содержание должны быть разнообразны. Это может быть сюжетно ролевая игра ( типа «Поезд», «Самолет») или игра инсценировка («Теремок»). Возможно проведение подвижных бессюжетных упражнений, игр с предметами (с мячом, бубном, скакалкой). Эти игры дают возможность отработать с ребенком наиболее простые движения (ходьба, бег, прыжки на двух ногах), ребенок учиться целенаправленно катать, ловить, бросать сначала большой мяч, потом маленький и т.п., и постепенно подготовить его к овладению более сложным, комбинированным движениями. Подвижные игры нормализируют моторную функции ребенка помогают решить и ряд других коррекционно-воспитательных задач: повышают активность, развивают подражательность, формируют игровые навыки, совершенствуют просодические компоненты речи (интонация, тембр, дикция, пауза, ударение темп, ритм дыхание), поощряют творческую активность детей.</a:t>
            </a:r>
          </a:p>
        </p:txBody>
      </p:sp>
    </p:spTree>
    <p:extLst>
      <p:ext uri="{BB962C8B-B14F-4D97-AF65-F5344CB8AC3E}">
        <p14:creationId xmlns:p14="http://schemas.microsoft.com/office/powerpoint/2010/main" val="57297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66612313-F626-42F3-A88B-9D68BBE6D3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A5572EC-BF85-4D5E-B2A2-0CEC9A48A558}"/>
              </a:ext>
            </a:extLst>
          </p:cNvPr>
          <p:cNvSpPr txBox="1"/>
          <p:nvPr/>
        </p:nvSpPr>
        <p:spPr>
          <a:xfrm>
            <a:off x="689316" y="151179"/>
            <a:ext cx="8102991" cy="6555641"/>
          </a:xfrm>
          <a:prstGeom prst="rect">
            <a:avLst/>
          </a:prstGeom>
          <a:noFill/>
        </p:spPr>
        <p:txBody>
          <a:bodyPr wrap="square" rtlCol="0">
            <a:spAutoFit/>
          </a:bodyPr>
          <a:lstStyle/>
          <a:p>
            <a:pPr algn="ctr"/>
            <a:r>
              <a:rPr lang="ru-RU" sz="2000" b="1" dirty="0">
                <a:solidFill>
                  <a:srgbClr val="002060"/>
                </a:solidFill>
                <a:latin typeface="Arial" panose="020B0604020202020204" pitchFamily="34" charset="0"/>
                <a:cs typeface="Arial" panose="020B0604020202020204" pitchFamily="34" charset="0"/>
              </a:rPr>
              <a:t>Подвижные игры разнообразны по своему содержанию и организации.</a:t>
            </a:r>
            <a:br>
              <a:rPr lang="ru-RU" sz="2000" b="1" dirty="0">
                <a:solidFill>
                  <a:srgbClr val="002060"/>
                </a:solidFill>
                <a:latin typeface="Arial" panose="020B0604020202020204" pitchFamily="34" charset="0"/>
                <a:cs typeface="Arial" panose="020B0604020202020204" pitchFamily="34" charset="0"/>
              </a:rPr>
            </a:br>
            <a:r>
              <a:rPr lang="ru-RU" sz="2000" b="1" dirty="0">
                <a:solidFill>
                  <a:srgbClr val="002060"/>
                </a:solidFill>
                <a:latin typeface="Arial" panose="020B0604020202020204" pitchFamily="34" charset="0"/>
                <a:cs typeface="Arial" panose="020B0604020202020204" pitchFamily="34" charset="0"/>
              </a:rPr>
              <a:t>Это следующие типы игр:</a:t>
            </a:r>
            <a:br>
              <a:rPr lang="ru-RU" sz="2000" b="1" dirty="0">
                <a:solidFill>
                  <a:srgbClr val="002060"/>
                </a:solidFill>
                <a:latin typeface="Arial" panose="020B0604020202020204" pitchFamily="34" charset="0"/>
                <a:cs typeface="Arial" panose="020B0604020202020204" pitchFamily="34" charset="0"/>
              </a:rPr>
            </a:br>
            <a:r>
              <a:rPr lang="ru-RU" sz="2000" b="1" dirty="0">
                <a:solidFill>
                  <a:srgbClr val="002060"/>
                </a:solidFill>
                <a:latin typeface="Arial" panose="020B0604020202020204" pitchFamily="34" charset="0"/>
                <a:cs typeface="Arial" panose="020B0604020202020204" pitchFamily="34" charset="0"/>
              </a:rPr>
              <a:t>1. В игре есть сюжет, правила и роли.</a:t>
            </a:r>
            <a:br>
              <a:rPr lang="ru-RU" sz="2000" b="1" dirty="0">
                <a:solidFill>
                  <a:srgbClr val="002060"/>
                </a:solidFill>
                <a:latin typeface="Arial" panose="020B0604020202020204" pitchFamily="34" charset="0"/>
                <a:cs typeface="Arial" panose="020B0604020202020204" pitchFamily="34" charset="0"/>
              </a:rPr>
            </a:br>
            <a:r>
              <a:rPr lang="ru-RU" sz="2000" b="1" dirty="0">
                <a:solidFill>
                  <a:srgbClr val="002060"/>
                </a:solidFill>
                <a:latin typeface="Arial" panose="020B0604020202020204" pitchFamily="34" charset="0"/>
                <a:cs typeface="Arial" panose="020B0604020202020204" pitchFamily="34" charset="0"/>
              </a:rPr>
              <a:t>2. Нет сюжета и ролей, но есть двигательные задания, регулируемые правилами.</a:t>
            </a:r>
            <a:br>
              <a:rPr lang="ru-RU" sz="2000" b="1" dirty="0">
                <a:solidFill>
                  <a:srgbClr val="002060"/>
                </a:solidFill>
                <a:latin typeface="Arial" panose="020B0604020202020204" pitchFamily="34" charset="0"/>
                <a:cs typeface="Arial" panose="020B0604020202020204" pitchFamily="34" charset="0"/>
              </a:rPr>
            </a:br>
            <a:r>
              <a:rPr lang="ru-RU" sz="2000" b="1" dirty="0">
                <a:solidFill>
                  <a:srgbClr val="002060"/>
                </a:solidFill>
                <a:latin typeface="Arial" panose="020B0604020202020204" pitchFamily="34" charset="0"/>
                <a:cs typeface="Arial" panose="020B0604020202020204" pitchFamily="34" charset="0"/>
              </a:rPr>
              <a:t>3.Сюжет и действия обусловлены текстом, определяющим характер и последовательность движений.</a:t>
            </a:r>
            <a:br>
              <a:rPr lang="ru-RU" sz="2000" b="1" dirty="0">
                <a:solidFill>
                  <a:srgbClr val="002060"/>
                </a:solidFill>
                <a:latin typeface="Arial" panose="020B0604020202020204" pitchFamily="34" charset="0"/>
                <a:cs typeface="Arial" panose="020B0604020202020204" pitchFamily="34" charset="0"/>
              </a:rPr>
            </a:br>
            <a:r>
              <a:rPr lang="ru-RU" sz="2000" b="1" dirty="0">
                <a:solidFill>
                  <a:srgbClr val="002060"/>
                </a:solidFill>
                <a:latin typeface="Arial" panose="020B0604020202020204" pitchFamily="34" charset="0"/>
                <a:cs typeface="Arial" panose="020B0604020202020204" pitchFamily="34" charset="0"/>
              </a:rPr>
              <a:t>Подвижные игры в основном коллективные, поэтому у детей вырабатываются элементарные умения согласовывать свои действия с движениями других играющих, ориентироваться в пространстве, а так же синхронизировать речь и движения. Игра помогает ребенку преодолеть робость и застенчивость, т.к. подражая в игре действиям товарищей, он естественно выполняет разные движения, которые не хотел бы делать по простому указанию.</a:t>
            </a:r>
            <a:br>
              <a:rPr lang="ru-RU" sz="2000" b="1" dirty="0">
                <a:solidFill>
                  <a:srgbClr val="002060"/>
                </a:solidFill>
                <a:latin typeface="Arial" panose="020B0604020202020204" pitchFamily="34" charset="0"/>
                <a:cs typeface="Arial" panose="020B0604020202020204" pitchFamily="34" charset="0"/>
              </a:rPr>
            </a:br>
            <a:r>
              <a:rPr lang="ru-RU" sz="2000" b="1" dirty="0">
                <a:solidFill>
                  <a:srgbClr val="002060"/>
                </a:solidFill>
                <a:latin typeface="Arial" panose="020B0604020202020204" pitchFamily="34" charset="0"/>
                <a:cs typeface="Arial" panose="020B0604020202020204" pitchFamily="34" charset="0"/>
              </a:rPr>
              <a:t>Подчинение правилам игры воспитывает организованность, внимание, умение управлять своими действиями, способствует проявлению волевых усилий. Игры вызывают положительные эмоции, развивают тормозные процессы, сообразительность, смелость, быстроту реакции.</a:t>
            </a:r>
          </a:p>
        </p:txBody>
      </p:sp>
    </p:spTree>
    <p:extLst>
      <p:ext uri="{BB962C8B-B14F-4D97-AF65-F5344CB8AC3E}">
        <p14:creationId xmlns:p14="http://schemas.microsoft.com/office/powerpoint/2010/main" val="381324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189B73D3-7C26-4AAC-BBAB-6E4851F533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79F9781-F5D2-4ABB-8D9A-5B344F9E178E}"/>
              </a:ext>
            </a:extLst>
          </p:cNvPr>
          <p:cNvSpPr txBox="1"/>
          <p:nvPr/>
        </p:nvSpPr>
        <p:spPr>
          <a:xfrm>
            <a:off x="1350499" y="1074509"/>
            <a:ext cx="6710289" cy="4708981"/>
          </a:xfrm>
          <a:prstGeom prst="rect">
            <a:avLst/>
          </a:prstGeom>
          <a:noFill/>
        </p:spPr>
        <p:txBody>
          <a:bodyPr wrap="square" rtlCol="0">
            <a:spAutoFit/>
          </a:bodyPr>
          <a:lstStyle/>
          <a:p>
            <a:pPr algn="ctr"/>
            <a:r>
              <a:rPr lang="ru-RU" sz="2000" b="1" dirty="0">
                <a:solidFill>
                  <a:srgbClr val="002060"/>
                </a:solidFill>
                <a:latin typeface="Arial" panose="020B0604020202020204" pitchFamily="34" charset="0"/>
                <a:cs typeface="Arial" panose="020B0604020202020204" pitchFamily="34" charset="0"/>
              </a:rPr>
              <a:t>Сюжетные подвижные игры способствуют закреплению знаний и представлений об окружающем мире: о повадках животных и птиц, о звуках окружающей природы, о средствах передвижения и т.д. В игре развивается интеллект, фантазия, формируются социальные качества.</a:t>
            </a:r>
            <a:br>
              <a:rPr lang="ru-RU" sz="2000" b="1" dirty="0">
                <a:solidFill>
                  <a:srgbClr val="002060"/>
                </a:solidFill>
                <a:latin typeface="Arial" panose="020B0604020202020204" pitchFamily="34" charset="0"/>
                <a:cs typeface="Arial" panose="020B0604020202020204" pitchFamily="34" charset="0"/>
              </a:rPr>
            </a:br>
            <a:r>
              <a:rPr lang="ru-RU" sz="2000" b="1" dirty="0">
                <a:solidFill>
                  <a:srgbClr val="002060"/>
                </a:solidFill>
                <a:latin typeface="Arial" panose="020B0604020202020204" pitchFamily="34" charset="0"/>
                <a:cs typeface="Arial" panose="020B0604020202020204" pitchFamily="34" charset="0"/>
              </a:rPr>
              <a:t>Источником подвижных игр с правилами являются народные игры, для которых характерны яркость замысла, содержательность, простота и занимательность. Ценность детского фольклора в эмоциональности общения, ярких художественных образах, где простые по форме малые жанры таят в себе немалые возможности – звуковые, речевые, смысловые.</a:t>
            </a:r>
            <a:br>
              <a:rPr lang="ru-RU" sz="2000" b="1" dirty="0">
                <a:solidFill>
                  <a:srgbClr val="002060"/>
                </a:solidFill>
                <a:latin typeface="Arial" panose="020B0604020202020204" pitchFamily="34" charset="0"/>
                <a:cs typeface="Arial" panose="020B0604020202020204" pitchFamily="34" charset="0"/>
              </a:rPr>
            </a:br>
            <a:endParaRPr lang="ru-RU" sz="20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0398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F922B09B-1F4C-4B23-8432-0FD508D5C8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94E968C-FF8C-4B34-9EC0-DF0AA6DCD058}"/>
              </a:ext>
            </a:extLst>
          </p:cNvPr>
          <p:cNvSpPr txBox="1"/>
          <p:nvPr/>
        </p:nvSpPr>
        <p:spPr>
          <a:xfrm>
            <a:off x="1350499" y="1228397"/>
            <a:ext cx="6682154" cy="4401205"/>
          </a:xfrm>
          <a:prstGeom prst="rect">
            <a:avLst/>
          </a:prstGeom>
          <a:noFill/>
        </p:spPr>
        <p:txBody>
          <a:bodyPr wrap="square" rtlCol="0">
            <a:spAutoFit/>
          </a:bodyPr>
          <a:lstStyle/>
          <a:p>
            <a:pPr algn="ctr"/>
            <a:r>
              <a:rPr lang="ru-RU" sz="2000" b="1" dirty="0">
                <a:solidFill>
                  <a:srgbClr val="002060"/>
                </a:solidFill>
                <a:latin typeface="Arial" panose="020B0604020202020204" pitchFamily="34" charset="0"/>
                <a:cs typeface="Arial" panose="020B0604020202020204" pitchFamily="34" charset="0"/>
              </a:rPr>
              <a:t>Освоение подвижных игр дошкольниками имеет закономерности.</a:t>
            </a:r>
            <a:br>
              <a:rPr lang="ru-RU" sz="2000" b="1" dirty="0">
                <a:solidFill>
                  <a:srgbClr val="002060"/>
                </a:solidFill>
                <a:latin typeface="Arial" panose="020B0604020202020204" pitchFamily="34" charset="0"/>
                <a:cs typeface="Arial" panose="020B0604020202020204" pitchFamily="34" charset="0"/>
              </a:rPr>
            </a:br>
            <a:r>
              <a:rPr lang="ru-RU" sz="2000" b="1" dirty="0">
                <a:solidFill>
                  <a:srgbClr val="002060"/>
                </a:solidFill>
                <a:latin typeface="Arial" panose="020B0604020202020204" pitchFamily="34" charset="0"/>
                <a:cs typeface="Arial" panose="020B0604020202020204" pitchFamily="34" charset="0"/>
              </a:rPr>
              <a:t>-для детей младшей группы характерны игры типа «</a:t>
            </a:r>
            <a:r>
              <a:rPr lang="ru-RU" sz="2000" b="1" dirty="0" err="1">
                <a:solidFill>
                  <a:srgbClr val="002060"/>
                </a:solidFill>
                <a:latin typeface="Arial" panose="020B0604020202020204" pitchFamily="34" charset="0"/>
                <a:cs typeface="Arial" panose="020B0604020202020204" pitchFamily="34" charset="0"/>
              </a:rPr>
              <a:t>ловишки</a:t>
            </a:r>
            <a:r>
              <a:rPr lang="ru-RU" sz="2000" b="1" dirty="0">
                <a:solidFill>
                  <a:srgbClr val="002060"/>
                </a:solidFill>
                <a:latin typeface="Arial" panose="020B0604020202020204" pitchFamily="34" charset="0"/>
                <a:cs typeface="Arial" panose="020B0604020202020204" pitchFamily="34" charset="0"/>
              </a:rPr>
              <a:t>».</a:t>
            </a:r>
            <a:br>
              <a:rPr lang="ru-RU" sz="2000" b="1" dirty="0">
                <a:solidFill>
                  <a:srgbClr val="002060"/>
                </a:solidFill>
                <a:latin typeface="Arial" panose="020B0604020202020204" pitchFamily="34" charset="0"/>
                <a:cs typeface="Arial" panose="020B0604020202020204" pitchFamily="34" charset="0"/>
              </a:rPr>
            </a:br>
            <a:r>
              <a:rPr lang="ru-RU" sz="2000" b="1" dirty="0">
                <a:solidFill>
                  <a:srgbClr val="002060"/>
                </a:solidFill>
                <a:latin typeface="Arial" panose="020B0604020202020204" pitchFamily="34" charset="0"/>
                <a:cs typeface="Arial" panose="020B0604020202020204" pitchFamily="34" charset="0"/>
              </a:rPr>
              <a:t>-для средней группы характерны сюжетные игры с богатым речевым материалом, со зримыми атрибутами.</a:t>
            </a:r>
            <a:br>
              <a:rPr lang="ru-RU" sz="2000" b="1" dirty="0">
                <a:solidFill>
                  <a:srgbClr val="002060"/>
                </a:solidFill>
                <a:latin typeface="Arial" panose="020B0604020202020204" pitchFamily="34" charset="0"/>
                <a:cs typeface="Arial" panose="020B0604020202020204" pitchFamily="34" charset="0"/>
              </a:rPr>
            </a:br>
            <a:r>
              <a:rPr lang="ru-RU" sz="2000" b="1" dirty="0">
                <a:solidFill>
                  <a:srgbClr val="002060"/>
                </a:solidFill>
                <a:latin typeface="Arial" panose="020B0604020202020204" pitchFamily="34" charset="0"/>
                <a:cs typeface="Arial" panose="020B0604020202020204" pitchFamily="34" charset="0"/>
              </a:rPr>
              <a:t>-для старшей группы подходят бессюжетные игры с элементами соревнований, игры с различными предметами (мячи, кегли, скакалки и т.п.)</a:t>
            </a:r>
            <a:br>
              <a:rPr lang="ru-RU" sz="2000" b="1" dirty="0">
                <a:solidFill>
                  <a:srgbClr val="002060"/>
                </a:solidFill>
                <a:latin typeface="Arial" panose="020B0604020202020204" pitchFamily="34" charset="0"/>
                <a:cs typeface="Arial" panose="020B0604020202020204" pitchFamily="34" charset="0"/>
              </a:rPr>
            </a:br>
            <a:r>
              <a:rPr lang="ru-RU" sz="2000" b="1" dirty="0">
                <a:solidFill>
                  <a:srgbClr val="002060"/>
                </a:solidFill>
                <a:latin typeface="Arial" panose="020B0604020202020204" pitchFamily="34" charset="0"/>
                <a:cs typeface="Arial" panose="020B0604020202020204" pitchFamily="34" charset="0"/>
              </a:rPr>
              <a:t>- к подготовительной группе дети готовы для участия в упрощенных спортивных играх (баскетбол, футбол, бадминтон).</a:t>
            </a:r>
            <a:br>
              <a:rPr lang="ru-RU" sz="2000" b="1" dirty="0">
                <a:solidFill>
                  <a:srgbClr val="002060"/>
                </a:solidFill>
                <a:latin typeface="Arial" panose="020B0604020202020204" pitchFamily="34" charset="0"/>
                <a:cs typeface="Arial" panose="020B0604020202020204" pitchFamily="34" charset="0"/>
              </a:rPr>
            </a:br>
            <a:endParaRPr lang="ru-RU" sz="20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7798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FB794033-CBFF-416B-AC29-D86A5E7B1C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0D69147-35BC-44E8-9734-BB7B7CD6FCEE}"/>
              </a:ext>
            </a:extLst>
          </p:cNvPr>
          <p:cNvSpPr txBox="1"/>
          <p:nvPr/>
        </p:nvSpPr>
        <p:spPr>
          <a:xfrm>
            <a:off x="1237957" y="422031"/>
            <a:ext cx="6682154" cy="6463308"/>
          </a:xfrm>
          <a:prstGeom prst="rect">
            <a:avLst/>
          </a:prstGeom>
          <a:noFill/>
        </p:spPr>
        <p:txBody>
          <a:bodyPr wrap="square" rtlCol="0">
            <a:spAutoFit/>
          </a:bodyPr>
          <a:lstStyle/>
          <a:p>
            <a:pPr algn="ctr"/>
            <a:r>
              <a:rPr lang="ru-RU" b="1" dirty="0">
                <a:solidFill>
                  <a:srgbClr val="002060"/>
                </a:solidFill>
                <a:latin typeface="Arial" panose="020B0604020202020204" pitchFamily="34" charset="0"/>
                <a:cs typeface="Arial" panose="020B0604020202020204" pitchFamily="34" charset="0"/>
              </a:rPr>
              <a:t>Речевое сопровождение игр в разном возрасте разное.</a:t>
            </a:r>
            <a:br>
              <a:rPr lang="ru-RU" b="1" dirty="0">
                <a:solidFill>
                  <a:srgbClr val="002060"/>
                </a:solidFill>
                <a:latin typeface="Arial" panose="020B0604020202020204" pitchFamily="34" charset="0"/>
                <a:cs typeface="Arial" panose="020B0604020202020204" pitchFamily="34" charset="0"/>
              </a:rPr>
            </a:br>
            <a:r>
              <a:rPr lang="ru-RU" b="1" dirty="0">
                <a:solidFill>
                  <a:srgbClr val="002060"/>
                </a:solidFill>
                <a:latin typeface="Arial" panose="020B0604020202020204" pitchFamily="34" charset="0"/>
                <a:cs typeface="Arial" panose="020B0604020202020204" pitchFamily="34" charset="0"/>
              </a:rPr>
              <a:t>В младших группах стихотворный текст в игре говорит взрослый, дети подчиняются его голосу как условной команде.</a:t>
            </a:r>
            <a:br>
              <a:rPr lang="ru-RU" b="1" dirty="0">
                <a:solidFill>
                  <a:srgbClr val="002060"/>
                </a:solidFill>
                <a:latin typeface="Arial" panose="020B0604020202020204" pitchFamily="34" charset="0"/>
                <a:cs typeface="Arial" panose="020B0604020202020204" pitchFamily="34" charset="0"/>
              </a:rPr>
            </a:br>
            <a:r>
              <a:rPr lang="ru-RU" b="1" dirty="0">
                <a:solidFill>
                  <a:srgbClr val="002060"/>
                </a:solidFill>
                <a:latin typeface="Arial" panose="020B0604020202020204" pitchFamily="34" charset="0"/>
                <a:cs typeface="Arial" panose="020B0604020202020204" pitchFamily="34" charset="0"/>
              </a:rPr>
              <a:t>Для детей старших групп в сюжетных играх обязательным условием является наличие развернутого текста. В этих играх есть водящий, который должен запомнить и проговорить весь текст роли и выполнить свою игровую задачу. Эти игры являются прекрасным </a:t>
            </a:r>
            <a:r>
              <a:rPr lang="ru-RU" b="1" dirty="0" err="1">
                <a:solidFill>
                  <a:srgbClr val="002060"/>
                </a:solidFill>
                <a:latin typeface="Arial" panose="020B0604020202020204" pitchFamily="34" charset="0"/>
                <a:cs typeface="Arial" panose="020B0604020202020204" pitchFamily="34" charset="0"/>
              </a:rPr>
              <a:t>психокоррекционным</a:t>
            </a:r>
            <a:r>
              <a:rPr lang="ru-RU" b="1" dirty="0">
                <a:solidFill>
                  <a:srgbClr val="002060"/>
                </a:solidFill>
                <a:latin typeface="Arial" panose="020B0604020202020204" pitchFamily="34" charset="0"/>
                <a:cs typeface="Arial" panose="020B0604020202020204" pitchFamily="34" charset="0"/>
              </a:rPr>
              <a:t> средством воздействия. Именно в такого рода играх удается разговорить и активизировать застенчивых детей, научить выжидать и подчиняться правилам агрессивных и расторможенных.</a:t>
            </a:r>
            <a:br>
              <a:rPr lang="ru-RU" b="1" dirty="0">
                <a:solidFill>
                  <a:srgbClr val="002060"/>
                </a:solidFill>
                <a:latin typeface="Arial" panose="020B0604020202020204" pitchFamily="34" charset="0"/>
                <a:cs typeface="Arial" panose="020B0604020202020204" pitchFamily="34" charset="0"/>
              </a:rPr>
            </a:br>
            <a:r>
              <a:rPr lang="ru-RU" b="1" dirty="0">
                <a:solidFill>
                  <a:srgbClr val="002060"/>
                </a:solidFill>
                <a:latin typeface="Arial" panose="020B0604020202020204" pitchFamily="34" charset="0"/>
                <a:cs typeface="Arial" panose="020B0604020202020204" pitchFamily="34" charset="0"/>
              </a:rPr>
              <a:t>Неоценима роль подвижных упражнений и для развития мелкой моторики, быстроты реакции, координации движений, внимания, памяти, восприятия, формирования представлений об окружающем мире, координации деятельности слухового и зрительного анализаторов. Вследствие всех вышеназванных факторов подвижные игры и упражнения способствуют ускорению развития речи.</a:t>
            </a:r>
            <a:br>
              <a:rPr lang="ru-RU" b="1" dirty="0">
                <a:solidFill>
                  <a:srgbClr val="002060"/>
                </a:solidFill>
                <a:latin typeface="Arial" panose="020B0604020202020204" pitchFamily="34" charset="0"/>
                <a:cs typeface="Arial" panose="020B0604020202020204" pitchFamily="34" charset="0"/>
              </a:rPr>
            </a:br>
            <a:endParaRPr lang="ru-RU"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686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F26E0BAF-F457-49DD-9BC6-6B6D02B818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6887D3D-0E06-4C94-BA34-674337B4C6D9}"/>
              </a:ext>
            </a:extLst>
          </p:cNvPr>
          <p:cNvSpPr txBox="1"/>
          <p:nvPr/>
        </p:nvSpPr>
        <p:spPr>
          <a:xfrm>
            <a:off x="1308295" y="309489"/>
            <a:ext cx="6766560" cy="6463308"/>
          </a:xfrm>
          <a:prstGeom prst="rect">
            <a:avLst/>
          </a:prstGeom>
          <a:noFill/>
        </p:spPr>
        <p:txBody>
          <a:bodyPr wrap="square" rtlCol="0">
            <a:spAutoFit/>
          </a:bodyPr>
          <a:lstStyle/>
          <a:p>
            <a:pPr algn="ctr"/>
            <a:r>
              <a:rPr lang="ru-RU" b="1" dirty="0">
                <a:solidFill>
                  <a:srgbClr val="002060"/>
                </a:solidFill>
                <a:latin typeface="Arial" panose="020B0604020202020204" pitchFamily="34" charset="0"/>
                <a:cs typeface="Arial" panose="020B0604020202020204" pitchFamily="34" charset="0"/>
              </a:rPr>
              <a:t>Установлено, что на формирование речи влияют такие факторы как моторика мелких мышц кисти, координационные способности, дыхание, осанка, фонематический слух.</a:t>
            </a:r>
            <a:br>
              <a:rPr lang="ru-RU" b="1" dirty="0">
                <a:solidFill>
                  <a:srgbClr val="002060"/>
                </a:solidFill>
                <a:latin typeface="Arial" panose="020B0604020202020204" pitchFamily="34" charset="0"/>
                <a:cs typeface="Arial" panose="020B0604020202020204" pitchFamily="34" charset="0"/>
              </a:rPr>
            </a:br>
            <a:r>
              <a:rPr lang="ru-RU" b="1" dirty="0">
                <a:solidFill>
                  <a:srgbClr val="002060"/>
                </a:solidFill>
                <a:latin typeface="Arial" panose="020B0604020202020204" pitchFamily="34" charset="0"/>
                <a:cs typeface="Arial" panose="020B0604020202020204" pitchFamily="34" charset="0"/>
              </a:rPr>
              <a:t>Подвижная игра активизирует все системы организма: кровообращение, дыхание, зрение, слух, она приносит ребенку положительные эмоции. Все это вместе взятое и позволяют говорить об оздоровительном эффекте подвижных игр. Для ребенка крайне важно, из каких двигательных действий состоит игра, с какой интенсивностью она проводится, как отвечает на полученную нагрузку детский организм.</a:t>
            </a:r>
            <a:br>
              <a:rPr lang="ru-RU" b="1" dirty="0">
                <a:solidFill>
                  <a:srgbClr val="002060"/>
                </a:solidFill>
                <a:latin typeface="Arial" panose="020B0604020202020204" pitchFamily="34" charset="0"/>
                <a:cs typeface="Arial" panose="020B0604020202020204" pitchFamily="34" charset="0"/>
              </a:rPr>
            </a:br>
            <a:r>
              <a:rPr lang="ru-RU" b="1" dirty="0">
                <a:solidFill>
                  <a:srgbClr val="002060"/>
                </a:solidFill>
                <a:latin typeface="Arial" panose="020B0604020202020204" pitchFamily="34" charset="0"/>
                <a:cs typeface="Arial" panose="020B0604020202020204" pitchFamily="34" charset="0"/>
              </a:rPr>
              <a:t>Дети играют в подвижные игры в помещении и на воздухе во время прогулок. Подвижные игры способствуют воспитанию сообразительности, наблюдательности, внимания, воображения, быстроте мысли. Подвижные игры положительно влияют не только на двигательную деятельность детей, но и на развитие чувств и эмоций, поскольку радость движений усиливается наличием веселых комических ситуаций, юмора, шуток, возможности самовыражения. Азарт задают детям считалки, зачины, жеребьевки, </a:t>
            </a:r>
            <a:r>
              <a:rPr lang="ru-RU" b="1" dirty="0" err="1">
                <a:solidFill>
                  <a:srgbClr val="002060"/>
                </a:solidFill>
                <a:latin typeface="Arial" panose="020B0604020202020204" pitchFamily="34" charset="0"/>
                <a:cs typeface="Arial" panose="020B0604020202020204" pitchFamily="34" charset="0"/>
              </a:rPr>
              <a:t>заклички</a:t>
            </a:r>
            <a:r>
              <a:rPr lang="ru-RU" b="1" dirty="0">
                <a:solidFill>
                  <a:srgbClr val="002060"/>
                </a:solidFill>
                <a:latin typeface="Arial" panose="020B0604020202020204" pitchFamily="34" charset="0"/>
                <a:cs typeface="Arial" panose="020B0604020202020204" pitchFamily="34" charset="0"/>
              </a:rPr>
              <a:t>.</a:t>
            </a:r>
            <a:br>
              <a:rPr lang="ru-RU" b="1" dirty="0">
                <a:solidFill>
                  <a:srgbClr val="002060"/>
                </a:solidFill>
                <a:latin typeface="Arial" panose="020B0604020202020204" pitchFamily="34" charset="0"/>
                <a:cs typeface="Arial" panose="020B0604020202020204" pitchFamily="34" charset="0"/>
              </a:rPr>
            </a:br>
            <a:endParaRPr lang="ru-RU"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6209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6871E25A-DA88-420B-BE73-BFDC7ECD37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09F1F55C-1309-4A42-A9FD-A8EA652473C3}"/>
              </a:ext>
            </a:extLst>
          </p:cNvPr>
          <p:cNvSpPr>
            <a:spLocks noGrp="1"/>
          </p:cNvSpPr>
          <p:nvPr>
            <p:ph type="title"/>
          </p:nvPr>
        </p:nvSpPr>
        <p:spPr>
          <a:xfrm>
            <a:off x="628650" y="365127"/>
            <a:ext cx="7886700" cy="1280794"/>
          </a:xfrm>
        </p:spPr>
        <p:txBody>
          <a:bodyPr>
            <a:noAutofit/>
          </a:bodyPr>
          <a:lstStyle/>
          <a:p>
            <a:pPr algn="ctr"/>
            <a:r>
              <a:rPr lang="ru-RU" sz="3600" b="1" dirty="0">
                <a:solidFill>
                  <a:srgbClr val="002060"/>
                </a:solidFill>
                <a:latin typeface="Arial" panose="020B0604020202020204" pitchFamily="34" charset="0"/>
                <a:cs typeface="Arial" panose="020B0604020202020204" pitchFamily="34" charset="0"/>
              </a:rPr>
              <a:t>Подвижные игры для развития речи 2—3 года</a:t>
            </a:r>
            <a:br>
              <a:rPr lang="ru-RU" sz="3600" b="1" dirty="0">
                <a:solidFill>
                  <a:srgbClr val="002060"/>
                </a:solidFill>
                <a:latin typeface="Arial" panose="020B0604020202020204" pitchFamily="34" charset="0"/>
                <a:cs typeface="Arial" panose="020B0604020202020204" pitchFamily="34" charset="0"/>
              </a:rPr>
            </a:br>
            <a:endParaRPr lang="ru-RU" sz="3600" b="1" dirty="0">
              <a:solidFill>
                <a:srgbClr val="002060"/>
              </a:solidFill>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F7CDD745-D85C-453E-A54B-73E3D3A4B49F}"/>
              </a:ext>
            </a:extLst>
          </p:cNvPr>
          <p:cNvSpPr>
            <a:spLocks noGrp="1"/>
          </p:cNvSpPr>
          <p:nvPr>
            <p:ph idx="1"/>
          </p:nvPr>
        </p:nvSpPr>
        <p:spPr>
          <a:xfrm>
            <a:off x="1097280" y="1406769"/>
            <a:ext cx="6991643" cy="4770194"/>
          </a:xfrm>
        </p:spPr>
        <p:txBody>
          <a:bodyPr>
            <a:noAutofit/>
          </a:bodyPr>
          <a:lstStyle/>
          <a:p>
            <a:pPr marL="0" indent="0" algn="ctr">
              <a:buNone/>
            </a:pPr>
            <a:r>
              <a:rPr lang="ru-RU" b="1" dirty="0">
                <a:solidFill>
                  <a:srgbClr val="FF0000"/>
                </a:solidFill>
                <a:latin typeface="Arial" panose="020B0604020202020204" pitchFamily="34" charset="0"/>
                <a:cs typeface="Arial" panose="020B0604020202020204" pitchFamily="34" charset="0"/>
              </a:rPr>
              <a:t>Птички</a:t>
            </a:r>
            <a:br>
              <a:rPr lang="ru-RU" sz="2000" b="1" dirty="0">
                <a:solidFill>
                  <a:srgbClr val="002060"/>
                </a:solidFill>
                <a:latin typeface="Arial" panose="020B0604020202020204" pitchFamily="34" charset="0"/>
                <a:cs typeface="Arial" panose="020B0604020202020204" pitchFamily="34" charset="0"/>
              </a:rPr>
            </a:br>
            <a:r>
              <a:rPr lang="ru-RU" sz="2000" b="1" dirty="0">
                <a:solidFill>
                  <a:srgbClr val="002060"/>
                </a:solidFill>
                <a:latin typeface="Arial" panose="020B0604020202020204" pitchFamily="34" charset="0"/>
                <a:cs typeface="Arial" panose="020B0604020202020204" pitchFamily="34" charset="0"/>
              </a:rPr>
              <a:t>Задачи. Обогащать двигательный опыт; побуждать детей к выполнению элементарных правил игры; поощрять самостоятельность; вызывать чувство удовольствия от общения со взрослым и сверстниками, а также от выполнения движений.</a:t>
            </a:r>
            <a:br>
              <a:rPr lang="ru-RU" sz="2000" b="1" dirty="0">
                <a:solidFill>
                  <a:srgbClr val="002060"/>
                </a:solidFill>
                <a:latin typeface="Arial" panose="020B0604020202020204" pitchFamily="34" charset="0"/>
                <a:cs typeface="Arial" panose="020B0604020202020204" pitchFamily="34" charset="0"/>
              </a:rPr>
            </a:br>
            <a:r>
              <a:rPr lang="ru-RU" sz="2000" b="1" dirty="0">
                <a:solidFill>
                  <a:srgbClr val="002060"/>
                </a:solidFill>
                <a:latin typeface="Arial" panose="020B0604020202020204" pitchFamily="34" charset="0"/>
                <a:cs typeface="Arial" panose="020B0604020202020204" pitchFamily="34" charset="0"/>
              </a:rPr>
              <a:t>Материал. Шапочки или эмблемы с изображением птичек.</a:t>
            </a:r>
            <a:br>
              <a:rPr lang="ru-RU" sz="2000" b="1" dirty="0">
                <a:solidFill>
                  <a:srgbClr val="002060"/>
                </a:solidFill>
                <a:latin typeface="Arial" panose="020B0604020202020204" pitchFamily="34" charset="0"/>
                <a:cs typeface="Arial" panose="020B0604020202020204" pitchFamily="34" charset="0"/>
              </a:rPr>
            </a:br>
            <a:r>
              <a:rPr lang="ru-RU" sz="2000" b="1" dirty="0">
                <a:solidFill>
                  <a:srgbClr val="002060"/>
                </a:solidFill>
                <a:latin typeface="Arial" panose="020B0604020202020204" pitchFamily="34" charset="0"/>
                <a:cs typeface="Arial" panose="020B0604020202020204" pitchFamily="34" charset="0"/>
              </a:rPr>
              <a:t>Содержание игры. Дети изображают птичек. Взрослый обозначает гнезда для них. По сигналу взрослого «Птички захотели полетать!» птички вылетают из гнездышек, машут крыльями, приседают, клюют зерна, летают по всему обозначенному участку. По сигналу «Птички, в свои гнездышки!» птички занимают свои гнезда.</a:t>
            </a:r>
            <a:br>
              <a:rPr lang="ru-RU" sz="2000" b="1" dirty="0">
                <a:solidFill>
                  <a:srgbClr val="002060"/>
                </a:solidFill>
                <a:latin typeface="Arial" panose="020B0604020202020204" pitchFamily="34" charset="0"/>
                <a:cs typeface="Arial" panose="020B0604020202020204" pitchFamily="34" charset="0"/>
              </a:rPr>
            </a:br>
            <a:r>
              <a:rPr lang="ru-RU" sz="2000" b="1" dirty="0">
                <a:solidFill>
                  <a:srgbClr val="002060"/>
                </a:solidFill>
                <a:latin typeface="Arial" panose="020B0604020202020204" pitchFamily="34" charset="0"/>
                <a:cs typeface="Arial" panose="020B0604020202020204" pitchFamily="34" charset="0"/>
              </a:rPr>
              <a:t>Примечание. Вначале взрослый проделывает все действия вместе с детьми. Когда дети запомнят игру, взрослый может с помощью слов руководить действиями детей.</a:t>
            </a:r>
            <a:br>
              <a:rPr lang="ru-RU" sz="2000" b="1" dirty="0">
                <a:solidFill>
                  <a:srgbClr val="002060"/>
                </a:solidFill>
                <a:latin typeface="Arial" panose="020B0604020202020204" pitchFamily="34" charset="0"/>
                <a:cs typeface="Arial" panose="020B0604020202020204" pitchFamily="34" charset="0"/>
              </a:rPr>
            </a:br>
            <a:endParaRPr lang="ru-RU" sz="20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1177352"/>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96</TotalTime>
  <Words>2505</Words>
  <Application>Microsoft Office PowerPoint</Application>
  <PresentationFormat>Экран (4:3)</PresentationFormat>
  <Paragraphs>34</Paragraphs>
  <Slides>19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19</vt:i4>
      </vt:variant>
    </vt:vector>
  </HeadingPairs>
  <TitlesOfParts>
    <vt:vector size="23" baseType="lpstr">
      <vt:lpstr>Arial</vt:lpstr>
      <vt:lpstr>Calibri</vt:lpstr>
      <vt:lpstr>Calibri 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Подвижные игры для развития речи 2—3 года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PC</cp:lastModifiedBy>
  <cp:revision>2</cp:revision>
  <dcterms:created xsi:type="dcterms:W3CDTF">2025-04-13T11:08:52Z</dcterms:created>
  <dcterms:modified xsi:type="dcterms:W3CDTF">2025-04-23T15:25:14Z</dcterms:modified>
</cp:coreProperties>
</file>