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68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918" y="78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E35A65-5F0D-4082-8B69-1F50FFF9DEF6}" type="datetimeFigureOut">
              <a:rPr lang="ru-RU" smtClean="0"/>
              <a:pPr/>
              <a:t>22.10.2025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D5002A-6376-4867-960F-6B460AB1D44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085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FD5002A-6376-4867-960F-6B460AB1D44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10" descr="a_e2d893b5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42875"/>
            <a:ext cx="1428750" cy="1897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>
            <a:lvl1pPr>
              <a:defRPr>
                <a:solidFill>
                  <a:schemeClr val="accent2">
                    <a:lumMod val="50000"/>
                  </a:schemeClr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rgbClr val="003300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0B3FA2-3D1B-416C-A038-0EF8EFB3C032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38963" y="6500813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t>corowina.ucoz.com</a:t>
            </a: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08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7A66C9-83F3-471F-B95B-076D285B1033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595959"/>
                </a:solidFill>
              </a:defRPr>
            </a:lvl1pPr>
          </a:lstStyle>
          <a:p>
            <a:fld id="{F2A210AC-96A5-4D90-91BE-78A8EFDB276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69470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9553A5-FAF0-471A-84F7-F543A0721C4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595959"/>
                </a:solidFill>
              </a:defRPr>
            </a:lvl1pPr>
          </a:lstStyle>
          <a:p>
            <a:fld id="{845D0DD0-2945-45F4-9FF2-13EA1FFCABA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244422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822B25-FAB1-45D7-A2C1-2BD67E39425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595959"/>
                </a:solidFill>
              </a:defRPr>
            </a:lvl1pPr>
          </a:lstStyle>
          <a:p>
            <a:fld id="{79F229B3-8237-4329-8648-5CF52754B65F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156315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6D1093-4488-4F4F-947A-A7B6E10486F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595959"/>
                </a:solidFill>
              </a:defRPr>
            </a:lvl1pPr>
          </a:lstStyle>
          <a:p>
            <a:fld id="{DC82E6CE-19ED-404F-83F0-1C8D409DD02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3093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D15A0A-0C74-4FBE-92F5-60DA7096935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595959"/>
                </a:solidFill>
              </a:defRPr>
            </a:lvl1pPr>
          </a:lstStyle>
          <a:p>
            <a:fld id="{C3048A51-1FA8-4E79-84D5-F59AD950B75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9585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DA9B02-628E-440B-A552-223728500EFF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595959"/>
                </a:solidFill>
              </a:defRPr>
            </a:lvl1pPr>
          </a:lstStyle>
          <a:p>
            <a:fld id="{5ADD5559-00FC-4F27-B250-687B9E7CC0D1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0798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6AA51-D3F7-46A5-B0FC-FB4B498AFB99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595959"/>
                </a:solidFill>
              </a:defRPr>
            </a:lvl1pPr>
          </a:lstStyle>
          <a:p>
            <a:fld id="{FA61479C-E695-4BC0-BF4B-5A4B1C4EE5D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8816508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FFD95-70AE-4D16-815F-AC3664D3C10B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595959"/>
                </a:solidFill>
              </a:defRPr>
            </a:lvl1pPr>
          </a:lstStyle>
          <a:p>
            <a:fld id="{59C9BCC5-0A9F-41FD-81F7-2FC20D7C2FC2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837102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5457D1-4216-4550-BA41-6489F4F4F5F7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595959"/>
                </a:solidFill>
              </a:defRPr>
            </a:lvl1pPr>
          </a:lstStyle>
          <a:p>
            <a:fld id="{8ED65CC5-294A-4E54-90DC-0E66FC3A98DD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9982170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C073A-2D95-47C1-8B1B-AAD0350DC578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 smtClean="0">
                <a:solidFill>
                  <a:srgbClr val="595959"/>
                </a:solidFill>
              </a:defRPr>
            </a:lvl1pPr>
          </a:lstStyle>
          <a:p>
            <a:fld id="{33C4D6C9-03E0-401E-A9BA-674A187BB0B9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653850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 userDrawn="1"/>
        </p:nvSpPr>
        <p:spPr>
          <a:xfrm>
            <a:off x="428596" y="285728"/>
            <a:ext cx="8358246" cy="6286544"/>
          </a:xfrm>
          <a:prstGeom prst="roundRect">
            <a:avLst/>
          </a:prstGeom>
          <a:solidFill>
            <a:srgbClr val="C1FFC1"/>
          </a:solidFill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relaxedInset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029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0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D4D0B7C-F0E7-4C5E-B23D-EDB5E3A8319D}" type="datetimeFigureOut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22.10.2025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643438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>
                <a:solidFill>
                  <a:prstClr val="black">
                    <a:lumMod val="65000"/>
                    <a:lumOff val="35000"/>
                  </a:prstClr>
                </a:solidFill>
              </a:rPr>
              <a:t>corowina.ucoz.com</a:t>
            </a:r>
            <a:endParaRPr lang="ru-RU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pic>
        <p:nvPicPr>
          <p:cNvPr id="1034" name="Рисунок 9" descr="1263974281_6.jpg"/>
          <p:cNvPicPr>
            <a:picLocks noChangeAspect="1"/>
          </p:cNvPicPr>
          <p:nvPr userDrawn="1"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8800" y="5357813"/>
            <a:ext cx="1520825" cy="1123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71510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" pitchFamily="34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446279" y="1993900"/>
            <a:ext cx="8424862" cy="2247900"/>
          </a:xfrm>
        </p:spPr>
        <p:txBody>
          <a:bodyPr rtlCol="0">
            <a:no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Консультация для </a:t>
            </a:r>
            <a:r>
              <a:rPr lang="ru-RU" sz="36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родителей</a:t>
            </a:r>
            <a:r>
              <a:rPr lang="ru-RU" sz="3600" b="1" dirty="0">
                <a:solidFill>
                  <a:srgbClr val="002060"/>
                </a:solidFill>
                <a:latin typeface="Bookman Old Style" panose="02050604050505020204" pitchFamily="18" charset="0"/>
              </a:rPr>
              <a:t/>
            </a:r>
            <a:br>
              <a:rPr lang="ru-RU" sz="3600" b="1" dirty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«Речевое дыхание – </a:t>
            </a:r>
            <a:br>
              <a:rPr lang="ru-RU" sz="36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основа правильной речи»</a:t>
            </a:r>
            <a:endParaRPr lang="ru-RU" sz="36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3316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027102" y="5698273"/>
            <a:ext cx="4924539" cy="702527"/>
          </a:xfrm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Подготовила: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Ширяева Маргарита Юрьевна</a:t>
            </a:r>
            <a:endParaRPr lang="ru-RU" sz="1200" b="1" dirty="0" smtClean="0">
              <a:solidFill>
                <a:srgbClr val="002060"/>
              </a:solidFill>
              <a:latin typeface="Bookman Old Style" panose="02050604050505020204" pitchFamily="18" charset="0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srgbClr val="002060"/>
                </a:solidFill>
                <a:latin typeface="Bookman Old Style" panose="02050604050505020204" pitchFamily="18" charset="0"/>
              </a:rPr>
              <a:t>учитель-логопед</a:t>
            </a:r>
            <a:endParaRPr lang="ru-RU" sz="1200" dirty="0">
              <a:solidFill>
                <a:prstClr val="black"/>
              </a:solidFill>
              <a:latin typeface="Trebuchet MS" panose="020B0603020202020204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75" dirty="0" smtClean="0">
              <a:solidFill>
                <a:prstClr val="black"/>
              </a:solidFill>
              <a:latin typeface="Trebuchet MS" panose="020B0603020202020204"/>
            </a:endParaRPr>
          </a:p>
          <a:p>
            <a:pPr algn="l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275" dirty="0">
              <a:solidFill>
                <a:prstClr val="black"/>
              </a:solidFill>
              <a:latin typeface="Trebuchet MS" panose="020B0603020202020204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/>
          <a:srcRect l="30270" r="24331"/>
          <a:stretch/>
        </p:blipFill>
        <p:spPr>
          <a:xfrm flipH="1">
            <a:off x="892365" y="4191139"/>
            <a:ext cx="1366090" cy="236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306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5258" y="765490"/>
            <a:ext cx="8218449" cy="5191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Заключение.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39750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Выполнение дыхательных упражнений в игровой форме вызывает у ребенка положительный эмоциональный настрой, снимает напряжение и способствует формированию практических умений.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39750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Дошкольник, освоивший правильное дыхание, нуждается в постоянном контроле и наблюдении за правильностью его дыхания. Отсюда необходимость постоянного повторения дыхательных упражнений для закрепления навыков правильного физиологического и речевого дыхания. Все упражнения достаточно просты и не требуют специальной подготовки от родителей. За счет постановки правильного дыхания, быстро и эффективно преодолеваются речевые нарушения. Сокращается время для постановки и автоматизации речевых звуков, речь становится более четкой и внятной.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39750" algn="just">
              <a:lnSpc>
                <a:spcPct val="107000"/>
              </a:lnSpc>
              <a:spcAft>
                <a:spcPts val="0"/>
              </a:spcAft>
            </a:pP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Используемая литература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И.М. Субботина. "Как научить ребёнка  говорить правильно". Информационно - деловое оснащение. В соответствии с ФГОС. Издательство "ДЕТСТВО - ПРЕСС"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5428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23901" y="2680897"/>
            <a:ext cx="7975600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400" b="1" cap="none" spc="0" dirty="0" smtClean="0">
                <a:ln/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Уважаемые родители, </a:t>
            </a:r>
          </a:p>
          <a:p>
            <a:pPr algn="ctr"/>
            <a:r>
              <a:rPr lang="ru-RU" sz="4400" b="1" cap="none" spc="0" dirty="0" smtClean="0">
                <a:ln/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успехов вам и</a:t>
            </a:r>
          </a:p>
          <a:p>
            <a:pPr algn="ctr"/>
            <a:r>
              <a:rPr lang="ru-RU" sz="4400" b="1" cap="none" spc="0" dirty="0" smtClean="0">
                <a:ln/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нашим деткам</a:t>
            </a:r>
            <a:endParaRPr lang="ru-RU" sz="4400" b="1" cap="none" spc="0" dirty="0">
              <a:ln/>
              <a:solidFill>
                <a:srgbClr val="C00000"/>
              </a:solidFill>
              <a:effectLst/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33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60400" y="1498600"/>
            <a:ext cx="807577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4">
                    <a:lumMod val="75000"/>
                  </a:schemeClr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</a:rPr>
              <a:t>это возможность человека выполнять короткий глубокий вдох и рационально распределять воздух при выдохе с одновременным произнесением различных звукосочетаний. </a:t>
            </a:r>
            <a:endParaRPr lang="ru-RU" sz="2800" b="1" dirty="0">
              <a:solidFill>
                <a:schemeClr val="accent4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78001" y="520701"/>
            <a:ext cx="59817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 smtClean="0">
                <a:solidFill>
                  <a:schemeClr val="accent4">
                    <a:lumMod val="75000"/>
                  </a:schemeClr>
                </a:solidFill>
                <a:effectLst/>
                <a:latin typeface="Monotype Corsiva" panose="03010101010201010101" pitchFamily="66" charset="0"/>
                <a:ea typeface="Calibri" panose="020F0502020204030204" pitchFamily="34" charset="0"/>
              </a:rPr>
              <a:t>Речевое дыхание – </a:t>
            </a:r>
            <a:endParaRPr lang="ru-RU" sz="6000" b="1" dirty="0">
              <a:solidFill>
                <a:schemeClr val="accent4">
                  <a:lumMod val="75000"/>
                </a:schemeClr>
              </a:solidFill>
              <a:latin typeface="Monotype Corsiva" panose="03010101010201010101" pitchFamily="66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4748" y="3773889"/>
            <a:ext cx="2432730" cy="259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71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4501" y="5168900"/>
            <a:ext cx="8331200" cy="136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5. Неравномерный толчкообразный выдох: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речь звучит то громко, то тихо, едва слышно.</a:t>
            </a:r>
            <a:endParaRPr lang="ru-RU" sz="2400" b="1" dirty="0">
              <a:solidFill>
                <a:srgbClr val="00206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1200" y="310017"/>
            <a:ext cx="77607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есовершенства 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речевого дыхания у дошкольников:</a:t>
            </a:r>
            <a:endParaRPr lang="ru-RU" sz="28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9900" y="1474319"/>
            <a:ext cx="8280400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5000"/>
              </a:lnSpc>
              <a:spcAft>
                <a:spcPts val="0"/>
              </a:spcAft>
              <a:buAutoNum type="arabicPeriod"/>
            </a:pPr>
            <a:r>
              <a:rPr lang="ru-RU" sz="2400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Очень слабый вдох и выдох, что ведет к тихой, едва слышимой речи.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82600" y="2500946"/>
            <a:ext cx="8293099" cy="9417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ru-RU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Неэкономное и неравномерное   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00206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распределение выдыхаемого воздуха.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3701" y="3647759"/>
            <a:ext cx="8331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ru-RU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Неумелое распределение дыхания по словам.   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9900" y="4292601"/>
            <a:ext cx="811529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4. Торопливое произнесение фраз без   </a:t>
            </a:r>
          </a:p>
          <a:p>
            <a:r>
              <a:rPr lang="ru-RU" sz="2400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перерыва и на вдохе, с «захлебыванием».</a:t>
            </a:r>
            <a:endParaRPr lang="ru-RU" sz="2400" b="1" dirty="0">
              <a:solidFill>
                <a:srgbClr val="002060"/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17528" y="1791836"/>
            <a:ext cx="1632772" cy="1853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35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2300" y="3492500"/>
            <a:ext cx="4584700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800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ыработка у детей умения правильно дышать в процессе речи.</a:t>
            </a:r>
            <a:endParaRPr lang="ru-RU" sz="2800" b="1" dirty="0">
              <a:solidFill>
                <a:srgbClr val="00206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0700" y="486365"/>
            <a:ext cx="8255000" cy="12249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Возможности преодоления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3200" b="1" dirty="0" smtClean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едостатков детского дыхания:</a:t>
            </a:r>
            <a:endParaRPr lang="ru-RU" sz="3200" b="1" dirty="0" smtClean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3400" y="1891121"/>
            <a:ext cx="8115300" cy="10833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v"/>
            </a:pPr>
            <a:r>
              <a:rPr lang="ru-RU" sz="2800" b="1" dirty="0" smtClean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ru-RU" sz="2800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азвитие более глубокого вдоха и более длительного выдоха;</a:t>
            </a:r>
            <a:endParaRPr lang="ru-RU" sz="2800" b="1" dirty="0" smtClean="0">
              <a:solidFill>
                <a:srgbClr val="00206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42180" y="3281650"/>
            <a:ext cx="3125519" cy="2286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FF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14435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74484" y="419965"/>
            <a:ext cx="7571303" cy="48365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i="1" u="sng" dirty="0">
                <a:solidFill>
                  <a:srgbClr val="C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i="1" u="sng" dirty="0" smtClean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араметры правильного ротового выдоха:</a:t>
            </a:r>
            <a:endParaRPr lang="ru-RU" b="1" i="1" u="sng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5166" y="5309680"/>
            <a:ext cx="6081058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/>
            <a:r>
              <a:rPr lang="ru-RU" sz="2200" b="1" dirty="0" smtClean="0">
                <a:solidFill>
                  <a:srgbClr val="7030A0"/>
                </a:solidFill>
                <a:latin typeface="Bookman Old Style" panose="02050604050505020204" pitchFamily="18" charset="0"/>
                <a:ea typeface="Times New Roman" panose="02020603050405020304" pitchFamily="18" charset="0"/>
              </a:rPr>
              <a:t>    В</a:t>
            </a:r>
            <a:r>
              <a:rPr lang="ru-RU" sz="2200" b="1" dirty="0" smtClean="0">
                <a:solidFill>
                  <a:srgbClr val="7030A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</a:rPr>
              <a:t>о время пения или разговора нельзя добирать воздух при помощи частых коротких вдохов.</a:t>
            </a:r>
            <a:endParaRPr lang="ru-RU" sz="2200" b="1" dirty="0">
              <a:solidFill>
                <a:srgbClr val="7030A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400" y="1028700"/>
            <a:ext cx="8597900" cy="451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200" b="1" dirty="0" smtClean="0">
                <a:solidFill>
                  <a:srgbClr val="0070C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200" b="1" dirty="0" smtClean="0">
                <a:solidFill>
                  <a:srgbClr val="0070C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ыдоху предшествует сильный вдох через нос;</a:t>
            </a:r>
            <a:endParaRPr lang="ru-RU" sz="2200" b="1" dirty="0" smtClean="0">
              <a:solidFill>
                <a:srgbClr val="0070C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4500" y="1752600"/>
            <a:ext cx="8242300" cy="4510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chemeClr val="accent5">
                    <a:lumMod val="75000"/>
                  </a:schemeClr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rgbClr val="7030A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200" b="1" dirty="0" smtClean="0">
                <a:solidFill>
                  <a:srgbClr val="7030A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ыдох происходит плавно, а не толчками;</a:t>
            </a:r>
            <a:endParaRPr lang="ru-RU" sz="2200" b="1" dirty="0" smtClean="0">
              <a:solidFill>
                <a:srgbClr val="7030A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4034" y="2311400"/>
            <a:ext cx="8028766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dirty="0" smtClean="0">
                <a:solidFill>
                  <a:srgbClr val="0070C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200" b="1" dirty="0" smtClean="0">
                <a:solidFill>
                  <a:srgbClr val="0070C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время выдоха губы складывать трубочкой, не следует сжимать губы, надувать щеки;</a:t>
            </a:r>
            <a:endParaRPr lang="ru-RU" sz="2200" b="1" dirty="0" smtClean="0">
              <a:solidFill>
                <a:srgbClr val="0070C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4147" y="3302001"/>
            <a:ext cx="7995953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7030A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b="1" dirty="0" smtClean="0">
                <a:solidFill>
                  <a:srgbClr val="7030A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200" b="1" dirty="0" smtClean="0">
                <a:solidFill>
                  <a:srgbClr val="7030A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 время выдоха воздух выходит через рот, нельзя допускать выхода воздуха через нос;</a:t>
            </a:r>
            <a:endParaRPr lang="ru-RU" sz="2200" b="1" dirty="0" smtClean="0">
              <a:solidFill>
                <a:srgbClr val="7030A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2100" y="4356100"/>
            <a:ext cx="6723723" cy="871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0"/>
              </a:spcAft>
            </a:pPr>
            <a:r>
              <a:rPr lang="ru-RU" sz="2200" b="1" dirty="0" smtClean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b="1" dirty="0" smtClean="0">
                <a:solidFill>
                  <a:srgbClr val="0070C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200" b="1" dirty="0" smtClean="0">
                <a:solidFill>
                  <a:srgbClr val="0070C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ыдыхать следует, пока не закончится воздух;</a:t>
            </a:r>
            <a:endParaRPr lang="ru-RU" sz="2200" b="1" dirty="0" smtClean="0">
              <a:solidFill>
                <a:srgbClr val="0070C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05028" y="4526507"/>
            <a:ext cx="1500514" cy="2099745"/>
          </a:xfrm>
          <a:prstGeom prst="round2DiagRect">
            <a:avLst>
              <a:gd name="adj1" fmla="val 15113"/>
              <a:gd name="adj2" fmla="val 0"/>
            </a:avLst>
          </a:prstGeom>
          <a:ln w="88900" cap="sq">
            <a:solidFill>
              <a:srgbClr val="CCFF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42042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3379" y="3839923"/>
            <a:ext cx="805832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7030A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ети  6-7 лет – могут играть по  5-7 минут (норма слов на одном выдохе  5-7). </a:t>
            </a:r>
            <a:endParaRPr lang="ru-RU" sz="2000" b="1" dirty="0">
              <a:solidFill>
                <a:srgbClr val="7030A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23992" y="342900"/>
            <a:ext cx="9368270" cy="548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solidFill>
                  <a:srgbClr val="C0000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Время проведения дыхательных упражнений</a:t>
            </a:r>
            <a:r>
              <a:rPr lang="ru-RU" sz="2800" b="1" dirty="0" smtClean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800" b="1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63380" y="1079500"/>
            <a:ext cx="815992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ети 2-3 лет играют 2-3 минуты (в норме количество слов на одном выдохе составляет 2-3).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3379" y="2130734"/>
            <a:ext cx="8083721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7030A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ru-RU" sz="2000" b="1" dirty="0" smtClean="0">
                <a:solidFill>
                  <a:srgbClr val="7030A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ети 3-4 лет могут заниматься по 3-4 минуты</a:t>
            </a:r>
          </a:p>
          <a:p>
            <a:pPr marL="285750" lvl="0" indent="-285750" algn="ctr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7030A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за один раз (количество слов от 3 до 5).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63378" y="2984750"/>
            <a:ext cx="8210722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lnSpc>
                <a:spcPct val="115000"/>
              </a:lnSpc>
              <a:spcAft>
                <a:spcPts val="0"/>
              </a:spcAft>
            </a:pPr>
            <a:r>
              <a:rPr lang="ru-RU" sz="2000" b="1" dirty="0" smtClean="0">
                <a:solidFill>
                  <a:srgbClr val="00206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ети 4-6лет - длительность игры составляет 4-6 минут  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ru-RU" sz="2000" b="1" dirty="0">
                <a:solidFill>
                  <a:srgbClr val="00206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ru-RU" sz="2000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(количество слов 4-6).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/>
          <a:srcRect t="17408"/>
          <a:stretch/>
        </p:blipFill>
        <p:spPr>
          <a:xfrm>
            <a:off x="6356273" y="4470400"/>
            <a:ext cx="2541222" cy="186464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CCFFCC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639651" y="4673600"/>
            <a:ext cx="5291249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C00000"/>
                </a:solidFill>
                <a:cs typeface="Aharoni" pitchFamily="2" charset="-79"/>
              </a:rPr>
              <a:t>П</a:t>
            </a:r>
            <a:r>
              <a:rPr lang="ru-RU" sz="2600" b="1" dirty="0" smtClean="0">
                <a:solidFill>
                  <a:srgbClr val="C00000"/>
                </a:solidFill>
                <a:cs typeface="Aharoni" pitchFamily="2" charset="-79"/>
              </a:rPr>
              <a:t>равило: </a:t>
            </a:r>
          </a:p>
          <a:p>
            <a:pPr algn="ctr"/>
            <a:r>
              <a:rPr lang="ru-RU" sz="2600" b="1" dirty="0" smtClean="0">
                <a:solidFill>
                  <a:srgbClr val="C00000"/>
                </a:solidFill>
                <a:cs typeface="Aharoni" pitchFamily="2" charset="-79"/>
              </a:rPr>
              <a:t>вдох совпадает с расширением грудной клетки, </a:t>
            </a:r>
          </a:p>
          <a:p>
            <a:pPr algn="ctr"/>
            <a:r>
              <a:rPr lang="ru-RU" sz="2600" b="1" dirty="0" smtClean="0">
                <a:solidFill>
                  <a:srgbClr val="C00000"/>
                </a:solidFill>
                <a:cs typeface="Aharoni" pitchFamily="2" charset="-79"/>
              </a:rPr>
              <a:t>выдох - с сужением её!</a:t>
            </a:r>
            <a:endParaRPr lang="ru-RU" sz="2600" b="1" dirty="0">
              <a:solidFill>
                <a:srgbClr val="C00000"/>
              </a:solidFill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286154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0328" y="483821"/>
            <a:ext cx="66872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Упражнения для развития ротового выдоха:</a:t>
            </a:r>
            <a:endParaRPr lang="ru-RU" sz="2000" b="1" dirty="0">
              <a:solidFill>
                <a:srgbClr val="C00000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7795" y="1231653"/>
            <a:ext cx="574067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«Подуем на вертушки» или «Султанчики»;</a:t>
            </a:r>
            <a:endParaRPr lang="ru-RU" sz="1400" dirty="0">
              <a:solidFill>
                <a:srgbClr val="00206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15543" y="1865425"/>
            <a:ext cx="3443571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«Снежинки» или «Снег»;</a:t>
            </a:r>
            <a:endParaRPr lang="ru-RU" sz="1400" dirty="0">
              <a:solidFill>
                <a:srgbClr val="00206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5543" y="2527349"/>
            <a:ext cx="3344185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«Подуем на листочки»;</a:t>
            </a:r>
            <a:endParaRPr lang="ru-RU" sz="1400" dirty="0">
              <a:solidFill>
                <a:srgbClr val="00206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02739" y="3175197"/>
            <a:ext cx="342914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«Загони мяч в ворота»;</a:t>
            </a:r>
            <a:r>
              <a:rPr lang="ru-RU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02739" y="3860181"/>
            <a:ext cx="4196983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0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Самый быстрый карандаш»;</a:t>
            </a:r>
            <a:endParaRPr lang="ru-RU" sz="1400" b="1" i="1" dirty="0">
              <a:solidFill>
                <a:srgbClr val="002060"/>
              </a:solidFill>
              <a:effectLst/>
              <a:latin typeface="Bookman Old Style" panose="0205060405050502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41196" y="4615445"/>
            <a:ext cx="2332690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«Горячий чай»;</a:t>
            </a:r>
            <a:endParaRPr lang="ru-RU" sz="1400" dirty="0">
              <a:solidFill>
                <a:srgbClr val="00206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41196" y="5307087"/>
            <a:ext cx="2991525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 algn="just">
              <a:lnSpc>
                <a:spcPct val="115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00206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«Мыльные пузыри».</a:t>
            </a:r>
            <a:endParaRPr lang="ru-RU" sz="1400" dirty="0">
              <a:solidFill>
                <a:srgbClr val="00206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1638578">
            <a:off x="6579568" y="733890"/>
            <a:ext cx="1247467" cy="170279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23900" y="2272891"/>
            <a:ext cx="1101055" cy="1188115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/>
          <a:srcRect l="22291" t="46890" r="11616" b="2917"/>
          <a:stretch/>
        </p:blipFill>
        <p:spPr>
          <a:xfrm>
            <a:off x="5261167" y="2373068"/>
            <a:ext cx="1515959" cy="134104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5" cstate="print"/>
          <a:srcRect t="13393" b="14434"/>
          <a:stretch/>
        </p:blipFill>
        <p:spPr>
          <a:xfrm>
            <a:off x="6964665" y="3850278"/>
            <a:ext cx="1548538" cy="11176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6" cstate="print"/>
          <a:srcRect l="15021" t="3209" r="5883" b="5195"/>
          <a:stretch/>
        </p:blipFill>
        <p:spPr>
          <a:xfrm rot="2905774">
            <a:off x="5349729" y="3912528"/>
            <a:ext cx="805849" cy="1464806"/>
          </a:xfrm>
          <a:prstGeom prst="rect">
            <a:avLst/>
          </a:prstGeom>
        </p:spPr>
      </p:pic>
      <p:sp>
        <p:nvSpPr>
          <p:cNvPr id="25" name="Овал 24"/>
          <p:cNvSpPr/>
          <p:nvPr/>
        </p:nvSpPr>
        <p:spPr>
          <a:xfrm>
            <a:off x="6740139" y="5271558"/>
            <a:ext cx="1773064" cy="1194332"/>
          </a:xfrm>
          <a:prstGeom prst="ellipse">
            <a:avLst/>
          </a:prstGeom>
          <a:solidFill>
            <a:srgbClr val="CCFF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Рисунок 22"/>
          <p:cNvPicPr>
            <a:picLocks noChangeAspect="1"/>
          </p:cNvPicPr>
          <p:nvPr/>
        </p:nvPicPr>
        <p:blipFill rotWithShape="1">
          <a:blip r:embed="rId7" cstate="print"/>
          <a:srcRect l="11053" t="7814" r="12233" b="4819"/>
          <a:stretch/>
        </p:blipFill>
        <p:spPr>
          <a:xfrm>
            <a:off x="4319929" y="5362363"/>
            <a:ext cx="799317" cy="1103527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8" cstate="print"/>
          <a:srcRect l="7398" t="7652" r="7973" b="5316"/>
          <a:stretch/>
        </p:blipFill>
        <p:spPr>
          <a:xfrm>
            <a:off x="6477957" y="5107967"/>
            <a:ext cx="1945252" cy="135792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 rotWithShape="1">
          <a:blip r:embed="rId6" cstate="print"/>
          <a:srcRect l="15021" t="3209" r="5883" b="5195"/>
          <a:stretch/>
        </p:blipFill>
        <p:spPr>
          <a:xfrm rot="2905774">
            <a:off x="5394699" y="3912528"/>
            <a:ext cx="805849" cy="1464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627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46288" y="362415"/>
            <a:ext cx="6763390" cy="4184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000" b="1" i="1" dirty="0" smtClean="0">
                <a:solidFill>
                  <a:srgbClr val="C00000"/>
                </a:solidFill>
                <a:effectLst/>
                <a:latin typeface="Bookman Old Style" panose="0205060405050502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Упражнения для развития речевого дыхания:</a:t>
            </a:r>
            <a:endParaRPr lang="ru-RU" sz="1400" b="1" dirty="0">
              <a:solidFill>
                <a:srgbClr val="C00000"/>
              </a:solidFill>
              <a:effectLst/>
              <a:latin typeface="Bookman Old Style" panose="020506040505050202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57922" y="863332"/>
            <a:ext cx="7917366" cy="5426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«Поем песенку»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39750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Вдохнуть воздух через нос, постепенно и медленно выдыхать воздух, произнося звук «а» (сочетания звуков ау, 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ауи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т. д.). Выдох контролируется ладонью.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«Немое кино»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39750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Логопед показывает беззвучную артикуляцию гласного звука (сочетаний двух-трех гласных звуков). Ребенку предлагается озвучить немую артикуляцию, произнести звук на длительном выдохе.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«Топор»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39750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Ребенку предлагается поставить ноги на ширину плеч, сцепить пальцы рук «замком» и опустить руки вниз. Быстро поднять руки - вдохнуть, наклониться вперед, медленно опуская руки, произнести «ух» на длительном выдохе.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«Зоопарк»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39750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Каждый ребенок исполняет роль какого-либо животного. Логопед совершает экскурсию по зоопарку, называет животное, ребенок в ответ делает соответствующее звукоподражание на длительном выдохе. Выдох контролируется ладонью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361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2595" y="531129"/>
            <a:ext cx="8329961" cy="5882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«Ворона»</a:t>
            </a:r>
            <a:endParaRPr lang="ru-RU" sz="1400" b="1" dirty="0">
              <a:solidFill>
                <a:schemeClr val="accent4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Ребенку предлагается быстро поднять руки через стороны вверх - сделать вдох, медленно опустить руки - длительный выдох с произнесением звукоподражания «кар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i="1" dirty="0" smtClean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лесу»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 ищет потерявшихся в лесу детей, называя их по имени. Ребенку предлагается, услышав свое имя, сложить руки рупором и длительно, звучно произнести «</a:t>
            </a:r>
            <a:r>
              <a:rPr lang="ru-RU" b="1" dirty="0" err="1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</a:t>
            </a:r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!». Затем речевой материал усложняется: для произнесения предлагаются фразы «Оля, ау!», «Миша, где ты?», «Я здесь!» и т.д., которые должны быть произнесены ребенком на одном выдохе.</a:t>
            </a:r>
          </a:p>
          <a:p>
            <a:pPr algn="ctr"/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«Задуй свечку»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держат полоски бумаги на расстоянии около 10 см от губ. Детям предлагается медленно и тихо подуть на «свечу» так, чтобы пламя «свечи» отклонилось. Логопед отмечает тех детей, кто дольше всех дул на «свечу».</a:t>
            </a:r>
          </a:p>
          <a:p>
            <a:pPr algn="ctr"/>
            <a:r>
              <a:rPr lang="ru-RU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«Лопнула шина»</a:t>
            </a:r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Исходное положение: дети разводят руки перед собой, изображая круг — «шину». На выдохе дети произносят медленно звук «ш-ш-ш». Руки при этом медленно скрещиваются, так что правая рука ложится на левое плечо и наоборот. Грудная клетка в момент выдоха легко сжимается. Занимая исходное положение, дети делают непроизвольно вдох.</a:t>
            </a:r>
          </a:p>
          <a:p>
            <a:pPr indent="539750" algn="ctr">
              <a:lnSpc>
                <a:spcPct val="107000"/>
              </a:lnSpc>
              <a:spcAft>
                <a:spcPts val="0"/>
              </a:spcAft>
            </a:pPr>
            <a:endParaRPr lang="ru-RU" sz="1400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487189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194</TotalTime>
  <Words>706</Words>
  <Application>Microsoft Office PowerPoint</Application>
  <PresentationFormat>Экран (4:3)</PresentationFormat>
  <Paragraphs>72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Aharoni</vt:lpstr>
      <vt:lpstr>Arial</vt:lpstr>
      <vt:lpstr>Bookman Old Style</vt:lpstr>
      <vt:lpstr>Calibri</vt:lpstr>
      <vt:lpstr>Monotype Corsiva</vt:lpstr>
      <vt:lpstr>Times New Roman</vt:lpstr>
      <vt:lpstr>Trebuchet MS</vt:lpstr>
      <vt:lpstr>Wingdings</vt:lpstr>
      <vt:lpstr>1_Тема Office</vt:lpstr>
      <vt:lpstr>Консультация для родителей «Речевое дыхание –  основа правильной речи»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Семинар-практикум  для воспитателей «Развитие речевого дыхания  у дошкольников»</dc:title>
  <dc:creator>Оксана Галушина</dc:creator>
  <cp:lastModifiedBy>Пользователь</cp:lastModifiedBy>
  <cp:revision>23</cp:revision>
  <dcterms:created xsi:type="dcterms:W3CDTF">2015-12-13T17:11:30Z</dcterms:created>
  <dcterms:modified xsi:type="dcterms:W3CDTF">2025-10-22T06:03:43Z</dcterms:modified>
</cp:coreProperties>
</file>