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61" r:id="rId4"/>
    <p:sldId id="259" r:id="rId5"/>
    <p:sldId id="292" r:id="rId6"/>
    <p:sldId id="296" r:id="rId7"/>
    <p:sldId id="294" r:id="rId8"/>
    <p:sldId id="298" r:id="rId9"/>
    <p:sldId id="293" r:id="rId10"/>
    <p:sldId id="29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A7D"/>
    <a:srgbClr val="CC99FF"/>
    <a:srgbClr val="FF33CC"/>
    <a:srgbClr val="FF99CC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>
      <p:cViewPr>
        <p:scale>
          <a:sx n="50" d="100"/>
          <a:sy n="50" d="100"/>
        </p:scale>
        <p:origin x="-1234" y="-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372c46a0f0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5687467" cy="5529082"/>
          </a:xfrm>
          <a:prstGeom prst="rect">
            <a:avLst/>
          </a:prstGeom>
        </p:spPr>
      </p:pic>
      <p:pic>
        <p:nvPicPr>
          <p:cNvPr id="8" name="Рисунок 7" descr="0372c46a0f0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788024" y="2636912"/>
            <a:ext cx="4122416" cy="4007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869c30356e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76337">
            <a:off x="1344927" y="-873297"/>
            <a:ext cx="2210313" cy="4508686"/>
          </a:xfrm>
          <a:prstGeom prst="rect">
            <a:avLst/>
          </a:prstGeom>
        </p:spPr>
      </p:pic>
      <p:pic>
        <p:nvPicPr>
          <p:cNvPr id="10" name="Рисунок 9" descr="a869c30356e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0" y="-243408"/>
            <a:ext cx="2457631" cy="5616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>
                <a:alpha val="32000"/>
              </a:srgbClr>
            </a:gs>
            <a:gs pos="25000">
              <a:srgbClr val="FF99FF">
                <a:alpha val="35000"/>
              </a:srgbClr>
            </a:gs>
            <a:gs pos="50000">
              <a:srgbClr val="FF99CC">
                <a:alpha val="67000"/>
              </a:srgbClr>
            </a:gs>
            <a:gs pos="75000">
              <a:srgbClr val="CC99FF">
                <a:alpha val="38824"/>
              </a:srgbClr>
            </a:gs>
            <a:gs pos="100000">
              <a:srgbClr val="FF33CC">
                <a:alpha val="6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5F66-AC89-47B8-8FD1-D5BAE2B85718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59F0-7876-4E5A-91AE-2D06881D0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48680"/>
            <a:ext cx="4680520" cy="136815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</a:rPr>
              <a:t>Речь -  на кончиках пальцев!»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Речь </a:t>
            </a:r>
            <a:r>
              <a:rPr lang="ru-RU" sz="3200" b="1" i="1" dirty="0">
                <a:solidFill>
                  <a:srgbClr val="FF0000"/>
                </a:solidFill>
              </a:rPr>
              <a:t>– один из мощных факторов и стимулов развития ребёнка.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20479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i="1" dirty="0">
                <a:solidFill>
                  <a:srgbClr val="FF0000"/>
                </a:solidFill>
              </a:rPr>
              <a:t>Речь – основное средство общения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10101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Правильная, выразительная речь –             звуковой портрет человека.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  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-  функция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движения руки всегда тесно связана с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функцией речи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: развитие первой способствует развитию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второй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т.к.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моторные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и речевые центры в коре головного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мозга расположены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рядом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;</a:t>
            </a: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-  развитие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функций обеих рук обеспечивает развитие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центров» речи в обоих полушариях, и как следствие,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даёт</a:t>
            </a: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преимущества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 интеллектуальном развитии, поскольку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речь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теснейшим образом связана с мышлением;</a:t>
            </a:r>
            <a:endParaRPr lang="ru-RU" sz="24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endParaRPr lang="ru-RU" sz="24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736"/>
            <a:ext cx="6643734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Развитие мелкой моторики рук</a:t>
            </a:r>
            <a:endParaRPr lang="ru-RU" sz="60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000372"/>
            <a:ext cx="6072230" cy="2357454"/>
          </a:xfrm>
        </p:spPr>
        <p:txBody>
          <a:bodyPr>
            <a:normAutofit fontScale="92500" lnSpcReduction="20000"/>
          </a:bodyPr>
          <a:lstStyle/>
          <a:p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Чтобы четко говорить будем с пальцами дружить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3203848" y="908720"/>
            <a:ext cx="576064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     Мелкая </a:t>
            </a:r>
            <a:r>
              <a:rPr lang="ru-RU" sz="3300" b="1" dirty="0" smtClean="0">
                <a:solidFill>
                  <a:srgbClr val="FF0000"/>
                </a:solidFill>
              </a:rPr>
              <a:t>моторика связана: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с нервной системой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с зрением 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с вниманием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с памятью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и восприятием ребёнка 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Развитие мелкой моторики и развитие речи </a:t>
            </a:r>
          </a:p>
          <a:p>
            <a:pPr>
              <a:buNone/>
            </a:pPr>
            <a:r>
              <a:rPr lang="ru-RU" sz="3000" b="1" dirty="0">
                <a:solidFill>
                  <a:srgbClr val="C00000"/>
                </a:solidFill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</a:rPr>
              <a:t>                        очень тесно связаны.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При стимуляции моторных навыков пальцев рук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ечевой центр начинает активизироваться.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9872" y="214290"/>
            <a:ext cx="5309762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Игры и упражнения для развития мелкой моторики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131840" y="1484784"/>
            <a:ext cx="5586394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игры </a:t>
            </a:r>
            <a:r>
              <a:rPr lang="ru-RU" sz="20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 пальчиками, сопровождающиеся стишками и потешками. 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специальные упражнения без речевого сопровождения – пальчиковая гимнастика.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игры и действия с игрушками и предметами: пуговицы, палочки, зёрна, бусы, колечки, застёжки, мозаика и т.д.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изобразительная деятельность: лепка, раскрашивание картинок, обведение контуров, штриховка, рисование разными способами, работа с ножницами, поделки из природного материала и т.д.</a:t>
            </a:r>
            <a:endParaRPr lang="ru-RU" sz="20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a typeface="Times New Roman"/>
              </a:rPr>
              <a:t>Упражнения по выработке обобщенного двигательного образа предмета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861049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FF0000"/>
              </a:solidFill>
              <a:latin typeface="+mj-lt"/>
              <a:ea typeface="Times New Roman"/>
            </a:endParaRPr>
          </a:p>
          <a:p>
            <a:endParaRPr lang="ru-RU" sz="3600" b="1" i="1" dirty="0">
              <a:solidFill>
                <a:srgbClr val="FF0000"/>
              </a:solidFill>
              <a:latin typeface="+mj-lt"/>
              <a:ea typeface="Times New Roman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+mj-lt"/>
                <a:ea typeface="Times New Roman"/>
              </a:rPr>
              <a:t>шнуровка</a:t>
            </a:r>
            <a:r>
              <a:rPr lang="ru-RU" b="1" i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endParaRPr lang="ru-RU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Рисунок 10" descr="20210219_161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53157">
            <a:off x="4552691" y="2051007"/>
            <a:ext cx="3523843" cy="42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21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Упражнения </a:t>
            </a: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по выработке </a:t>
            </a: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мускульной</a:t>
            </a:r>
            <a:b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памяти</a:t>
            </a: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024" y="4895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/>
              </a:rPr>
              <a:t>массаж и самомассаж кистей и пальцев рук  мячиками-ёжиками</a:t>
            </a:r>
            <a:endParaRPr lang="ru-RU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42088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/>
              </a:rPr>
              <a:t>ш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ea typeface="Times New Roman"/>
              </a:rPr>
              <a:t>естигранными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/>
              </a:rPr>
              <a:t>карандашами </a:t>
            </a:r>
            <a:endParaRPr lang="ru-RU" sz="2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Содержимое 8" descr="20210219_155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73873" y="1762633"/>
            <a:ext cx="2880320" cy="2756674"/>
          </a:xfrm>
        </p:spPr>
      </p:pic>
      <p:pic>
        <p:nvPicPr>
          <p:cNvPr id="11" name="Рисунок 10" descr="20210219_155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08704" y="3435832"/>
            <a:ext cx="3125026" cy="31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21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Упражнения </a:t>
            </a:r>
            <a:r>
              <a:rPr lang="ru-RU" sz="3600" b="1" i="1" dirty="0">
                <a:solidFill>
                  <a:srgbClr val="FF0000"/>
                </a:solidFill>
                <a:ea typeface="Times New Roman"/>
                <a:cs typeface="Times New Roman"/>
              </a:rPr>
              <a:t>для </a:t>
            </a: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развития</a:t>
            </a:r>
            <a:b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i="1" dirty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b="1" i="1" dirty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тактильной </a:t>
            </a:r>
            <a:r>
              <a:rPr lang="ru-RU" sz="3600" b="1" i="1" dirty="0">
                <a:solidFill>
                  <a:srgbClr val="FF0000"/>
                </a:solidFill>
                <a:ea typeface="Times New Roman"/>
                <a:cs typeface="Times New Roman"/>
              </a:rPr>
              <a:t>чувствительности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6666" y="4893802"/>
            <a:ext cx="10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+mj-lt"/>
              </a:rPr>
              <a:t>пазлы</a:t>
            </a:r>
            <a:endParaRPr lang="ru-RU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42088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/>
              </a:rPr>
              <a:t>с крупами </a:t>
            </a:r>
            <a:endParaRPr lang="ru-RU" sz="2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Содержимое 8" descr="20210220_104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82588" y="1340768"/>
            <a:ext cx="2442519" cy="3744416"/>
          </a:xfrm>
        </p:spPr>
      </p:pic>
      <p:pic>
        <p:nvPicPr>
          <p:cNvPr id="10" name="Рисунок 9" descr="20210219_160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62310" y="3290489"/>
            <a:ext cx="3312982" cy="32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с  прищепками</a:t>
            </a:r>
            <a:endParaRPr lang="ru-RU" dirty="0"/>
          </a:p>
        </p:txBody>
      </p:sp>
      <p:pic>
        <p:nvPicPr>
          <p:cNvPr id="4" name="Рисунок 3" descr="20210322_1536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3513923" cy="2630562"/>
          </a:xfrm>
          <a:prstGeom prst="rect">
            <a:avLst/>
          </a:prstGeom>
        </p:spPr>
      </p:pic>
      <p:pic>
        <p:nvPicPr>
          <p:cNvPr id="5" name="Рисунок 4" descr="20210322_15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995936" cy="29914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                      А знаете ли вы?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632848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121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>
              <a:lnSpc>
                <a:spcPts val="1210"/>
              </a:lnSpc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ts val="121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  -  На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кистях рук располагается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множество</a:t>
            </a: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акупунктурных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точек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массируя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которые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можно</a:t>
            </a: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 воздействовать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на внутренние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органы  человека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             рефлекторно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связанные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ними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-  Зоны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области головы — на кончиках пальцев обеих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рук;</a:t>
            </a:r>
          </a:p>
          <a:p>
            <a:pPr algn="just">
              <a:lnSpc>
                <a:spcPts val="121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ts val="121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marL="0" indent="0" algn="just">
              <a:lnSpc>
                <a:spcPts val="121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-  Полости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черепа — на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кончиках остальных .</a:t>
            </a:r>
          </a:p>
          <a:p>
            <a:pPr algn="just">
              <a:lnSpc>
                <a:spcPts val="1210"/>
              </a:lnSpc>
              <a:spcAft>
                <a:spcPts val="0"/>
              </a:spcAft>
            </a:pPr>
            <a:endParaRPr lang="ru-RU" sz="2400" b="1" i="1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24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7839af2c4b866bed0f380ae8eb923e6961a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292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«Речь -  на кончиках пальцев!»  Речь – один из мощных факторов и стимулов развития ребёнка.</vt:lpstr>
      <vt:lpstr>Развитие мелкой моторики рук</vt:lpstr>
      <vt:lpstr>Презентация PowerPoint</vt:lpstr>
      <vt:lpstr>Игры и упражнения для развития мелкой моторики </vt:lpstr>
      <vt:lpstr>Упражнения по выработке обобщенного двигательного образа предмета</vt:lpstr>
      <vt:lpstr>   Упражнения по выработке мускульной     памяти </vt:lpstr>
      <vt:lpstr>  Упражнения для развития   тактильной чувствительности </vt:lpstr>
      <vt:lpstr>Презентация PowerPoint</vt:lpstr>
      <vt:lpstr>                                А знаете ли вы?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ПК</cp:lastModifiedBy>
  <cp:revision>72</cp:revision>
  <dcterms:created xsi:type="dcterms:W3CDTF">2013-03-03T11:41:56Z</dcterms:created>
  <dcterms:modified xsi:type="dcterms:W3CDTF">2021-03-29T15:56:51Z</dcterms:modified>
</cp:coreProperties>
</file>