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0080625" cy="567055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859" y="-86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9A52EED5-723C-4556-9F78-BFB3305F18DC}" type="slidenum">
              <a:t>‹#›</a:t>
            </a:fld>
            <a:endParaRPr lang="ru-RU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09448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D858C732-CCCC-48FF-84B8-E5756A1F05F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680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ru-RU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1762125"/>
            <a:ext cx="8569325" cy="1214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3213100"/>
            <a:ext cx="7056437" cy="14493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BB3F922-F2EF-47E1-81B1-CABDC468043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881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B2A1BD-7230-4527-BB71-71B24E3B329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84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225425"/>
            <a:ext cx="2266950" cy="43894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53212" cy="43894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17620A8-3DC7-48D9-A0BE-79B5C38EBEF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30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18432E6-131E-4AC1-AB9D-74289AE7DDE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596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3643313"/>
            <a:ext cx="8567738" cy="1127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2403475"/>
            <a:ext cx="8567738" cy="12398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FD8527B-5FFE-499B-9232-3AA4F6F650D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977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9287" cy="3287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327150"/>
            <a:ext cx="4460875" cy="3287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B2AB8ED-184E-4B63-84A2-9B80E429217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374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227013"/>
            <a:ext cx="9072563" cy="94456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270000"/>
            <a:ext cx="4452938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1798638"/>
            <a:ext cx="4452938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270000"/>
            <a:ext cx="4456113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1798638"/>
            <a:ext cx="4456113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EFBC91F-2D96-489F-8E9B-F824F70E848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00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CD22CBB-991C-462E-926C-B3579037C7D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363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1199E9B-47DE-42F5-811B-3F13E859A16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866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225425"/>
            <a:ext cx="3316288" cy="9604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225425"/>
            <a:ext cx="5635625" cy="4840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185863"/>
            <a:ext cx="3316288" cy="3879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4468209-1258-44EB-88C8-EA0B08177A5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513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3968750"/>
            <a:ext cx="6048375" cy="469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506413"/>
            <a:ext cx="6048375" cy="3402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4438650"/>
            <a:ext cx="6048375" cy="665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836874E-5F65-4E5A-8758-DD0AB80794F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529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326600"/>
            <a:ext cx="9071640" cy="3288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ct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79E42D41-EC5F-42A9-85CF-11BB99A1B455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hangingPunct="0">
        <a:tabLst/>
        <a:defRPr lang="ru-RU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  <a:cs typeface="Arial" pitchFamily="2"/>
        </a:defRPr>
      </a:lvl1pPr>
    </p:titleStyle>
    <p:bodyStyle>
      <a:lvl1pPr hangingPunct="0">
        <a:spcBef>
          <a:spcPts val="1417"/>
        </a:spcBef>
        <a:spcAft>
          <a:spcPts val="0"/>
        </a:spcAft>
        <a:tabLst/>
        <a:defRPr lang="ru-RU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  <a:cs typeface="Ari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1520"/>
            <a:ext cx="10080000" cy="5669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1260000" y="1080000"/>
            <a:ext cx="7776000" cy="2653920"/>
          </a:xfrm>
        </p:spPr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rtl="0">
              <a:buNone/>
            </a:pPr>
            <a:r>
              <a:rPr lang="ru-RU" u="sng" dirty="0">
                <a:solidFill>
                  <a:srgbClr val="800080"/>
                </a:solidFill>
              </a:rPr>
              <a:t>Речевые игры на свежем воздухе</a:t>
            </a:r>
            <a:r>
              <a:rPr lang="ru-RU" dirty="0"/>
              <a:t/>
            </a:r>
            <a:br>
              <a:rPr lang="ru-RU" dirty="0"/>
            </a:br>
            <a:r>
              <a:rPr lang="ru-RU" sz="2800" i="1" dirty="0">
                <a:solidFill>
                  <a:srgbClr val="FF860D"/>
                </a:solidFill>
              </a:rPr>
              <a:t>Рекомендации родителям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04608" y="4756484"/>
            <a:ext cx="2146680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rPr>
              <a:t>Учитель-логопед: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Arial" pitchFamily="2"/>
              </a:rPr>
              <a:t>Котельникова С.А.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56545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75816" y="314995"/>
            <a:ext cx="8856984" cy="5184576"/>
          </a:xfrm>
        </p:spPr>
        <p:txBody>
          <a:bodyPr vert="horz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9pPr>
          </a:lstStyle>
          <a:p>
            <a:pPr lvl="0" rtl="0">
              <a:buNone/>
            </a:pPr>
            <a:r>
              <a:rPr lang="ru-RU" b="1" dirty="0">
                <a:solidFill>
                  <a:srgbClr val="C9211E"/>
                </a:solidFill>
              </a:rPr>
              <a:t>«Правда или нет?»</a:t>
            </a:r>
          </a:p>
          <a:p>
            <a:pPr marL="95250" lvl="0" indent="12700" rtl="0">
              <a:buNone/>
            </a:pPr>
            <a:r>
              <a:rPr lang="ru-RU" sz="2800" dirty="0"/>
              <a:t>На асфальте рисуем 4 личика, </a:t>
            </a:r>
            <a:r>
              <a:rPr lang="ru-RU" sz="2800" dirty="0" smtClean="0"/>
              <a:t>улыбающиеся и грустные. «</a:t>
            </a:r>
            <a:r>
              <a:rPr lang="ru-RU" sz="2800" dirty="0"/>
              <a:t>Послушай моё предложение, если оно правильное, то повтори его и встань около улыбающегося личика; если неправильное — исправь его и встань около грустного личика</a:t>
            </a:r>
            <a:r>
              <a:rPr lang="ru-RU" sz="2800" dirty="0" smtClean="0"/>
              <a:t>».                                                                                     </a:t>
            </a:r>
            <a:r>
              <a:rPr lang="ru-RU" sz="2500" dirty="0" smtClean="0"/>
              <a:t>- </a:t>
            </a:r>
            <a:r>
              <a:rPr lang="ru-RU" sz="2500" dirty="0"/>
              <a:t>Рома вчера пойдет в парк</a:t>
            </a:r>
            <a:r>
              <a:rPr lang="ru-RU" sz="2500" dirty="0" smtClean="0"/>
              <a:t>.                                                               - </a:t>
            </a:r>
            <a:r>
              <a:rPr lang="ru-RU" sz="2500" dirty="0"/>
              <a:t>Картошка растет в лесу</a:t>
            </a:r>
            <a:r>
              <a:rPr lang="ru-RU" sz="2500" dirty="0" smtClean="0"/>
              <a:t>.                                                                   - </a:t>
            </a:r>
            <a:r>
              <a:rPr lang="ru-RU" sz="2500" dirty="0"/>
              <a:t>Наверху над нами была крыша</a:t>
            </a:r>
            <a:r>
              <a:rPr lang="ru-RU" sz="2500" dirty="0" smtClean="0"/>
              <a:t>.                                                          -  Март - это </a:t>
            </a:r>
            <a:r>
              <a:rPr lang="ru-RU" sz="2500" dirty="0"/>
              <a:t>первый месяц весны</a:t>
            </a:r>
            <a:r>
              <a:rPr lang="ru-RU" sz="2500" dirty="0" smtClean="0"/>
              <a:t>.</a:t>
            </a:r>
            <a:r>
              <a:rPr lang="ru-RU" sz="2500" dirty="0" smtClean="0"/>
              <a:t>                                                  - Карандашом раскрашивают картинку.                                                    - Воробей больше вороны.     - Ромашки собирают девочек.</a:t>
            </a:r>
          </a:p>
          <a:p>
            <a:pPr lvl="0" rtl="0"/>
            <a:endParaRPr lang="ru-RU" sz="2800" dirty="0" smtClean="0"/>
          </a:p>
          <a:p>
            <a:pPr lvl="0" rtl="0">
              <a:buNone/>
            </a:pPr>
            <a:endParaRPr lang="ru-RU" sz="25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56545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719832" y="539999"/>
            <a:ext cx="8855808" cy="4599531"/>
          </a:xfrm>
        </p:spPr>
        <p:txBody>
          <a:bodyPr vert="horz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9pPr>
          </a:lstStyle>
          <a:p>
            <a:pPr lvl="0" rtl="0">
              <a:buNone/>
            </a:pPr>
            <a:r>
              <a:rPr lang="ru-RU" b="1" dirty="0" smtClean="0">
                <a:solidFill>
                  <a:srgbClr val="C9211E"/>
                </a:solidFill>
              </a:rPr>
              <a:t>«</a:t>
            </a:r>
            <a:r>
              <a:rPr lang="ru-RU" b="1" dirty="0">
                <a:solidFill>
                  <a:srgbClr val="C9211E"/>
                </a:solidFill>
              </a:rPr>
              <a:t>Весёлый мяч»</a:t>
            </a:r>
          </a:p>
          <a:p>
            <a:pPr lvl="0" rtl="0">
              <a:buNone/>
            </a:pPr>
            <a:r>
              <a:rPr lang="ru-RU" sz="2800" dirty="0"/>
              <a:t>Цель </a:t>
            </a:r>
            <a:r>
              <a:rPr lang="ru-RU" sz="2800" dirty="0" smtClean="0"/>
              <a:t>игры:  развитие </a:t>
            </a:r>
            <a:r>
              <a:rPr lang="ru-RU" sz="2800" dirty="0"/>
              <a:t>мелкой моторики.</a:t>
            </a:r>
          </a:p>
          <a:p>
            <a:pPr lvl="0" rtl="0">
              <a:buNone/>
            </a:pPr>
            <a:r>
              <a:rPr lang="ru-RU" sz="2800" dirty="0"/>
              <a:t>- Катание мяча между ладонями в круговом и продольном направлениях;</a:t>
            </a:r>
          </a:p>
          <a:p>
            <a:pPr lvl="0" rtl="0">
              <a:buNone/>
            </a:pPr>
            <a:r>
              <a:rPr lang="ru-RU" sz="2800" dirty="0"/>
              <a:t>- катание мяча между каждым пальчиком;</a:t>
            </a:r>
          </a:p>
          <a:p>
            <a:pPr lvl="0" rtl="0">
              <a:buNone/>
            </a:pPr>
            <a:r>
              <a:rPr lang="ru-RU" sz="2800" dirty="0"/>
              <a:t>- сжимание и разжимание резинового мячика;</a:t>
            </a:r>
          </a:p>
          <a:p>
            <a:pPr lvl="0" rtl="0">
              <a:buNone/>
            </a:pPr>
            <a:r>
              <a:rPr lang="ru-RU" sz="2800" dirty="0"/>
              <a:t>- отбивание мяча то пола то правой, то левой </a:t>
            </a:r>
            <a:r>
              <a:rPr lang="ru-RU" sz="2800" dirty="0" smtClean="0"/>
              <a:t>рукой.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56545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1080000" y="539999"/>
            <a:ext cx="8495640" cy="4383507"/>
          </a:xfrm>
        </p:spPr>
        <p:txBody>
          <a:bodyPr vert="horz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9pPr>
          </a:lstStyle>
          <a:p>
            <a:pPr lvl="0" rtl="0">
              <a:buNone/>
            </a:pPr>
            <a:r>
              <a:rPr lang="ru-RU" b="1" dirty="0">
                <a:solidFill>
                  <a:srgbClr val="C9211E"/>
                </a:solidFill>
              </a:rPr>
              <a:t>«Чего не стало»</a:t>
            </a:r>
          </a:p>
          <a:p>
            <a:pPr marL="95250" lvl="0" indent="12700" rtl="0">
              <a:buNone/>
            </a:pPr>
            <a:r>
              <a:rPr lang="ru-RU" sz="2800" dirty="0"/>
              <a:t>Цель игры: использование существительных в родительном падеже как единственного, так и множественного числа.</a:t>
            </a:r>
          </a:p>
          <a:p>
            <a:pPr marL="95250" lvl="0" indent="12700" rtl="0">
              <a:buNone/>
            </a:pPr>
            <a:r>
              <a:rPr lang="ru-RU" sz="2800" dirty="0"/>
              <a:t>Это упражнение используется только при работе с песком, когда логопед стирает часть предметов на песочной картинке, а затем просит ребенка рассказать, что изменилось в песочной картине.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56545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900000" y="539999"/>
            <a:ext cx="8675640" cy="4815555"/>
          </a:xfrm>
        </p:spPr>
        <p:txBody>
          <a:bodyPr vert="horz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9pPr>
          </a:lstStyle>
          <a:p>
            <a:pPr lvl="0" rtl="0">
              <a:buNone/>
            </a:pPr>
            <a:r>
              <a:rPr lang="ru-RU" b="1" dirty="0">
                <a:solidFill>
                  <a:srgbClr val="C9211E"/>
                </a:solidFill>
              </a:rPr>
              <a:t>«Мяч бросай, животных называй»</a:t>
            </a:r>
          </a:p>
          <a:p>
            <a:pPr lvl="0" rtl="0">
              <a:buNone/>
            </a:pPr>
            <a:r>
              <a:rPr lang="ru-RU" sz="2800" dirty="0"/>
              <a:t>Цель игры: расширение словарного запаса</a:t>
            </a:r>
          </a:p>
          <a:p>
            <a:pPr marL="177800" lvl="0" indent="-69850" rtl="0">
              <a:buNone/>
            </a:pPr>
            <a:r>
              <a:rPr lang="ru-RU" sz="2800" dirty="0"/>
              <a:t>Взрослый называя обобщающее понятие бросает мяч ребёнку, ребёнок называет предметы, относящиеся к этому понятию</a:t>
            </a:r>
            <a:r>
              <a:rPr lang="ru-RU" sz="2800" dirty="0" smtClean="0"/>
              <a:t>.</a:t>
            </a:r>
          </a:p>
          <a:p>
            <a:pPr lvl="0" rtl="0">
              <a:buNone/>
            </a:pPr>
            <a:r>
              <a:rPr lang="ru-RU" b="1" dirty="0">
                <a:solidFill>
                  <a:srgbClr val="C9211E"/>
                </a:solidFill>
              </a:rPr>
              <a:t>«Секрет»</a:t>
            </a:r>
          </a:p>
          <a:p>
            <a:pPr marL="177800" lvl="0" indent="-69850" rtl="0">
              <a:buNone/>
            </a:pPr>
            <a:r>
              <a:rPr lang="ru-RU" sz="2800" dirty="0"/>
              <a:t>Цель игры: развитие силы </a:t>
            </a:r>
            <a:r>
              <a:rPr lang="ru-RU" sz="2800" dirty="0" smtClean="0"/>
              <a:t>выдоха. В </a:t>
            </a:r>
            <a:r>
              <a:rPr lang="ru-RU" sz="2800" dirty="0"/>
              <a:t>песок </a:t>
            </a:r>
            <a:r>
              <a:rPr lang="ru-RU" sz="2800" dirty="0" smtClean="0"/>
              <a:t>неглубоко закапывается </a:t>
            </a:r>
            <a:r>
              <a:rPr lang="ru-RU" sz="2800" dirty="0"/>
              <a:t>игрушка или небольшой предмет. Необходимо сдуванием песка обнаружить спрятанное;</a:t>
            </a:r>
          </a:p>
          <a:p>
            <a:pPr marL="177800" lvl="0" indent="-69850" rtl="0">
              <a:buNone/>
            </a:pP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56545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647824" y="387003"/>
            <a:ext cx="8927816" cy="5040559"/>
          </a:xfrm>
        </p:spPr>
        <p:txBody>
          <a:bodyPr vert="horz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9pPr>
          </a:lstStyle>
          <a:p>
            <a:pPr lvl="0" rtl="0">
              <a:buNone/>
            </a:pPr>
            <a:r>
              <a:rPr lang="ru-RU" b="1" dirty="0" smtClean="0">
                <a:solidFill>
                  <a:srgbClr val="C9211E"/>
                </a:solidFill>
              </a:rPr>
              <a:t>«</a:t>
            </a:r>
            <a:r>
              <a:rPr lang="ru-RU" b="1" dirty="0">
                <a:solidFill>
                  <a:srgbClr val="C9211E"/>
                </a:solidFill>
              </a:rPr>
              <a:t>Автодорога»</a:t>
            </a:r>
          </a:p>
          <a:p>
            <a:pPr marL="95250" lvl="0" indent="12700" rtl="0">
              <a:buNone/>
            </a:pPr>
            <a:r>
              <a:rPr lang="ru-RU" sz="2800" dirty="0"/>
              <a:t>Цель игры: развитие связной </a:t>
            </a:r>
            <a:r>
              <a:rPr lang="ru-RU" sz="2800" dirty="0" smtClean="0"/>
              <a:t>речи.  По </a:t>
            </a:r>
            <a:r>
              <a:rPr lang="ru-RU" sz="2800" dirty="0"/>
              <a:t>"городским" (нарисованным) дорогам нужно катать машинки и придумывать истории, куда едет, зачем, кого встречает и т.п. По ходу игры дорисовываются необходимые детали</a:t>
            </a:r>
            <a:r>
              <a:rPr lang="ru-RU" sz="2800" dirty="0" smtClean="0"/>
              <a:t>.</a:t>
            </a:r>
          </a:p>
          <a:p>
            <a:pPr lvl="0" rtl="0">
              <a:buNone/>
            </a:pPr>
            <a:r>
              <a:rPr lang="ru-RU" b="1" dirty="0">
                <a:solidFill>
                  <a:srgbClr val="C9211E"/>
                </a:solidFill>
              </a:rPr>
              <a:t>«Кто чем занимается?»</a:t>
            </a:r>
          </a:p>
          <a:p>
            <a:pPr marL="95250" lvl="0" indent="12700" rtl="0">
              <a:buNone/>
            </a:pPr>
            <a:r>
              <a:rPr lang="ru-RU" sz="2800" dirty="0"/>
              <a:t>Цель: закрепить знания детей о </a:t>
            </a:r>
            <a:r>
              <a:rPr lang="ru-RU" sz="2800" dirty="0" smtClean="0"/>
              <a:t>профессии. Бросая </a:t>
            </a:r>
            <a:r>
              <a:rPr lang="ru-RU" sz="2800" dirty="0"/>
              <a:t>мяч ребёнку, воспитатель называет профессию, а  ребёнок, возвращая мяч, должен назвать, что делает человек названной профессии.</a:t>
            </a:r>
          </a:p>
          <a:p>
            <a:pPr lvl="0" rtl="0">
              <a:buNone/>
            </a:pP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56545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900000" y="540000"/>
            <a:ext cx="8675640" cy="4074840"/>
          </a:xfrm>
        </p:spPr>
        <p:txBody>
          <a:bodyPr vert="horz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9pPr>
          </a:lstStyle>
          <a:p>
            <a:pPr lvl="0" rtl="0">
              <a:buNone/>
            </a:pPr>
            <a:r>
              <a:rPr lang="ru-RU" b="1" dirty="0">
                <a:solidFill>
                  <a:srgbClr val="C9211E"/>
                </a:solidFill>
              </a:rPr>
              <a:t>«Изобрази явление»</a:t>
            </a:r>
          </a:p>
          <a:p>
            <a:pPr marL="95250" lvl="0" indent="12700" rtl="0">
              <a:buNone/>
            </a:pPr>
            <a:r>
              <a:rPr lang="ru-RU" sz="2800" dirty="0"/>
              <a:t>«Дует ветер» — дуем, вытянув губы. «Качаются деревья» — покачиваем вытянутыми вверх руками. «Падают листья» — выполняем движения руками сверху вниз. «Идет дождь»  - мелкие движения руками сверху вниз. «Появляются лужи»  - смыкаем руки в кольцо перед собой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4294967295"/>
          </p:nvPr>
        </p:nvSpPr>
        <p:spPr>
          <a:xfrm>
            <a:off x="503999" y="540000"/>
            <a:ext cx="9071640" cy="4074840"/>
          </a:xfrm>
        </p:spPr>
        <p:txBody>
          <a:bodyPr vert="horz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9pPr>
          </a:lstStyle>
          <a:p>
            <a:pPr rtl="0"/>
            <a:endParaRPr lang="ru-RU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22680"/>
            <a:ext cx="10080000" cy="566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56545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1080000" y="539999"/>
            <a:ext cx="8495640" cy="4311499"/>
          </a:xfrm>
        </p:spPr>
        <p:txBody>
          <a:bodyPr vert="horz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9pPr>
          </a:lstStyle>
          <a:p>
            <a:pPr lvl="0" rtl="0">
              <a:buNone/>
            </a:pPr>
            <a:r>
              <a:rPr lang="ru-RU" b="1" dirty="0">
                <a:solidFill>
                  <a:srgbClr val="C9211E"/>
                </a:solidFill>
              </a:rPr>
              <a:t>«Слоговые дорожки»</a:t>
            </a:r>
          </a:p>
          <a:p>
            <a:pPr lvl="0" rtl="0">
              <a:buNone/>
            </a:pPr>
            <a:r>
              <a:rPr lang="ru-RU" sz="2800" dirty="0"/>
              <a:t>Цель игры:</a:t>
            </a:r>
          </a:p>
          <a:p>
            <a:pPr lvl="0" rtl="0">
              <a:buNone/>
            </a:pPr>
            <a:r>
              <a:rPr lang="ru-RU" sz="2800" dirty="0"/>
              <a:t>1.автоматизация звука в словах различной слоговой структуры</a:t>
            </a:r>
          </a:p>
          <a:p>
            <a:pPr lvl="0" rtl="0">
              <a:buNone/>
            </a:pPr>
            <a:r>
              <a:rPr lang="ru-RU" sz="2800" dirty="0"/>
              <a:t>2.развитие мелкой моторики.</a:t>
            </a:r>
          </a:p>
          <a:p>
            <a:pPr lvl="0" rtl="0">
              <a:buNone/>
            </a:pPr>
            <a:r>
              <a:rPr lang="ru-RU" sz="2800" dirty="0"/>
              <a:t>Ход игры: взрослый и ребёнок сидят в песочнице. Ребёнок рисует на песке круги пальчиком, проговаривая заданные слоги или слова.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56545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1260000" y="539999"/>
            <a:ext cx="8315640" cy="4599531"/>
          </a:xfrm>
        </p:spPr>
        <p:txBody>
          <a:bodyPr vert="horz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9pPr>
          </a:lstStyle>
          <a:p>
            <a:pPr lvl="0" rtl="0">
              <a:buNone/>
            </a:pPr>
            <a:r>
              <a:rPr lang="ru-RU" b="1" dirty="0">
                <a:solidFill>
                  <a:srgbClr val="C9211E"/>
                </a:solidFill>
              </a:rPr>
              <a:t>«Заборчик»</a:t>
            </a:r>
          </a:p>
          <a:p>
            <a:pPr lvl="0" rtl="0">
              <a:buNone/>
            </a:pPr>
            <a:r>
              <a:rPr lang="ru-RU" sz="2800" dirty="0"/>
              <a:t>Цель игры: 1.автоматизация звука в слогах, словах;</a:t>
            </a:r>
          </a:p>
          <a:p>
            <a:pPr lvl="0" rtl="0">
              <a:buNone/>
            </a:pPr>
            <a:r>
              <a:rPr lang="ru-RU" sz="2800" dirty="0"/>
              <a:t>2.развитие мелкой моторики;</a:t>
            </a:r>
          </a:p>
          <a:p>
            <a:pPr lvl="0" rtl="0">
              <a:buNone/>
            </a:pPr>
            <a:r>
              <a:rPr lang="ru-RU" sz="2800" dirty="0"/>
              <a:t>3.развитие графических навыков.</a:t>
            </a:r>
          </a:p>
          <a:p>
            <a:pPr lvl="0" rtl="0">
              <a:buNone/>
            </a:pPr>
            <a:r>
              <a:rPr lang="ru-RU" sz="2800" dirty="0"/>
              <a:t>Оборудование: цветные мелки.</a:t>
            </a:r>
          </a:p>
          <a:p>
            <a:pPr lvl="0" rtl="0">
              <a:buNone/>
            </a:pPr>
            <a:r>
              <a:rPr lang="ru-RU" sz="2800" dirty="0"/>
              <a:t>Ход игры: ребёнок рисует на асфальте вертикальные палочки с одновременным проговариванием слогов или слов.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56545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791840" y="539999"/>
            <a:ext cx="8783800" cy="4455515"/>
          </a:xfrm>
        </p:spPr>
        <p:txBody>
          <a:bodyPr vert="horz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9pPr>
          </a:lstStyle>
          <a:p>
            <a:pPr lvl="0" rtl="0">
              <a:buNone/>
            </a:pPr>
            <a:r>
              <a:rPr lang="ru-RU" b="1" dirty="0">
                <a:solidFill>
                  <a:srgbClr val="C9211E"/>
                </a:solidFill>
              </a:rPr>
              <a:t>«Шишка»</a:t>
            </a:r>
          </a:p>
          <a:p>
            <a:pPr lvl="0" rtl="0">
              <a:buNone/>
            </a:pPr>
            <a:r>
              <a:rPr lang="ru-RU" sz="2800" dirty="0"/>
              <a:t>Цель игры: 1.автоматизация звука в слогах, словах;</a:t>
            </a:r>
          </a:p>
          <a:p>
            <a:pPr lvl="0" rtl="0">
              <a:buNone/>
            </a:pPr>
            <a:r>
              <a:rPr lang="ru-RU" sz="2800" dirty="0"/>
              <a:t>2</a:t>
            </a:r>
            <a:r>
              <a:rPr lang="ru-RU" sz="2800" dirty="0" smtClean="0"/>
              <a:t>. развитие </a:t>
            </a:r>
            <a:r>
              <a:rPr lang="ru-RU" sz="2800" dirty="0"/>
              <a:t>мелкой моторики.</a:t>
            </a:r>
          </a:p>
          <a:p>
            <a:pPr lvl="0" rtl="0">
              <a:buNone/>
            </a:pPr>
            <a:r>
              <a:rPr lang="ru-RU" sz="2800" dirty="0"/>
              <a:t>Оборудование: шишка (или шарик от пинг-понга, мячик).</a:t>
            </a:r>
          </a:p>
          <a:p>
            <a:pPr lvl="0" rtl="0">
              <a:buNone/>
            </a:pPr>
            <a:r>
              <a:rPr lang="ru-RU" sz="2800" dirty="0"/>
              <a:t>Ход игры: взрослый и ребёнок сидят на </a:t>
            </a:r>
            <a:r>
              <a:rPr lang="ru-RU" sz="2800" dirty="0" smtClean="0"/>
              <a:t>скамейке.</a:t>
            </a:r>
          </a:p>
          <a:p>
            <a:pPr lvl="0" rtl="0">
              <a:buNone/>
            </a:pPr>
            <a:r>
              <a:rPr lang="ru-RU" sz="2800" dirty="0" smtClean="0"/>
              <a:t>Ребёнок </a:t>
            </a:r>
            <a:r>
              <a:rPr lang="ru-RU" sz="2800" dirty="0"/>
              <a:t>произносит слоги или слова, перекладывая из руки в руку шишку или мячик.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56545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719832" y="540000"/>
            <a:ext cx="8855808" cy="4074840"/>
          </a:xfrm>
        </p:spPr>
        <p:txBody>
          <a:bodyPr vert="horz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9pPr>
          </a:lstStyle>
          <a:p>
            <a:pPr lvl="0" rtl="0">
              <a:buNone/>
            </a:pPr>
            <a:r>
              <a:rPr lang="ru-RU" b="1" dirty="0">
                <a:solidFill>
                  <a:srgbClr val="C9211E"/>
                </a:solidFill>
              </a:rPr>
              <a:t>«Скажи ласково»</a:t>
            </a:r>
          </a:p>
          <a:p>
            <a:pPr lvl="0" rtl="0">
              <a:buNone/>
            </a:pPr>
            <a:endParaRPr lang="ru-RU" sz="2800" dirty="0" smtClean="0"/>
          </a:p>
          <a:p>
            <a:pPr marL="228600" lvl="0" indent="-228600" rtl="0">
              <a:buNone/>
            </a:pPr>
            <a:r>
              <a:rPr lang="ru-RU" sz="2800" dirty="0" smtClean="0"/>
              <a:t>  Цель </a:t>
            </a:r>
            <a:r>
              <a:rPr lang="ru-RU" sz="2800" dirty="0"/>
              <a:t>игры: образование существительных при помощи уменьшительно – ласкательных суффиксов.</a:t>
            </a:r>
          </a:p>
          <a:p>
            <a:pPr marL="323850" lvl="0" indent="-323850" rtl="0">
              <a:buNone/>
            </a:pPr>
            <a:r>
              <a:rPr lang="ru-RU" sz="2800" dirty="0" smtClean="0"/>
              <a:t>  Взрослый </a:t>
            </a:r>
            <a:r>
              <a:rPr lang="ru-RU" sz="2800" dirty="0"/>
              <a:t>бросает мяч ребёнку называя слово (шар), а ребёнок, возвращая мяч называет это слово ласково (шарик).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56545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1080000" y="539999"/>
            <a:ext cx="8495640" cy="4455515"/>
          </a:xfrm>
        </p:spPr>
        <p:txBody>
          <a:bodyPr vert="horz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9pPr>
          </a:lstStyle>
          <a:p>
            <a:pPr lvl="0" rtl="0">
              <a:buNone/>
            </a:pPr>
            <a:r>
              <a:rPr lang="ru-RU" b="1" dirty="0">
                <a:solidFill>
                  <a:srgbClr val="C9211E"/>
                </a:solidFill>
              </a:rPr>
              <a:t>«Лесенка»</a:t>
            </a:r>
          </a:p>
          <a:p>
            <a:pPr marL="177800" lvl="0" indent="-69850" rtl="0">
              <a:buNone/>
            </a:pPr>
            <a:r>
              <a:rPr lang="ru-RU" sz="2800" dirty="0"/>
              <a:t>Цель игры: Развитие лексико-грамматического строя речи.</a:t>
            </a:r>
          </a:p>
          <a:p>
            <a:pPr lvl="0" rtl="0">
              <a:buNone/>
            </a:pPr>
            <a:r>
              <a:rPr lang="ru-RU" sz="2800" dirty="0"/>
              <a:t>На асфальте рисуем ступеньки.</a:t>
            </a:r>
          </a:p>
          <a:p>
            <a:pPr marL="95250" lvl="0" indent="12700" rtl="0">
              <a:buNone/>
            </a:pPr>
            <a:r>
              <a:rPr lang="ru-RU" sz="2800" dirty="0" smtClean="0"/>
              <a:t>Перепрыгивая </a:t>
            </a:r>
            <a:r>
              <a:rPr lang="ru-RU" sz="2800" dirty="0"/>
              <a:t>со ступеньки на ступеньку, считать слова до 5. </a:t>
            </a:r>
            <a:endParaRPr lang="ru-RU" sz="2800" dirty="0" smtClean="0"/>
          </a:p>
          <a:p>
            <a:pPr marL="95250" lvl="0" indent="12700" rtl="0">
              <a:buNone/>
            </a:pPr>
            <a:r>
              <a:rPr lang="ru-RU" sz="2800" dirty="0" smtClean="0"/>
              <a:t>Например</a:t>
            </a:r>
            <a:r>
              <a:rPr lang="ru-RU" sz="2800" dirty="0"/>
              <a:t>, один крот, два крота... пять кротов (</a:t>
            </a:r>
            <a:r>
              <a:rPr lang="ru-RU" sz="2800" dirty="0" err="1"/>
              <a:t>числительные+существительные</a:t>
            </a:r>
            <a:r>
              <a:rPr lang="ru-RU" sz="2800" dirty="0"/>
              <a:t>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56545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1260000" y="539999"/>
            <a:ext cx="8315640" cy="4455515"/>
          </a:xfrm>
        </p:spPr>
        <p:txBody>
          <a:bodyPr vert="horz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9pPr>
          </a:lstStyle>
          <a:p>
            <a:pPr lvl="0" rtl="0">
              <a:buNone/>
            </a:pPr>
            <a:r>
              <a:rPr lang="ru-RU" b="1" dirty="0">
                <a:solidFill>
                  <a:srgbClr val="C9211E"/>
                </a:solidFill>
              </a:rPr>
              <a:t>«Бусы»</a:t>
            </a:r>
          </a:p>
          <a:p>
            <a:pPr lvl="0" rtl="0">
              <a:buNone/>
            </a:pPr>
            <a:r>
              <a:rPr lang="ru-RU" sz="2800" dirty="0"/>
              <a:t>Цель игры: 1.развитие активного словаря;</a:t>
            </a:r>
          </a:p>
          <a:p>
            <a:pPr lvl="0" rtl="0">
              <a:buNone/>
            </a:pPr>
            <a:r>
              <a:rPr lang="ru-RU" sz="2800" dirty="0"/>
              <a:t>2.развитие мелкой моторики.</a:t>
            </a:r>
          </a:p>
          <a:p>
            <a:pPr lvl="0" rtl="0">
              <a:buNone/>
            </a:pPr>
            <a:r>
              <a:rPr lang="ru-RU" sz="2800" dirty="0"/>
              <a:t>Оборудование: бусы.</a:t>
            </a:r>
          </a:p>
          <a:p>
            <a:pPr lvl="0" rtl="0">
              <a:buNone/>
            </a:pPr>
            <a:r>
              <a:rPr lang="ru-RU" sz="2800" dirty="0"/>
              <a:t>Ход игры: взрослый и ребёнок сидят на скамейке. Ребёнок перебирает крупные бусины, нанизанные на леску, проговаривая речевой материал (по лексической теме</a:t>
            </a:r>
            <a:r>
              <a:rPr lang="ru-RU" dirty="0"/>
              <a:t>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56545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900000" y="540000"/>
            <a:ext cx="8675640" cy="4500000"/>
          </a:xfrm>
        </p:spPr>
        <p:txBody>
          <a:bodyPr vert="horz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9pPr>
          </a:lstStyle>
          <a:p>
            <a:pPr lvl="0" rtl="0">
              <a:buNone/>
            </a:pPr>
            <a:r>
              <a:rPr lang="ru-RU" b="1" dirty="0">
                <a:solidFill>
                  <a:srgbClr val="C9211E"/>
                </a:solidFill>
              </a:rPr>
              <a:t>«Из чего сделано?»</a:t>
            </a:r>
          </a:p>
          <a:p>
            <a:pPr marL="177800" lvl="0" indent="-69850" rtl="0">
              <a:buNone/>
            </a:pPr>
            <a:r>
              <a:rPr lang="ru-RU" sz="2800" dirty="0"/>
              <a:t>Цель игры: образование относительных прилагательных. </a:t>
            </a:r>
            <a:endParaRPr lang="ru-RU" sz="2800" dirty="0" smtClean="0"/>
          </a:p>
          <a:p>
            <a:pPr lvl="0" rtl="0">
              <a:buNone/>
            </a:pPr>
            <a:r>
              <a:rPr lang="ru-RU" sz="2800" dirty="0" smtClean="0"/>
              <a:t>    Взрослый</a:t>
            </a:r>
            <a:r>
              <a:rPr lang="ru-RU" sz="2800" dirty="0"/>
              <a:t>, бросая мяч ребёнку, говорит: «Рукавички из кожи», а ребёнок, возвращая мяч, отвечает: «Кожаные</a:t>
            </a:r>
            <a:r>
              <a:rPr lang="ru-RU" sz="2800" dirty="0" smtClean="0"/>
              <a:t>».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56545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1080000" y="539999"/>
            <a:ext cx="8495640" cy="4527523"/>
          </a:xfrm>
        </p:spPr>
        <p:txBody>
          <a:bodyPr vert="horz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9pPr>
          </a:lstStyle>
          <a:p>
            <a:pPr lvl="0" rtl="0">
              <a:buNone/>
            </a:pPr>
            <a:r>
              <a:rPr lang="ru-RU" b="1" dirty="0" smtClean="0">
                <a:solidFill>
                  <a:srgbClr val="C9211E"/>
                </a:solidFill>
              </a:rPr>
              <a:t>«Подбери слово»</a:t>
            </a:r>
          </a:p>
          <a:p>
            <a:pPr marL="95250" lvl="0" indent="12700" rtl="0">
              <a:buNone/>
            </a:pPr>
            <a:r>
              <a:rPr lang="ru-RU" sz="2800" dirty="0" smtClean="0"/>
              <a:t>Цель игры: образование относительных прилагательных.</a:t>
            </a:r>
          </a:p>
          <a:p>
            <a:pPr lvl="0" rtl="0">
              <a:buNone/>
            </a:pPr>
            <a:r>
              <a:rPr lang="ru-RU" sz="2800" dirty="0" smtClean="0"/>
              <a:t>    ребенок обнаруживает спрятанные в песке или плавающие по воде различные предметы или игрушки и подбирает к их названиям прилагательные, согласовывая их в роде с существительными (рыбка – полосатая, кораблик – легкий, блюдце – белое).</a:t>
            </a:r>
          </a:p>
          <a:p>
            <a:pPr lvl="0"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7295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737</Words>
  <Application>Microsoft Office PowerPoint</Application>
  <PresentationFormat>Экран (4:3)</PresentationFormat>
  <Paragraphs>62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Обычный</vt:lpstr>
      <vt:lpstr>Речевые игры на свежем воздухе Рекомендации родителям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Речевые игры на свежем воздухе Рекомендации родителям</dc:title>
  <dc:creator>ПК</dc:creator>
  <cp:lastModifiedBy>ПК</cp:lastModifiedBy>
  <cp:revision>5</cp:revision>
  <dcterms:modified xsi:type="dcterms:W3CDTF">2021-05-21T17:02:10Z</dcterms:modified>
</cp:coreProperties>
</file>