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8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38B22-CF5F-4AF3-B886-FEEE8C3F5428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AAB03E8A-C8E8-4E7D-AF5A-3ABAF46EF70E}">
      <dgm:prSet/>
      <dgm:spPr/>
      <dgm:t>
        <a:bodyPr/>
        <a:lstStyle/>
        <a:p>
          <a:pPr rtl="0"/>
          <a:r>
            <a:rPr lang="ru-RU" baseline="0"/>
            <a:t>1 Развитие артикуляционной моторики</a:t>
          </a:r>
          <a:endParaRPr lang="ru-RU"/>
        </a:p>
      </dgm:t>
    </dgm:pt>
    <dgm:pt modelId="{29FE249B-3074-40C7-A024-8068FF137595}" type="parTrans" cxnId="{FD166F0F-ACFC-4129-9320-6F4E4067269D}">
      <dgm:prSet/>
      <dgm:spPr/>
      <dgm:t>
        <a:bodyPr/>
        <a:lstStyle/>
        <a:p>
          <a:endParaRPr lang="ru-RU"/>
        </a:p>
      </dgm:t>
    </dgm:pt>
    <dgm:pt modelId="{4981C26B-F363-40C3-9EEE-8294D9C80F3C}" type="sibTrans" cxnId="{FD166F0F-ACFC-4129-9320-6F4E4067269D}">
      <dgm:prSet/>
      <dgm:spPr/>
      <dgm:t>
        <a:bodyPr/>
        <a:lstStyle/>
        <a:p>
          <a:endParaRPr lang="ru-RU"/>
        </a:p>
      </dgm:t>
    </dgm:pt>
    <dgm:pt modelId="{B387EDA0-5961-4C5F-882E-46DEF51734BD}">
      <dgm:prSet/>
      <dgm:spPr/>
      <dgm:t>
        <a:bodyPr/>
        <a:lstStyle/>
        <a:p>
          <a:pPr rtl="0"/>
          <a:r>
            <a:rPr lang="ru-RU" baseline="0"/>
            <a:t>2 Дыхательная гимнастика (+ развитие общей моторики)</a:t>
          </a:r>
          <a:endParaRPr lang="ru-RU"/>
        </a:p>
      </dgm:t>
    </dgm:pt>
    <dgm:pt modelId="{AD62D4BA-42E3-4B87-915E-A6BAACA26DFB}" type="parTrans" cxnId="{A55893B0-4128-4860-8A3C-326F5DAF3C14}">
      <dgm:prSet/>
      <dgm:spPr/>
      <dgm:t>
        <a:bodyPr/>
        <a:lstStyle/>
        <a:p>
          <a:endParaRPr lang="ru-RU"/>
        </a:p>
      </dgm:t>
    </dgm:pt>
    <dgm:pt modelId="{4626226A-A81F-4252-A3F9-A4F784C7DA79}" type="sibTrans" cxnId="{A55893B0-4128-4860-8A3C-326F5DAF3C14}">
      <dgm:prSet/>
      <dgm:spPr/>
      <dgm:t>
        <a:bodyPr/>
        <a:lstStyle/>
        <a:p>
          <a:endParaRPr lang="ru-RU"/>
        </a:p>
      </dgm:t>
    </dgm:pt>
    <dgm:pt modelId="{3C7110B0-64F4-4B2C-B1F4-B533E283D322}">
      <dgm:prSet/>
      <dgm:spPr/>
      <dgm:t>
        <a:bodyPr/>
        <a:lstStyle/>
        <a:p>
          <a:pPr rtl="0"/>
          <a:r>
            <a:rPr lang="ru-RU" baseline="0"/>
            <a:t>3 Развитие мелкой моторики</a:t>
          </a:r>
          <a:endParaRPr lang="ru-RU"/>
        </a:p>
      </dgm:t>
    </dgm:pt>
    <dgm:pt modelId="{46FF66E2-52AE-4105-A023-27282F720C19}" type="parTrans" cxnId="{F60C3CB0-E746-4765-8F80-9085FDEF702B}">
      <dgm:prSet/>
      <dgm:spPr/>
      <dgm:t>
        <a:bodyPr/>
        <a:lstStyle/>
        <a:p>
          <a:endParaRPr lang="ru-RU"/>
        </a:p>
      </dgm:t>
    </dgm:pt>
    <dgm:pt modelId="{04FDD1B5-CAFC-4994-A48C-F7B44BA194BC}" type="sibTrans" cxnId="{F60C3CB0-E746-4765-8F80-9085FDEF702B}">
      <dgm:prSet/>
      <dgm:spPr/>
      <dgm:t>
        <a:bodyPr/>
        <a:lstStyle/>
        <a:p>
          <a:endParaRPr lang="ru-RU"/>
        </a:p>
      </dgm:t>
    </dgm:pt>
    <dgm:pt modelId="{3E5BBD89-734A-4D81-AB8C-FF58E3FE8AF6}" type="pres">
      <dgm:prSet presAssocID="{9FC38B22-CF5F-4AF3-B886-FEEE8C3F5428}" presName="compositeShape" presStyleCnt="0">
        <dgm:presLayoutVars>
          <dgm:dir/>
          <dgm:resizeHandles/>
        </dgm:presLayoutVars>
      </dgm:prSet>
      <dgm:spPr/>
    </dgm:pt>
    <dgm:pt modelId="{039BD620-0700-4D8D-A3D7-DF7118AC4555}" type="pres">
      <dgm:prSet presAssocID="{9FC38B22-CF5F-4AF3-B886-FEEE8C3F5428}" presName="pyramid" presStyleLbl="node1" presStyleIdx="0" presStyleCnt="1"/>
      <dgm:spPr/>
    </dgm:pt>
    <dgm:pt modelId="{A52DC00A-0A35-4911-BC56-0896CC51AF99}" type="pres">
      <dgm:prSet presAssocID="{9FC38B22-CF5F-4AF3-B886-FEEE8C3F5428}" presName="theList" presStyleCnt="0"/>
      <dgm:spPr/>
    </dgm:pt>
    <dgm:pt modelId="{F3F98A35-17E3-4DC4-916E-F9DF66544350}" type="pres">
      <dgm:prSet presAssocID="{AAB03E8A-C8E8-4E7D-AF5A-3ABAF46EF70E}" presName="aNode" presStyleLbl="fgAcc1" presStyleIdx="0" presStyleCnt="3">
        <dgm:presLayoutVars>
          <dgm:bulletEnabled val="1"/>
        </dgm:presLayoutVars>
      </dgm:prSet>
      <dgm:spPr/>
    </dgm:pt>
    <dgm:pt modelId="{ABDA65E4-1948-45FC-8AFD-AAA3AEFBD227}" type="pres">
      <dgm:prSet presAssocID="{AAB03E8A-C8E8-4E7D-AF5A-3ABAF46EF70E}" presName="aSpace" presStyleCnt="0"/>
      <dgm:spPr/>
    </dgm:pt>
    <dgm:pt modelId="{DAD06051-14C0-4371-97F8-17BD13CB9CD0}" type="pres">
      <dgm:prSet presAssocID="{B387EDA0-5961-4C5F-882E-46DEF51734BD}" presName="aNode" presStyleLbl="fgAcc1" presStyleIdx="1" presStyleCnt="3">
        <dgm:presLayoutVars>
          <dgm:bulletEnabled val="1"/>
        </dgm:presLayoutVars>
      </dgm:prSet>
      <dgm:spPr/>
    </dgm:pt>
    <dgm:pt modelId="{3EBE806B-47AF-4B3F-9F00-BF5B6C066FD6}" type="pres">
      <dgm:prSet presAssocID="{B387EDA0-5961-4C5F-882E-46DEF51734BD}" presName="aSpace" presStyleCnt="0"/>
      <dgm:spPr/>
    </dgm:pt>
    <dgm:pt modelId="{4BEE1AB4-A133-4034-A3F8-49507BA6DB7A}" type="pres">
      <dgm:prSet presAssocID="{3C7110B0-64F4-4B2C-B1F4-B533E283D322}" presName="aNode" presStyleLbl="fgAcc1" presStyleIdx="2" presStyleCnt="3">
        <dgm:presLayoutVars>
          <dgm:bulletEnabled val="1"/>
        </dgm:presLayoutVars>
      </dgm:prSet>
      <dgm:spPr/>
    </dgm:pt>
    <dgm:pt modelId="{689BC1E7-4DD3-49E4-BF64-56CEC97A0841}" type="pres">
      <dgm:prSet presAssocID="{3C7110B0-64F4-4B2C-B1F4-B533E283D322}" presName="aSpace" presStyleCnt="0"/>
      <dgm:spPr/>
    </dgm:pt>
  </dgm:ptLst>
  <dgm:cxnLst>
    <dgm:cxn modelId="{FD166F0F-ACFC-4129-9320-6F4E4067269D}" srcId="{9FC38B22-CF5F-4AF3-B886-FEEE8C3F5428}" destId="{AAB03E8A-C8E8-4E7D-AF5A-3ABAF46EF70E}" srcOrd="0" destOrd="0" parTransId="{29FE249B-3074-40C7-A024-8068FF137595}" sibTransId="{4981C26B-F363-40C3-9EEE-8294D9C80F3C}"/>
    <dgm:cxn modelId="{78A0066E-A666-4614-B0C8-8EF645B9F864}" type="presOf" srcId="{AAB03E8A-C8E8-4E7D-AF5A-3ABAF46EF70E}" destId="{F3F98A35-17E3-4DC4-916E-F9DF66544350}" srcOrd="0" destOrd="0" presId="urn:microsoft.com/office/officeart/2005/8/layout/pyramid2"/>
    <dgm:cxn modelId="{2CD67499-C0DE-48FE-8B37-906BC564F166}" type="presOf" srcId="{3C7110B0-64F4-4B2C-B1F4-B533E283D322}" destId="{4BEE1AB4-A133-4034-A3F8-49507BA6DB7A}" srcOrd="0" destOrd="0" presId="urn:microsoft.com/office/officeart/2005/8/layout/pyramid2"/>
    <dgm:cxn modelId="{CD727F9F-F38B-4502-9743-9B584B29E370}" type="presOf" srcId="{B387EDA0-5961-4C5F-882E-46DEF51734BD}" destId="{DAD06051-14C0-4371-97F8-17BD13CB9CD0}" srcOrd="0" destOrd="0" presId="urn:microsoft.com/office/officeart/2005/8/layout/pyramid2"/>
    <dgm:cxn modelId="{F60C3CB0-E746-4765-8F80-9085FDEF702B}" srcId="{9FC38B22-CF5F-4AF3-B886-FEEE8C3F5428}" destId="{3C7110B0-64F4-4B2C-B1F4-B533E283D322}" srcOrd="2" destOrd="0" parTransId="{46FF66E2-52AE-4105-A023-27282F720C19}" sibTransId="{04FDD1B5-CAFC-4994-A48C-F7B44BA194BC}"/>
    <dgm:cxn modelId="{A55893B0-4128-4860-8A3C-326F5DAF3C14}" srcId="{9FC38B22-CF5F-4AF3-B886-FEEE8C3F5428}" destId="{B387EDA0-5961-4C5F-882E-46DEF51734BD}" srcOrd="1" destOrd="0" parTransId="{AD62D4BA-42E3-4B87-915E-A6BAACA26DFB}" sibTransId="{4626226A-A81F-4252-A3F9-A4F784C7DA79}"/>
    <dgm:cxn modelId="{FDA750DF-CDA3-4FC2-90C6-A3D1405361F4}" type="presOf" srcId="{9FC38B22-CF5F-4AF3-B886-FEEE8C3F5428}" destId="{3E5BBD89-734A-4D81-AB8C-FF58E3FE8AF6}" srcOrd="0" destOrd="0" presId="urn:microsoft.com/office/officeart/2005/8/layout/pyramid2"/>
    <dgm:cxn modelId="{7EF49F77-D5B0-4EB8-A26B-9C218DEFEAC9}" type="presParOf" srcId="{3E5BBD89-734A-4D81-AB8C-FF58E3FE8AF6}" destId="{039BD620-0700-4D8D-A3D7-DF7118AC4555}" srcOrd="0" destOrd="0" presId="urn:microsoft.com/office/officeart/2005/8/layout/pyramid2"/>
    <dgm:cxn modelId="{341B7605-EB80-462B-8B42-D6A3C0F3AA53}" type="presParOf" srcId="{3E5BBD89-734A-4D81-AB8C-FF58E3FE8AF6}" destId="{A52DC00A-0A35-4911-BC56-0896CC51AF99}" srcOrd="1" destOrd="0" presId="urn:microsoft.com/office/officeart/2005/8/layout/pyramid2"/>
    <dgm:cxn modelId="{FA67B5B4-EF1C-42F5-91A8-573A0E85362D}" type="presParOf" srcId="{A52DC00A-0A35-4911-BC56-0896CC51AF99}" destId="{F3F98A35-17E3-4DC4-916E-F9DF66544350}" srcOrd="0" destOrd="0" presId="urn:microsoft.com/office/officeart/2005/8/layout/pyramid2"/>
    <dgm:cxn modelId="{DC36B8C8-EEF5-4A2D-ADFD-D22E9720DF7A}" type="presParOf" srcId="{A52DC00A-0A35-4911-BC56-0896CC51AF99}" destId="{ABDA65E4-1948-45FC-8AFD-AAA3AEFBD227}" srcOrd="1" destOrd="0" presId="urn:microsoft.com/office/officeart/2005/8/layout/pyramid2"/>
    <dgm:cxn modelId="{E130E6C4-8812-4C50-9BCB-F9538A777209}" type="presParOf" srcId="{A52DC00A-0A35-4911-BC56-0896CC51AF99}" destId="{DAD06051-14C0-4371-97F8-17BD13CB9CD0}" srcOrd="2" destOrd="0" presId="urn:microsoft.com/office/officeart/2005/8/layout/pyramid2"/>
    <dgm:cxn modelId="{47083EA5-871C-4383-AD40-BF404F5F1BB3}" type="presParOf" srcId="{A52DC00A-0A35-4911-BC56-0896CC51AF99}" destId="{3EBE806B-47AF-4B3F-9F00-BF5B6C066FD6}" srcOrd="3" destOrd="0" presId="urn:microsoft.com/office/officeart/2005/8/layout/pyramid2"/>
    <dgm:cxn modelId="{C4A4B1BC-7989-4822-8F26-48E091CB2156}" type="presParOf" srcId="{A52DC00A-0A35-4911-BC56-0896CC51AF99}" destId="{4BEE1AB4-A133-4034-A3F8-49507BA6DB7A}" srcOrd="4" destOrd="0" presId="urn:microsoft.com/office/officeart/2005/8/layout/pyramid2"/>
    <dgm:cxn modelId="{8D6D5D44-CEE3-49A8-BF6C-FBEE4B0911CA}" type="presParOf" srcId="{A52DC00A-0A35-4911-BC56-0896CC51AF99}" destId="{689BC1E7-4DD3-49E4-BF64-56CEC97A084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BD620-0700-4D8D-A3D7-DF7118AC4555}">
      <dsp:nvSpPr>
        <dsp:cNvPr id="0" name=""/>
        <dsp:cNvSpPr/>
      </dsp:nvSpPr>
      <dsp:spPr>
        <a:xfrm>
          <a:off x="3213051" y="0"/>
          <a:ext cx="3424107" cy="342410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98A35-17E3-4DC4-916E-F9DF66544350}">
      <dsp:nvSpPr>
        <dsp:cNvPr id="0" name=""/>
        <dsp:cNvSpPr/>
      </dsp:nvSpPr>
      <dsp:spPr>
        <a:xfrm>
          <a:off x="4925104" y="344249"/>
          <a:ext cx="2225669" cy="810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1 Развитие артикуляционной моторики</a:t>
          </a:r>
          <a:endParaRPr lang="ru-RU" sz="1200" kern="1200"/>
        </a:p>
      </dsp:txBody>
      <dsp:txXfrm>
        <a:off x="4964672" y="383817"/>
        <a:ext cx="2146533" cy="731414"/>
      </dsp:txXfrm>
    </dsp:sp>
    <dsp:sp modelId="{DAD06051-14C0-4371-97F8-17BD13CB9CD0}">
      <dsp:nvSpPr>
        <dsp:cNvPr id="0" name=""/>
        <dsp:cNvSpPr/>
      </dsp:nvSpPr>
      <dsp:spPr>
        <a:xfrm>
          <a:off x="4925104" y="1256118"/>
          <a:ext cx="2225669" cy="810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714891"/>
              <a:satOff val="1043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2 Дыхательная гимнастика (+ развитие общей моторики)</a:t>
          </a:r>
          <a:endParaRPr lang="ru-RU" sz="1200" kern="1200"/>
        </a:p>
      </dsp:txBody>
      <dsp:txXfrm>
        <a:off x="4964672" y="1295686"/>
        <a:ext cx="2146533" cy="731414"/>
      </dsp:txXfrm>
    </dsp:sp>
    <dsp:sp modelId="{4BEE1AB4-A133-4034-A3F8-49507BA6DB7A}">
      <dsp:nvSpPr>
        <dsp:cNvPr id="0" name=""/>
        <dsp:cNvSpPr/>
      </dsp:nvSpPr>
      <dsp:spPr>
        <a:xfrm>
          <a:off x="4925104" y="2167988"/>
          <a:ext cx="2225669" cy="810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429781"/>
              <a:satOff val="2086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/>
            <a:t>3 Развитие мелкой моторики</a:t>
          </a:r>
          <a:endParaRPr lang="ru-RU" sz="1200" kern="1200"/>
        </a:p>
      </dsp:txBody>
      <dsp:txXfrm>
        <a:off x="4964672" y="2207556"/>
        <a:ext cx="2146533" cy="731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8955-6ADF-49EE-9605-14FC0AE96698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0AF50-F8D2-4F9E-98AE-AA6688D3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6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AF50-F8D2-4F9E-98AE-AA6688D3C9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4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AF50-F8D2-4F9E-98AE-AA6688D3C9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0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1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3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33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8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3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03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4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8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4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6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0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6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71A52F-4982-4969-8A3B-4AF6CEBC7D5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21891A-E819-4BA1-B888-6C7FA072F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5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860" y="3978031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rgbClr val="00B050"/>
                </a:solidFill>
              </a:rPr>
              <a:t>Уважаемые родители!</a:t>
            </a:r>
            <a:br>
              <a:rPr lang="ru-RU" sz="2800" b="1" dirty="0"/>
            </a:br>
            <a:br>
              <a:rPr lang="ru-RU" sz="2400" dirty="0"/>
            </a:br>
            <a:r>
              <a:rPr lang="ru-RU" sz="2400" dirty="0"/>
              <a:t>Во время самоизоляции у ребенка может возникнуть дефицит двигательной активности.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Предлагаем Вам использовать игры и упражнения из данного комплекса. В данной презентации вы найдете комплекс упражнений, направленный на развитие всей моторной сферы ребенка. Для поддержания физической активности ребенка учителем-логопедом рекомендовано выполнять упражнения и игры, направленные на развитие мелкой, общей и, конечно, артикуляционной моторики.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36058" y="5811633"/>
            <a:ext cx="33006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i="1" dirty="0"/>
              <a:t>Авторы:</a:t>
            </a:r>
          </a:p>
          <a:p>
            <a:pPr algn="r"/>
            <a:r>
              <a:rPr lang="ru-RU" sz="1600" i="1" dirty="0"/>
              <a:t>учителя-логопеды </a:t>
            </a:r>
          </a:p>
          <a:p>
            <a:pPr algn="r"/>
            <a:r>
              <a:rPr lang="ru-RU" sz="1600" i="1" dirty="0"/>
              <a:t>МАДОУ д</a:t>
            </a:r>
            <a:r>
              <a:rPr lang="en-US" sz="1600" i="1" dirty="0"/>
              <a:t>/</a:t>
            </a:r>
            <a:r>
              <a:rPr lang="ru-RU" sz="1600" i="1" dirty="0"/>
              <a:t>с №62 к. 2 г. Тюмени </a:t>
            </a:r>
          </a:p>
          <a:p>
            <a:pPr algn="r"/>
            <a:r>
              <a:rPr lang="ru-RU" sz="1600" i="1" dirty="0"/>
              <a:t>Котельникова С. А., Ширяева М.Ю.</a:t>
            </a:r>
          </a:p>
        </p:txBody>
      </p:sp>
    </p:spTree>
    <p:extLst>
      <p:ext uri="{BB962C8B-B14F-4D97-AF65-F5344CB8AC3E}">
        <p14:creationId xmlns:p14="http://schemas.microsoft.com/office/powerpoint/2010/main" val="112335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8161306"/>
              </p:ext>
            </p:extLst>
          </p:nvPr>
        </p:nvGraphicFramePr>
        <p:xfrm>
          <a:off x="0" y="3931920"/>
          <a:ext cx="3385038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5038">
                  <a:extLst>
                    <a:ext uri="{9D8B030D-6E8A-4147-A177-3AD203B41FA5}">
                      <a16:colId xmlns:a16="http://schemas.microsoft.com/office/drawing/2014/main" val="3375816836"/>
                    </a:ext>
                  </a:extLst>
                </a:gridCol>
              </a:tblGrid>
              <a:tr h="2610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6. «Качели»</a:t>
                      </a:r>
                      <a:endParaRPr lang="ru-RU" sz="3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Улыбнуться, показать зубы, приоткрыть рот, положить широкий язык за нижние зубы (с внутренней стороны), удерживать в таком положении 3-5 секунд. Потом поднять широкий язык за верхние зубы (с внутренней стороны) и удерживать 3-5 секунд. Так, поочерёдно, менять положение языка 4-6 раз.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40538584"/>
                  </a:ext>
                </a:extLst>
              </a:tr>
            </a:tbl>
          </a:graphicData>
        </a:graphic>
      </p:graphicFrame>
      <p:pic>
        <p:nvPicPr>
          <p:cNvPr id="8194" name="Picture 2" descr="https://i.pinimg.com/originals/48/7c/60/487c60d70ef12c98cd4d3609ec8e08a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37" y="773723"/>
            <a:ext cx="6436347" cy="48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04.infourok.ru/uploads/ex/09a0/0003c6a7-09b0e4b8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60186" r="57064" b="14379"/>
          <a:stretch/>
        </p:blipFill>
        <p:spPr bwMode="auto">
          <a:xfrm>
            <a:off x="10650930" y="5555911"/>
            <a:ext cx="1506071" cy="13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9a0/0003c6a7-09b0e4b8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29287" r="67271" b="44604"/>
          <a:stretch/>
        </p:blipFill>
        <p:spPr bwMode="auto">
          <a:xfrm>
            <a:off x="9213943" y="5555911"/>
            <a:ext cx="1436987" cy="13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thumbs.gfycat.com/CoarseAdorableFlamingo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80" y="1304018"/>
            <a:ext cx="9826701" cy="40944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8991931"/>
              </p:ext>
            </p:extLst>
          </p:nvPr>
        </p:nvGraphicFramePr>
        <p:xfrm>
          <a:off x="0" y="3453892"/>
          <a:ext cx="3780692" cy="3665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0692">
                  <a:extLst>
                    <a:ext uri="{9D8B030D-6E8A-4147-A177-3AD203B41FA5}">
                      <a16:colId xmlns:a16="http://schemas.microsoft.com/office/drawing/2014/main" val="3357907454"/>
                    </a:ext>
                  </a:extLst>
                </a:gridCol>
              </a:tblGrid>
              <a:tr h="31641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effectLst/>
                          <a:latin typeface="+mn-lt"/>
                        </a:rPr>
                        <a:t>7. «Часики»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Улыбнуться, приоткрыть рот, высунуть язык как можно дальше и производить им плавные движения от одного уголка рта к другому. Проделать упражнение 10-15 раз.</a:t>
                      </a:r>
                      <a:b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Обратите внимание! </a:t>
                      </a:r>
                      <a:b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Двигается только язык — нижняя челюсть неподвижна. </a:t>
                      </a:r>
                      <a:b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Язык не облизывает нижнюю губу, а передвигается, не задевая её, от одного уголка рта к другому.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60346430"/>
                  </a:ext>
                </a:extLst>
              </a:tr>
            </a:tbl>
          </a:graphicData>
        </a:graphic>
      </p:graphicFrame>
      <p:pic>
        <p:nvPicPr>
          <p:cNvPr id="7170" name="Picture 2" descr="https://i.ytimg.com/vi/ZH8xpj3oBXI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15935" r="14882" b="8296"/>
          <a:stretch/>
        </p:blipFill>
        <p:spPr bwMode="auto">
          <a:xfrm>
            <a:off x="10289649" y="5732585"/>
            <a:ext cx="1902351" cy="11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timg.com/vi/ZH8xpj3oBXI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15935" r="14882" b="8296"/>
          <a:stretch/>
        </p:blipFill>
        <p:spPr bwMode="auto">
          <a:xfrm flipH="1">
            <a:off x="8291147" y="5732584"/>
            <a:ext cx="1901787" cy="11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2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5362020"/>
              </p:ext>
            </p:extLst>
          </p:nvPr>
        </p:nvGraphicFramePr>
        <p:xfrm>
          <a:off x="0" y="4985861"/>
          <a:ext cx="2883877" cy="1872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3877">
                  <a:extLst>
                    <a:ext uri="{9D8B030D-6E8A-4147-A177-3AD203B41FA5}">
                      <a16:colId xmlns:a16="http://schemas.microsoft.com/office/drawing/2014/main" val="1524733390"/>
                    </a:ext>
                  </a:extLst>
                </a:gridCol>
              </a:tblGrid>
              <a:tr h="18721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8. Чередование «Толстячки - худышки»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Ребёнок поочерёдно надувает и втягивает щёки в спокойном темпе, удерживая их в каждом положении 3-5 секунд.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838826427"/>
                  </a:ext>
                </a:extLst>
              </a:tr>
            </a:tbl>
          </a:graphicData>
        </a:graphic>
      </p:graphicFrame>
      <p:pic>
        <p:nvPicPr>
          <p:cNvPr id="5" name="Рисунок 4" descr="https://konspekta.net/lektsianew/baza3/1710067584587.files/image0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63" y="536332"/>
            <a:ext cx="6743260" cy="452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57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568" y="1137263"/>
            <a:ext cx="10364451" cy="159617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7200" dirty="0">
                <a:solidFill>
                  <a:srgbClr val="00B050"/>
                </a:solidFill>
              </a:rPr>
              <a:t>Молодец!</a:t>
            </a:r>
          </a:p>
        </p:txBody>
      </p:sp>
      <p:pic>
        <p:nvPicPr>
          <p:cNvPr id="10242" name="Picture 2" descr="https://3.bp.blogspot.com/-lyax3ykGEoU/XErXwRyQXRI/AAAAAAAAL6o/13iqVxsIqHMEyJtW08QEnfLrnCKr0xBTACLcBGAs/s1600/13835024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24" y="2376853"/>
            <a:ext cx="5902815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2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Дыхательная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21898"/>
            <a:ext cx="10363826" cy="4658033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/>
              <a:t>КАК ДЫХАТЕЛЬНАЯ ГИМНАСТИКА ДЕЙСТВУЕТ НА ОРГАНИЗМ РЕБЕНКА?</a:t>
            </a:r>
          </a:p>
          <a:p>
            <a:r>
              <a:rPr lang="ru-RU" sz="2300" dirty="0"/>
              <a:t>Упражнения дыхательной гимнастики для детей направлены в основном на укрепление дыхательной системы организма. При занятиях развивается дыхательная мускулатура, вырабатывается привычка делать вдохи и выдохи правильно и ритмично.</a:t>
            </a:r>
          </a:p>
          <a:p>
            <a:r>
              <a:rPr lang="ru-RU" sz="2300" dirty="0"/>
              <a:t>Так как упражнения для детей младшего возраста носят игровой характер и включают произнесение звуков, то улучшается и работа речевого аппарата. За счет улучшения кровоснабжения организма, усиливается местный иммунитет ребенка.</a:t>
            </a:r>
          </a:p>
          <a:p>
            <a:r>
              <a:rPr lang="ru-RU" sz="2300" dirty="0"/>
              <a:t>Повышение иммунитета помогает малышу легче переносить вирусные заболевания или полностью избегать их в периоды простуд. Снижается вероятность появления серьезных заболеваний дыхательной системы.</a:t>
            </a:r>
          </a:p>
          <a:p>
            <a:r>
              <a:rPr lang="ru-RU" sz="2300" dirty="0"/>
              <a:t>Если же ребенок уже заболел или страдает от хронического недуга, например, астмы, то дыхательная гимнастика поможет ему быстрее восстановиться после болезни или легче переносить приступы.</a:t>
            </a:r>
          </a:p>
          <a:p>
            <a:endParaRPr lang="ru-RU" dirty="0"/>
          </a:p>
        </p:txBody>
      </p:sp>
      <p:pic>
        <p:nvPicPr>
          <p:cNvPr id="9218" name="Picture 2" descr="https://m.gifmania.ru/Animated-Gifs-Animirovannykh-Alfavitov/Animations-Red-Letters/Images-Alphabet-Red-Hands/Alphabet-Red-Hands-91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66" y="0"/>
            <a:ext cx="1884241" cy="12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2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802561"/>
            <a:ext cx="10363826" cy="3424107"/>
          </a:xfrm>
        </p:spPr>
        <p:txBody>
          <a:bodyPr/>
          <a:lstStyle/>
          <a:p>
            <a:r>
              <a:rPr lang="ru-RU" b="1" dirty="0" err="1"/>
              <a:t>Насосик</a:t>
            </a:r>
            <a:endParaRPr lang="ru-RU" dirty="0"/>
          </a:p>
          <a:p>
            <a:r>
              <a:rPr lang="ru-RU" dirty="0"/>
              <a:t>Ребенок ставит руки на пояс, слегка приседает – вдох, выпрямляется – выдох. Постепенно приседания становятся ниже, вдох и выдох длительнее. Повторить 3 – 4 раза.</a:t>
            </a:r>
          </a:p>
          <a:p>
            <a:endParaRPr lang="ru-RU" dirty="0"/>
          </a:p>
        </p:txBody>
      </p:sp>
      <p:pic>
        <p:nvPicPr>
          <p:cNvPr id="11266" name="Picture 2" descr="Дыхательная гимнастика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8" y="1805722"/>
            <a:ext cx="5198414" cy="21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otvet.imgsmail.ru/download/u_1bd9134ea7f4a667aa6c343b4d8374d3_8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70" y="460310"/>
            <a:ext cx="4266956" cy="44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5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ыхательная гимнастика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6" y="3210653"/>
            <a:ext cx="5291367" cy="21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488362"/>
            <a:ext cx="10363826" cy="3424107"/>
          </a:xfrm>
        </p:spPr>
        <p:txBody>
          <a:bodyPr>
            <a:normAutofit/>
          </a:bodyPr>
          <a:lstStyle/>
          <a:p>
            <a:r>
              <a:rPr lang="ru-RU" b="1" dirty="0"/>
              <a:t>Самолет</a:t>
            </a:r>
            <a:endParaRPr lang="ru-RU" dirty="0"/>
          </a:p>
          <a:p>
            <a:r>
              <a:rPr lang="ru-RU" dirty="0"/>
              <a:t>Вы рассказываете стихотворение, а ребенок выполняет движения в ритме стиха: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0087" y="1161031"/>
            <a:ext cx="400722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Самолётик — самолёт (ребенок разводит руки в стороны </a:t>
            </a:r>
          </a:p>
          <a:p>
            <a:r>
              <a:rPr lang="ru-RU" sz="1100" i="1" dirty="0"/>
              <a:t>ладошками вверх, поднимает голову и делает вдох)</a:t>
            </a:r>
            <a:br>
              <a:rPr lang="ru-RU" sz="1100" i="1" dirty="0"/>
            </a:br>
            <a:r>
              <a:rPr lang="ru-RU" sz="1100" i="1" dirty="0"/>
              <a:t>Отправляется в полёт (задерживает дыхание)</a:t>
            </a:r>
            <a:br>
              <a:rPr lang="ru-RU" sz="1100" i="1" dirty="0"/>
            </a:br>
            <a:r>
              <a:rPr lang="ru-RU" sz="1100" i="1" dirty="0" err="1"/>
              <a:t>Жу-жу-жу</a:t>
            </a:r>
            <a:r>
              <a:rPr lang="ru-RU" sz="1100" i="1" dirty="0"/>
              <a:t> (делает поворот вправо)</a:t>
            </a:r>
            <a:br>
              <a:rPr lang="ru-RU" sz="1100" i="1" dirty="0"/>
            </a:br>
            <a:r>
              <a:rPr lang="ru-RU" sz="1100" i="1" dirty="0" err="1"/>
              <a:t>Жу-жу-жу</a:t>
            </a:r>
            <a:r>
              <a:rPr lang="ru-RU" sz="1100" i="1" dirty="0"/>
              <a:t> (выдох, произносит ж-ж-ж)</a:t>
            </a:r>
            <a:br>
              <a:rPr lang="ru-RU" sz="1100" i="1" dirty="0"/>
            </a:br>
            <a:r>
              <a:rPr lang="ru-RU" sz="1100" i="1" dirty="0"/>
              <a:t>Постою и отдохну (встает прямо, опустив руки)</a:t>
            </a:r>
            <a:br>
              <a:rPr lang="ru-RU" sz="1100" i="1" dirty="0"/>
            </a:br>
            <a:r>
              <a:rPr lang="ru-RU" sz="1100" i="1" dirty="0"/>
              <a:t>Я налево полечу (поднимает голову и делает вдох)</a:t>
            </a:r>
            <a:br>
              <a:rPr lang="ru-RU" sz="1100" i="1" dirty="0"/>
            </a:br>
            <a:r>
              <a:rPr lang="ru-RU" sz="1100" i="1" dirty="0" err="1"/>
              <a:t>Жу-жу-жу</a:t>
            </a:r>
            <a:r>
              <a:rPr lang="ru-RU" sz="1100" i="1" dirty="0"/>
              <a:t> (делает поворот влево)</a:t>
            </a:r>
            <a:br>
              <a:rPr lang="ru-RU" sz="1100" i="1" dirty="0"/>
            </a:br>
            <a:r>
              <a:rPr lang="ru-RU" sz="1100" i="1" dirty="0" err="1"/>
              <a:t>Жу-жу-жу</a:t>
            </a:r>
            <a:r>
              <a:rPr lang="ru-RU" sz="1100" i="1" dirty="0"/>
              <a:t> (выдох, ж-ж-ж)</a:t>
            </a:r>
            <a:br>
              <a:rPr lang="ru-RU" sz="1100" i="1" dirty="0"/>
            </a:br>
            <a:r>
              <a:rPr lang="ru-RU" sz="1100" i="1" dirty="0"/>
              <a:t>Постою и отдохну (встает прямо и опускает руки).</a:t>
            </a:r>
            <a:endParaRPr lang="ru-RU" sz="1100" dirty="0"/>
          </a:p>
          <a:p>
            <a:endParaRPr lang="ru-RU" dirty="0"/>
          </a:p>
        </p:txBody>
      </p:sp>
      <p:pic>
        <p:nvPicPr>
          <p:cNvPr id="11266" name="Picture 2" descr="http://ateliers.esapyrenees.fr/pom/malaurie/dear-krakow/img/av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9382" y="-925345"/>
            <a:ext cx="6859940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9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547584"/>
            <a:ext cx="10363826" cy="3424107"/>
          </a:xfrm>
        </p:spPr>
        <p:txBody>
          <a:bodyPr/>
          <a:lstStyle/>
          <a:p>
            <a:r>
              <a:rPr lang="ru-RU" b="1" dirty="0"/>
              <a:t>Курочки</a:t>
            </a:r>
            <a:endParaRPr lang="ru-RU" dirty="0"/>
          </a:p>
          <a:p>
            <a:r>
              <a:rPr lang="ru-RU" dirty="0"/>
              <a:t>Родители выполняет движения вместе с малышом. Встаньте, наклонитесь, свободно свесьте руки-«крылья» и опустите голову. Произносим: «Так-так-так» и одновременно похлопываем по коленям. Выдох. Выпрямитесь, поднимите руки вверх – вдох. Повторить 5 раз.</a:t>
            </a:r>
          </a:p>
          <a:p>
            <a:endParaRPr lang="ru-RU" dirty="0"/>
          </a:p>
        </p:txBody>
      </p:sp>
      <p:pic>
        <p:nvPicPr>
          <p:cNvPr id="1026" name="Picture 2" descr="Дыхательная гимнастика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6451"/>
            <a:ext cx="4958861" cy="24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NDqFKIfMyWw/UWKzR4eVS9I/AAAAAAAADwg/Z6OcqdLQCVs/s1600/ayam+jantan+berjal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25" y="677008"/>
            <a:ext cx="4899601" cy="44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9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8943" y="87923"/>
            <a:ext cx="10363826" cy="66381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                                                    «Дышим тихо, спокойно и плавно»</a:t>
            </a:r>
            <a:endParaRPr lang="ru-RU" dirty="0"/>
          </a:p>
          <a:p>
            <a:r>
              <a:rPr lang="ru-RU" u="sng" dirty="0"/>
              <a:t>Цель:</a:t>
            </a:r>
            <a:r>
              <a:rPr lang="ru-RU" dirty="0"/>
              <a:t> научить детей расслаблять и восстанавливать организм после физической нагрузки и эмоционального возбуждения; регулировать процесс дыхания и концентрировать на нем внимание.</a:t>
            </a:r>
          </a:p>
          <a:p>
            <a:r>
              <a:rPr lang="ru-RU" u="sng" dirty="0"/>
              <a:t>Исходное положение:</a:t>
            </a:r>
            <a:r>
              <a:rPr lang="ru-RU" dirty="0"/>
              <a:t> стоя, сидя, лежа – любая удобная позиция. Если сидя, спина ровная, глаза лучше закрыть.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Ребенок делает медленный вдох через нос. Когда грудная клетка начнет расширяться, вдох нужно прекратить, сделать небольшую паузу и плавно выдохнуть через нос. Повторить 5-10 раз.</a:t>
            </a:r>
          </a:p>
          <a:p>
            <a:r>
              <a:rPr lang="ru-RU" dirty="0"/>
              <a:t>Упражнение выполняется бесшумно, плавно, так, чтобы даже подставленная к носу ладонь не ощущала струю воздуха при выдыхании.</a:t>
            </a:r>
          </a:p>
          <a:p>
            <a:endParaRPr lang="ru-RU" dirty="0"/>
          </a:p>
        </p:txBody>
      </p:sp>
      <p:pic>
        <p:nvPicPr>
          <p:cNvPr id="2050" name="Picture 2" descr="Дыхательная гимнастика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92" y="1788623"/>
            <a:ext cx="8420100" cy="30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0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945" y="1480163"/>
            <a:ext cx="10364451" cy="159617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7200" dirty="0">
                <a:solidFill>
                  <a:srgbClr val="00B050"/>
                </a:solidFill>
              </a:rPr>
              <a:t>У тебя все получилось!</a:t>
            </a:r>
          </a:p>
        </p:txBody>
      </p:sp>
      <p:pic>
        <p:nvPicPr>
          <p:cNvPr id="10242" name="Picture 2" descr="https://3.bp.blogspot.com/-lyax3ykGEoU/XErXwRyQXRI/AAAAAAAAL6o/13iqVxsIqHMEyJtW08QEnfLrnCKr0xBTACLcBGAs/s1600/13835024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24" y="2376853"/>
            <a:ext cx="5902815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1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Для кого эта консультация?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Данный комплекс упражнении рекомендован не только детям, посещающим логопеда и имеющим речевые нарушения, но и для детей с нормой речевого развития.</a:t>
            </a:r>
          </a:p>
        </p:txBody>
      </p:sp>
      <p:pic>
        <p:nvPicPr>
          <p:cNvPr id="3074" name="Picture 2" descr="https://i.gifer.com/Bmd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4044462"/>
            <a:ext cx="3985844" cy="2989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6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Развитие мелкой моторики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47218"/>
            <a:ext cx="10363826" cy="4982182"/>
          </a:xfrm>
        </p:spPr>
        <p:txBody>
          <a:bodyPr>
            <a:normAutofit fontScale="77500" lnSpcReduction="20000"/>
          </a:bodyPr>
          <a:lstStyle/>
          <a:p>
            <a:r>
              <a:rPr lang="ru-RU" i="1" u="sng" dirty="0"/>
              <a:t>Положительное влияние на развитие мелких мышц руки оказывает:</a:t>
            </a:r>
            <a:endParaRPr lang="ru-RU" dirty="0"/>
          </a:p>
          <a:p>
            <a:r>
              <a:rPr lang="ru-RU" dirty="0"/>
              <a:t>лепка из пластилина, глины, соленого теста</a:t>
            </a:r>
          </a:p>
          <a:p>
            <a:r>
              <a:rPr lang="ru-RU" dirty="0"/>
              <a:t>рисование, которым очень любят заниматься дошкольники</a:t>
            </a:r>
          </a:p>
          <a:p>
            <a:r>
              <a:rPr lang="ru-RU" dirty="0"/>
              <a:t>аппликация разными техниками</a:t>
            </a:r>
          </a:p>
          <a:p>
            <a:r>
              <a:rPr lang="ru-RU" dirty="0"/>
              <a:t>игры, включающие в дело руку (подвижные и малоподвижные, с различными мелкими предметами)</a:t>
            </a:r>
          </a:p>
          <a:p>
            <a:r>
              <a:rPr lang="ru-RU" dirty="0"/>
              <a:t>самообслуживание (шнуровка ботинок, застегивание пуговиц)</a:t>
            </a:r>
          </a:p>
          <a:p>
            <a:r>
              <a:rPr lang="ru-RU" dirty="0"/>
              <a:t>участие детей в домашних делах (перебрать крупу, макароны)</a:t>
            </a:r>
          </a:p>
          <a:p>
            <a:r>
              <a:rPr lang="ru-RU" dirty="0"/>
              <a:t>ежедневная зарядка</a:t>
            </a:r>
          </a:p>
          <a:p>
            <a:r>
              <a:rPr lang="ru-RU" dirty="0"/>
              <a:t>пальчиковая гимнастика и упражнения для рук</a:t>
            </a:r>
          </a:p>
          <a:p>
            <a:r>
              <a:rPr lang="ru-RU" dirty="0"/>
              <a:t>разные виды ручного труда (лепка, вышивание, плетение, мозаика, вязание, конструирование.)</a:t>
            </a:r>
          </a:p>
          <a:p>
            <a:r>
              <a:rPr lang="ru-RU" dirty="0"/>
              <a:t>штрихование и графические лабиринты</a:t>
            </a:r>
          </a:p>
          <a:p>
            <a:r>
              <a:rPr lang="ru-RU" dirty="0"/>
              <a:t>массаж и само-массаж кистей и пальцев рук</a:t>
            </a:r>
          </a:p>
          <a:p>
            <a:endParaRPr lang="ru-RU" dirty="0"/>
          </a:p>
        </p:txBody>
      </p:sp>
      <p:pic>
        <p:nvPicPr>
          <p:cNvPr id="12290" name="Picture 2" descr="http://mabulle78.m.a.pic.centerblog.net/zaurc4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28" y="0"/>
            <a:ext cx="1589807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6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200" b="1" cap="none" dirty="0">
                <a:solidFill>
                  <a:srgbClr val="00B050"/>
                </a:solidFill>
              </a:rPr>
              <a:t>ПУГОВИЧНЫЙ МАССАЖ КИСТЕЙ И СТОП</a:t>
            </a:r>
            <a:br>
              <a:rPr lang="ru-RU" altLang="ru-RU" sz="2200" b="1" cap="none" dirty="0">
                <a:solidFill>
                  <a:srgbClr val="00B050"/>
                </a:solidFill>
              </a:rPr>
            </a:br>
            <a:r>
              <a:rPr lang="ru-RU" altLang="ru-RU" sz="2200" b="1" cap="none" dirty="0">
                <a:solidFill>
                  <a:srgbClr val="00B050"/>
                </a:solidFill>
              </a:rPr>
              <a:t>ИГРЫ С ПУГОВИЦАМИ</a:t>
            </a:r>
            <a:br>
              <a:rPr lang="ru-RU" altLang="ru-RU" sz="2200" b="1" cap="none" dirty="0">
                <a:solidFill>
                  <a:srgbClr val="00B050"/>
                </a:solidFill>
              </a:rPr>
            </a:br>
            <a:br>
              <a:rPr lang="ru-RU" altLang="ru-RU" sz="1600" cap="none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85900"/>
            <a:ext cx="10363826" cy="4967654"/>
          </a:xfrm>
        </p:spPr>
        <p:txBody>
          <a:bodyPr>
            <a:normAutofit fontScale="775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100" cap="none" dirty="0">
                <a:solidFill>
                  <a:srgbClr val="000000"/>
                </a:solidFill>
              </a:rPr>
              <a:t>	Коробку (например, из-под обуви заполняем пуговицами, желательно побольше и разного размера). Потом выполняем упражнения:</a:t>
            </a:r>
            <a:endParaRPr lang="ru-RU" altLang="ru-RU" sz="2100" cap="none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2100" cap="none" dirty="0">
              <a:solidFill>
                <a:srgbClr val="000000"/>
              </a:solidFill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100" cap="none" dirty="0">
                <a:solidFill>
                  <a:srgbClr val="000000"/>
                </a:solidFill>
              </a:rPr>
              <a:t>Играем в «пуговичное море». Предлагаем ребенку опустить руки в коробку, поводить ладонями по поверхности пуговиц, захватить пуговицы руками, чуть приподнимая и разжимая руки.</a:t>
            </a:r>
            <a:endParaRPr lang="ru-RU" altLang="ru-RU" sz="2100" cap="none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100" cap="none" dirty="0">
                <a:solidFill>
                  <a:srgbClr val="000000"/>
                </a:solidFill>
              </a:rPr>
              <a:t>Предлагаем ребенку погрузить руки глубоко в «пуговичное море» и поплавать в нем, попробовать перетереть пуговицы между ладонями, набрать их в горсть и пересыпать их из ладошки в ладошку одной рукой, затем другой, потом обеими («переливать водичку»).</a:t>
            </a:r>
            <a:endParaRPr lang="ru-RU" altLang="ru-RU" sz="2100" cap="none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100" cap="none" dirty="0">
                <a:solidFill>
                  <a:srgbClr val="000000"/>
                </a:solidFill>
              </a:rPr>
              <a:t>«Ищем ракушки». Предлагаем ребенку захватить «щепотку» пуговиц, отпустить, вытянуть самую большую, маленькую, круглую, квадратную и т.д.</a:t>
            </a:r>
            <a:endParaRPr lang="ru-RU" altLang="ru-RU" sz="2100" cap="none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100" cap="none" dirty="0">
                <a:solidFill>
                  <a:srgbClr val="000000"/>
                </a:solidFill>
              </a:rPr>
              <a:t>«Ловим рыбку». Можно использовать пуговичный массаж и для стоп, выполняя круговые движения, глубоко погрузиться пошевелить пальцами, захватить пальцами и «выловить» из «пуговичного моря» красную или синюю «рыбку» и т.д.</a:t>
            </a:r>
            <a:endParaRPr lang="ru-RU" altLang="ru-RU" sz="2100" cap="none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100" cap="none" dirty="0">
                <a:solidFill>
                  <a:srgbClr val="000000"/>
                </a:solidFill>
              </a:rPr>
              <a:t>«По дорожкам, по тропинкам» - хождение босыми ногами по пуговичным коврикам, дорожкам.</a:t>
            </a:r>
            <a:endParaRPr lang="ru-RU" altLang="ru-RU" sz="2100" cap="none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100" cap="none" dirty="0">
                <a:solidFill>
                  <a:srgbClr val="000000"/>
                </a:solidFill>
              </a:rPr>
              <a:t>«Пуговки перебираем и стихи мы повторяем» - перебирать нанизанные на шнурок пуговицы пальцами с проговариванием стихотворений, </a:t>
            </a:r>
            <a:r>
              <a:rPr lang="ru-RU" altLang="ru-RU" sz="2100" cap="none" dirty="0" err="1">
                <a:solidFill>
                  <a:srgbClr val="000000"/>
                </a:solidFill>
              </a:rPr>
              <a:t>чистоговорок</a:t>
            </a:r>
            <a:r>
              <a:rPr lang="ru-RU" altLang="ru-RU" sz="2100" cap="none" dirty="0">
                <a:solidFill>
                  <a:srgbClr val="000000"/>
                </a:solidFill>
              </a:rPr>
              <a:t> и т.п.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100" cap="none" dirty="0">
                <a:solidFill>
                  <a:srgbClr val="000000"/>
                </a:solidFill>
              </a:rPr>
              <a:t>Выкладывание пуговичных дорожек (в данном и в других случаях пуговицы можно заменить на фасоль, макароны).</a:t>
            </a:r>
            <a:endParaRPr lang="ru-RU" altLang="ru-RU" sz="2100" cap="none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100" cap="none" dirty="0">
                <a:solidFill>
                  <a:srgbClr val="000000"/>
                </a:solidFill>
              </a:rPr>
              <a:t>      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2100" cap="none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100" cap="none" dirty="0">
                <a:solidFill>
                  <a:srgbClr val="000000"/>
                </a:solidFill>
              </a:rPr>
              <a:t> Благодаря такому массажу мы активируем так называемый «мануальный интеллект», стимулируя кончики пальцев рук, ног, ладони и ступни. Таким образом, происходит активизация сенсорно-моторных функций, необходимых для успешного взаимодействия с окружающим миром. Массаж кистей и стоп также  активизирует жизненно важные центры организма.</a:t>
            </a:r>
          </a:p>
          <a:p>
            <a:endParaRPr lang="ru-RU" dirty="0"/>
          </a:p>
        </p:txBody>
      </p:sp>
      <p:pic>
        <p:nvPicPr>
          <p:cNvPr id="13314" name="Picture 2" descr="hello_html_7ac3b55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5938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ello_html_7ac3b55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0321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ello_html_7ac3b55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2238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ello_html_7ac3b55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496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ello_html_7ac3b55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6041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ello_html_7ac3b55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73138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21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no-socfactor.ru/assets/files/carousel/2019/02.12.2019/2725768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1000000diy.ru/images/stati/1/477/massazhnyj-kovrik-dlya-nog-dlya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9274" r="3206" b="16243"/>
          <a:stretch/>
        </p:blipFill>
        <p:spPr bwMode="auto">
          <a:xfrm>
            <a:off x="5457093" y="0"/>
            <a:ext cx="6734907" cy="451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thumbs.gfycat.com/DependentCluelessDingo-size_restric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3" y="501162"/>
            <a:ext cx="5314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thumbs.gfycat.com/DependentCluelessDingo-size_restric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71" y="4476750"/>
            <a:ext cx="5314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1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15362" name="Picture 2" descr="https://image.jimcdn.com/app/cms/image/transf/none/path/se6abd98cbf97bcd4/image/ib509aa385f11faf4/version/1416350439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571139"/>
            <a:ext cx="90106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2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Предлагаем Вам 3 блока упражнений: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2816790"/>
              </p:ext>
            </p:extLst>
          </p:nvPr>
        </p:nvGraphicFramePr>
        <p:xfrm>
          <a:off x="913774" y="2367092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02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Общий комплекс артикуляционных упражнений поможет нормализировать тонус артикуляционных мышц. Гимнастика будет полезна даже детям, не имеющим, явных речевых нарушений, поскольку позволит усовершенствовать дикцию и четкость речи.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6175" y="7709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/>
            </a:br>
            <a:r>
              <a:rPr lang="ru-RU" dirty="0">
                <a:solidFill>
                  <a:srgbClr val="00B050"/>
                </a:solidFill>
              </a:rPr>
              <a:t>Развитие артикуляционной моторики</a:t>
            </a:r>
          </a:p>
        </p:txBody>
      </p:sp>
      <p:pic>
        <p:nvPicPr>
          <p:cNvPr id="5" name="Picture 2" descr="https://m.gifmania.com.tr/Hareketli-Gifler-Animasyonlu-Harfler/Gif-Resimleri-Kirmizi-Harfler/Animasyonlar-Eller-Kirmizi-Alfabe/Eller-Kirmizi-Alfabe-91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00" y="51052"/>
            <a:ext cx="1965650" cy="12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4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2529243"/>
              </p:ext>
            </p:extLst>
          </p:nvPr>
        </p:nvGraphicFramePr>
        <p:xfrm>
          <a:off x="0" y="4120662"/>
          <a:ext cx="2615833" cy="2737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5833">
                  <a:extLst>
                    <a:ext uri="{9D8B030D-6E8A-4147-A177-3AD203B41FA5}">
                      <a16:colId xmlns:a16="http://schemas.microsoft.com/office/drawing/2014/main" val="887285106"/>
                    </a:ext>
                  </a:extLst>
                </a:gridCol>
              </a:tblGrid>
              <a:tr h="2737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1.«Заборчик» (улыбка)</a:t>
                      </a:r>
                      <a:endParaRPr lang="ru-RU" sz="3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Улыбнуться без напряжения так, чтобы были видны передние верхние и нижние зубы. Удержать мышцы губ в таком положении под счёт от 1 до 5-10.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03837077"/>
                  </a:ext>
                </a:extLst>
              </a:tr>
            </a:tbl>
          </a:graphicData>
        </a:graphic>
      </p:graphicFrame>
      <p:pic>
        <p:nvPicPr>
          <p:cNvPr id="4098" name="Picture 2" descr="https://thumbs.gfycat.com/BrokenMediumBuzzard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37" y="1416605"/>
            <a:ext cx="8125263" cy="3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2.infourok.ru/uploads/ex/1074/0002f6a3-a8b581ba/hello_html_md035cb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48" t="-67230" r="127541" b="117223"/>
          <a:stretch/>
        </p:blipFill>
        <p:spPr bwMode="auto">
          <a:xfrm>
            <a:off x="439615" y="-923192"/>
            <a:ext cx="3490547" cy="26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2.infourok.ru/uploads/ex/1074/0002f6a3-a8b581ba/hello_html_md035cb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33223" r="50905" b="23106"/>
          <a:stretch/>
        </p:blipFill>
        <p:spPr bwMode="auto">
          <a:xfrm>
            <a:off x="9366788" y="4853354"/>
            <a:ext cx="2543858" cy="17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7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5040063"/>
              </p:ext>
            </p:extLst>
          </p:nvPr>
        </p:nvGraphicFramePr>
        <p:xfrm>
          <a:off x="0" y="4419600"/>
          <a:ext cx="1982787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787">
                  <a:extLst>
                    <a:ext uri="{9D8B030D-6E8A-4147-A177-3AD203B41FA5}">
                      <a16:colId xmlns:a16="http://schemas.microsoft.com/office/drawing/2014/main" val="4166899387"/>
                    </a:ext>
                  </a:extLst>
                </a:gridCol>
              </a:tblGrid>
              <a:tr h="2095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2.«Трубочка» (</a:t>
                      </a:r>
                      <a:r>
                        <a:rPr lang="ru-RU" sz="1600" u="sng" dirty="0" err="1">
                          <a:effectLst/>
                        </a:rPr>
                        <a:t>хоботочек</a:t>
                      </a:r>
                      <a:r>
                        <a:rPr lang="ru-RU" sz="1600" u="sng" dirty="0">
                          <a:effectLst/>
                        </a:rPr>
                        <a:t>)</a:t>
                      </a:r>
                      <a:endParaRPr lang="ru-RU" sz="3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Вытянуть сомкнутые губы вперёд «трубочкой». Удерживать их в таком положении под счёт от 1 до 5-10.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588370578"/>
                  </a:ext>
                </a:extLst>
              </a:tr>
            </a:tbl>
          </a:graphicData>
        </a:graphic>
      </p:graphicFrame>
      <p:pic>
        <p:nvPicPr>
          <p:cNvPr id="5124" name="Picture 4" descr="http://users.tpg.com.au/sarina21/common/cartoon_trump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1776" y="1228701"/>
            <a:ext cx="6575969" cy="43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pdb/1220164/347dd075-bd1c-48df-aa5c-756fbc18731c/s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28172" r="18513" b="445"/>
          <a:stretch/>
        </p:blipFill>
        <p:spPr bwMode="auto">
          <a:xfrm>
            <a:off x="9521110" y="5196254"/>
            <a:ext cx="2670890" cy="166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3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4603863"/>
              </p:ext>
            </p:extLst>
          </p:nvPr>
        </p:nvGraphicFramePr>
        <p:xfrm>
          <a:off x="0" y="4217328"/>
          <a:ext cx="2220179" cy="2640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0179">
                  <a:extLst>
                    <a:ext uri="{9D8B030D-6E8A-4147-A177-3AD203B41FA5}">
                      <a16:colId xmlns:a16="http://schemas.microsoft.com/office/drawing/2014/main" val="2266719771"/>
                    </a:ext>
                  </a:extLst>
                </a:gridCol>
              </a:tblGrid>
              <a:tr h="26406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3.«Домик»</a:t>
                      </a:r>
                      <a:endParaRPr lang="ru-RU" sz="3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Слегка улыбнуться, медленно открыть рот (как для </a:t>
                      </a:r>
                      <a:r>
                        <a:rPr lang="ru-RU" sz="1600" dirty="0" err="1">
                          <a:effectLst/>
                        </a:rPr>
                        <a:t>пропевания</a:t>
                      </a:r>
                      <a:r>
                        <a:rPr lang="ru-RU" sz="1600" dirty="0">
                          <a:effectLst/>
                        </a:rPr>
                        <a:t> звука «а»: «а-а-а»), подержать рот открытым 5-10 секунд, медленно закрыть.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873111658"/>
                  </a:ext>
                </a:extLst>
              </a:tr>
            </a:tbl>
          </a:graphicData>
        </a:graphic>
      </p:graphicFrame>
      <p:pic>
        <p:nvPicPr>
          <p:cNvPr id="6146" name="Picture 2" descr="https://www.gifki.org/data/media/520/dom-animatsionnaya-kartinka-01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28" y="259128"/>
            <a:ext cx="4316802" cy="47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.ladies.zp.ua/img/2017-12/01/fmtgm1eruhao750v1ymsy5f3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5" t="24369" r="3695" b="32800"/>
          <a:stretch/>
        </p:blipFill>
        <p:spPr bwMode="auto">
          <a:xfrm>
            <a:off x="9563382" y="4826976"/>
            <a:ext cx="2628617" cy="20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5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3399592"/>
              </p:ext>
            </p:extLst>
          </p:nvPr>
        </p:nvGraphicFramePr>
        <p:xfrm>
          <a:off x="0" y="4175760"/>
          <a:ext cx="3068516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8516">
                  <a:extLst>
                    <a:ext uri="{9D8B030D-6E8A-4147-A177-3AD203B41FA5}">
                      <a16:colId xmlns:a16="http://schemas.microsoft.com/office/drawing/2014/main" val="2303706838"/>
                    </a:ext>
                  </a:extLst>
                </a:gridCol>
              </a:tblGrid>
              <a:tr h="2443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4. Чередование «Трубочка» - «Заборчик» - «Домик».</a:t>
                      </a:r>
                      <a:endParaRPr lang="ru-RU" sz="3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Упражнение выполняется в форме игры «Делай, как я». Взрослый выполняет поочерёдно движения губами в любом порядке («у – и – а», «а – у - и», «и – у - а»),удерживая губы в каждой позиции 3-5 секунд, а ребёнок повторяет.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989974624"/>
                  </a:ext>
                </a:extLst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640014" y="2568820"/>
            <a:ext cx="641435" cy="2901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350368" y="2568820"/>
            <a:ext cx="641435" cy="2901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users.tpg.com.au/sarina21/common/cartoon_trump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922" y="1969477"/>
            <a:ext cx="2548906" cy="16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humbs.gfycat.com/BrokenMediumBuzzard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34" y="2431432"/>
            <a:ext cx="3051052" cy="12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gifki.org/data/media/520/dom-animatsionnaya-kartinka-013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92" y="854554"/>
            <a:ext cx="2507124" cy="27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ds02.infourok.ru/uploads/ex/1074/0002f6a3-a8b581ba/hello_html_md035cb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33223" r="50905" b="23106"/>
          <a:stretch/>
        </p:blipFill>
        <p:spPr bwMode="auto">
          <a:xfrm>
            <a:off x="7671085" y="5416706"/>
            <a:ext cx="1861038" cy="12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.ladies.zp.ua/img/2017-12/01/fmtgm1eruhao750v1ymsy5f3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5" t="24369" r="3695" b="32800"/>
          <a:stretch/>
        </p:blipFill>
        <p:spPr bwMode="auto">
          <a:xfrm>
            <a:off x="9532124" y="5414746"/>
            <a:ext cx="1634108" cy="12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vatars.mds.yandex.net/get-pdb/1220164/347dd075-bd1c-48df-aa5c-756fbc18731c/s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28172" r="18513" b="445"/>
          <a:stretch/>
        </p:blipFill>
        <p:spPr bwMode="auto">
          <a:xfrm>
            <a:off x="5635870" y="5414746"/>
            <a:ext cx="2017916" cy="12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5215607"/>
              </p:ext>
            </p:extLst>
          </p:nvPr>
        </p:nvGraphicFramePr>
        <p:xfrm>
          <a:off x="0" y="4198033"/>
          <a:ext cx="2303585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3585">
                  <a:extLst>
                    <a:ext uri="{9D8B030D-6E8A-4147-A177-3AD203B41FA5}">
                      <a16:colId xmlns:a16="http://schemas.microsoft.com/office/drawing/2014/main" val="2029299666"/>
                    </a:ext>
                  </a:extLst>
                </a:gridCol>
              </a:tblGrid>
              <a:tr h="1898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5. «Шарики» (поочерёдное надувание щёк)</a:t>
                      </a:r>
                      <a:endParaRPr lang="ru-RU" sz="3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Ребёнок в спокойном темпе поочерёдно надувает правую и левую щёки, как бы перегоняя воздух из одной щёки в другую.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75721773"/>
                  </a:ext>
                </a:extLst>
              </a:tr>
            </a:tbl>
          </a:graphicData>
        </a:graphic>
      </p:graphicFrame>
      <p:pic>
        <p:nvPicPr>
          <p:cNvPr id="7170" name="Picture 2" descr="https://www.gifki.org/data/media/563/naduvnoy-shar-animatsionnaya-kartinka-00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59" y="430822"/>
            <a:ext cx="5108331" cy="51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maam.ru/upload/blogs/detsad-223586-14029302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24055" r="9965" b="12193"/>
          <a:stretch/>
        </p:blipFill>
        <p:spPr bwMode="auto">
          <a:xfrm>
            <a:off x="9873762" y="5301701"/>
            <a:ext cx="2318238" cy="15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maam.ru/upload/blogs/detsad-223586-14029302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24055" r="9965" b="12193"/>
          <a:stretch/>
        </p:blipFill>
        <p:spPr bwMode="auto">
          <a:xfrm flipH="1">
            <a:off x="7156939" y="5301700"/>
            <a:ext cx="2499947" cy="15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7726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81</TotalTime>
  <Words>1335</Words>
  <Application>Microsoft Office PowerPoint</Application>
  <PresentationFormat>Широкоэкранный</PresentationFormat>
  <Paragraphs>88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Капля</vt:lpstr>
      <vt:lpstr>Уважаемые родители!  Во время самоизоляции у ребенка может возникнуть дефицит двигательной активности.  Предлагаем Вам использовать игры и упражнения из данного комплекса. В данной презентации вы найдете комплекс упражнений, направленный на развитие всей моторной сферы ребенка. Для поддержания физической активности ребенка учителем-логопедом рекомендовано выполнять упражнения и игры, направленные на развитие мелкой, общей и, конечно, артикуляционной моторики. </vt:lpstr>
      <vt:lpstr>Для кого эта консультация?</vt:lpstr>
      <vt:lpstr>Предлагаем Вам 3 блока упражнений: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  <vt:lpstr>Дыхательная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У тебя все получилось!</vt:lpstr>
      <vt:lpstr>Развитие мелкой моторики</vt:lpstr>
      <vt:lpstr>ПУГОВИЧНЫЙ МАССАЖ КИСТЕЙ И СТОП ИГРЫ С ПУГОВИЦАМИ  </vt:lpstr>
      <vt:lpstr>Презентация PowerPoint</vt:lpstr>
      <vt:lpstr>Спасибо за внимание!</vt:lpstr>
    </vt:vector>
  </TitlesOfParts>
  <Company>пусин 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родители!  Во время самоизоляции у ребенка может возникнуть дефицит двигательной активности. Предлагаем Вам использовать игры и упражнения из данного комплекса. В данной презентации вы найдете комплекс упражнений, направленный на развитие всей моторной сферы ребенка. Для поддержания физической активности ребенка учителем-логопедом рекомендовано выполнять упражнения и игры, направленные на развитие мелкой, общей и, конечно, артикуляционной моторики. </dc:title>
  <dc:creator>пуся</dc:creator>
  <cp:lastModifiedBy>AkinLV</cp:lastModifiedBy>
  <cp:revision>14</cp:revision>
  <dcterms:created xsi:type="dcterms:W3CDTF">2020-04-06T13:47:47Z</dcterms:created>
  <dcterms:modified xsi:type="dcterms:W3CDTF">2022-02-09T06:37:53Z</dcterms:modified>
</cp:coreProperties>
</file>