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_rels/presentation.xml.rels" ContentType="application/vnd.openxmlformats-package.relationships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_rels/slide15.xml.rels" ContentType="application/vnd.openxmlformats-package.relationships+xml"/>
  <Override PartName="/ppt/slides/_rels/slide14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11.xml.rels" ContentType="application/vnd.openxmlformats-package.relationships+xml"/>
  <Override PartName="/ppt/slides/_rels/slide10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media/image31.jpeg" ContentType="image/jpeg"/>
  <Override PartName="/ppt/media/image30.jpeg" ContentType="image/jpeg"/>
  <Override PartName="/ppt/media/image17.jpeg" ContentType="image/jpeg"/>
  <Override PartName="/ppt/media/image28.jpeg" ContentType="image/jpeg"/>
  <Override PartName="/ppt/media/image16.jpeg" ContentType="image/jpeg"/>
  <Override PartName="/ppt/media/image27.jpeg" ContentType="image/jpeg"/>
  <Override PartName="/ppt/media/image1.png" ContentType="image/png"/>
  <Override PartName="/ppt/media/image15.jpeg" ContentType="image/jpeg"/>
  <Override PartName="/ppt/media/image26.jpeg" ContentType="image/jpeg"/>
  <Override PartName="/ppt/media/image14.jpeg" ContentType="image/jpeg"/>
  <Override PartName="/ppt/media/image25.jpeg" ContentType="image/jpeg"/>
  <Override PartName="/ppt/media/image13.jpeg" ContentType="image/jpeg"/>
  <Override PartName="/ppt/media/image24.jpeg" ContentType="image/jpeg"/>
  <Override PartName="/ppt/media/image12.jpeg" ContentType="image/jpeg"/>
  <Override PartName="/ppt/media/image23.jpeg" ContentType="image/jpeg"/>
  <Override PartName="/ppt/media/image10.jpeg" ContentType="image/jpeg"/>
  <Override PartName="/ppt/media/image21.jpeg" ContentType="image/jpeg"/>
  <Override PartName="/ppt/media/image20.jpeg" ContentType="image/jpeg"/>
  <Override PartName="/ppt/media/image19.jpeg" ContentType="image/jpeg"/>
  <Override PartName="/ppt/media/image29.jpeg" ContentType="image/jpeg"/>
  <Override PartName="/ppt/media/image18.jpeg" ContentType="image/jpeg"/>
  <Override PartName="/ppt/media/image3.png" ContentType="image/png"/>
  <Override PartName="/ppt/media/image9.jpeg" ContentType="image/jpeg"/>
  <Override PartName="/ppt/media/image22.jpeg" ContentType="image/jpeg"/>
  <Override PartName="/ppt/media/image11.jpeg" ContentType="image/jpeg"/>
  <Override PartName="/ppt/media/image5.png" ContentType="image/png"/>
  <Override PartName="/ppt/media/image8.jpeg" ContentType="image/jpeg"/>
  <Override PartName="/ppt/media/image7.jpeg" ContentType="image/jpeg"/>
  <Override PartName="/ppt/media/image6.jpeg" ContentType="image/jpeg"/>
  <Override PartName="/ppt/media/image4.png" ContentType="image/png"/>
  <Override PartName="/ppt/media/image2.png" ContentType="image/png"/>
  <Override PartName="/ppt/slideLayouts/slideLayout21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_rels/slideLayout24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slideLayout2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presentation.xml" ContentType="application/vnd.openxmlformats-officedocument.presentationml.presentation.main+xml"/>
</Types>
</file>

<file path=_rels/.rels><?xml version="1.0" encoding="UTF-8"?>
<Relationships xmlns="http://schemas.openxmlformats.org/package/2006/relationships"><Relationship Id="rId1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5.png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4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38" name="" descr="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39" name="" descr=""/>
          <p:cNvPicPr/>
          <p:nvPr/>
        </p:nvPicPr>
        <p:blipFill>
          <a:blip r:embed="rId3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78" name="" descr="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79" name="" descr=""/>
          <p:cNvPicPr/>
          <p:nvPr/>
        </p:nvPicPr>
        <p:blipFill>
          <a:blip r:embed="rId3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/>
          <p:cNvSpPr/>
          <p:nvPr/>
        </p:nvSpPr>
        <p:spPr>
          <a:xfrm>
            <a:off x="-9360" y="-7200"/>
            <a:ext cx="9162360" cy="1040760"/>
          </a:xfrm>
          <a:custGeom>
            <a:avLst/>
            <a:gdLst/>
            <a:ahLst/>
            <a:rect l="0" t="0" r="r" b="b"/>
            <a:pathLst>
              <a:path w="5773" h="657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/>
          </a:gra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" name="CustomShape 2"/>
          <p:cNvSpPr/>
          <p:nvPr/>
        </p:nvSpPr>
        <p:spPr>
          <a:xfrm>
            <a:off x="4381560" y="-7200"/>
            <a:ext cx="4761720" cy="637560"/>
          </a:xfrm>
          <a:custGeom>
            <a:avLst/>
            <a:gdLst/>
            <a:ahLst/>
            <a:rect l="0" t="0" r="r" b="b"/>
            <a:pathLst>
              <a:path w="3001" h="596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/>
          </a:gra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" name="CustomShape 3"/>
          <p:cNvSpPr/>
          <p:nvPr/>
        </p:nvSpPr>
        <p:spPr>
          <a:xfrm rot="21435600">
            <a:off x="-18720" y="201600"/>
            <a:ext cx="9162360" cy="648360"/>
          </a:xfrm>
          <a:custGeom>
            <a:avLst/>
            <a:gdLst/>
            <a:ahLst/>
            <a:rect l="0" t="0" r="r" b="b"/>
            <a:pathLst>
              <a:path w="5773" h="1056">
                <a:moveTo>
                  <a:pt x="0" y="966"/>
                </a:moveTo>
                <a:cubicBezTo>
                  <a:pt x="282" y="738"/>
                  <a:pt x="923" y="275"/>
                  <a:pt x="1608" y="282"/>
                </a:cubicBezTo>
                <a:cubicBezTo>
                  <a:pt x="2293" y="289"/>
                  <a:pt x="3416" y="1055"/>
                  <a:pt x="4110" y="1008"/>
                </a:cubicBezTo>
                <a:cubicBezTo>
                  <a:pt x="4804" y="961"/>
                  <a:pt x="5426" y="210"/>
                  <a:pt x="5772" y="0"/>
                </a:cubicBezTo>
              </a:path>
            </a:pathLst>
          </a:custGeom>
          <a:noFill/>
          <a:ln w="10800">
            <a:solidFill>
              <a:srgbClr val="09b7b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" name="CustomShape 4"/>
          <p:cNvSpPr/>
          <p:nvPr/>
        </p:nvSpPr>
        <p:spPr>
          <a:xfrm rot="21435600">
            <a:off x="-14040" y="275040"/>
            <a:ext cx="9174960" cy="529560"/>
          </a:xfrm>
          <a:custGeom>
            <a:avLst/>
            <a:gdLst/>
            <a:ahLst/>
            <a:rect l="0" t="0" r="r" b="b"/>
            <a:pathLst>
              <a:path w="5767" h="855">
                <a:moveTo>
                  <a:pt x="0" y="732"/>
                </a:moveTo>
                <a:cubicBezTo>
                  <a:pt x="273" y="647"/>
                  <a:pt x="951" y="214"/>
                  <a:pt x="1638" y="228"/>
                </a:cubicBezTo>
                <a:cubicBezTo>
                  <a:pt x="2325" y="242"/>
                  <a:pt x="3434" y="854"/>
                  <a:pt x="4122" y="816"/>
                </a:cubicBezTo>
                <a:cubicBezTo>
                  <a:pt x="4810" y="778"/>
                  <a:pt x="5424" y="170"/>
                  <a:pt x="5766" y="0"/>
                </a:cubicBezTo>
              </a:path>
            </a:pathLst>
          </a:custGeom>
          <a:noFill/>
          <a:ln w="9360">
            <a:solidFill>
              <a:srgbClr val="0f6fc6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" name="PlaceHolder 5"/>
          <p:cNvSpPr>
            <a:spLocks noGrp="1"/>
          </p:cNvSpPr>
          <p:nvPr>
            <p:ph type="title"/>
          </p:nvPr>
        </p:nvSpPr>
        <p:spPr>
          <a:xfrm>
            <a:off x="457200" y="704160"/>
            <a:ext cx="8228880" cy="1142280"/>
          </a:xfrm>
          <a:prstGeom prst="rect">
            <a:avLst/>
          </a:prstGeom>
        </p:spPr>
        <p:txBody>
          <a:bodyPr lIns="0" rIns="0" tIns="0" bIns="0" anchor="ctr"/>
          <a:p>
            <a:r>
              <a:rPr lang="ru-RU">
                <a:latin typeface="Arial"/>
              </a:rPr>
              <a:t>Для правки текста заголовка щёлкните мышью</a:t>
            </a:r>
            <a:endParaRPr/>
          </a:p>
        </p:txBody>
      </p:sp>
      <p:sp>
        <p:nvSpPr>
          <p:cNvPr id="5" name="PlaceHolder 6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ru-RU" sz="3200">
                <a:latin typeface="Arial"/>
              </a:rPr>
              <a:t>Для правки структуры щёлкните мышью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ru-RU" sz="2800">
                <a:latin typeface="Arial"/>
              </a:rPr>
              <a:t>Второй уровень структуры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ru-RU" sz="2400">
                <a:latin typeface="Arial"/>
              </a:rPr>
              <a:t>Третий уровень структуры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ru-RU" sz="2000">
                <a:latin typeface="Arial"/>
              </a:rPr>
              <a:t>Четвёртый уровень структуры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ru-RU" sz="2000">
                <a:latin typeface="Arial"/>
              </a:rPr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ru-RU" sz="2000">
                <a:latin typeface="Arial"/>
              </a:rPr>
              <a:t>Шестой уровень структуры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ru-RU" sz="2000">
                <a:latin typeface="Arial"/>
              </a:rPr>
              <a:t>Седьмой уровень структуры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2"/>
          <a:tile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CustomShape 1"/>
          <p:cNvSpPr/>
          <p:nvPr/>
        </p:nvSpPr>
        <p:spPr>
          <a:xfrm>
            <a:off x="-9360" y="-7200"/>
            <a:ext cx="9162360" cy="1040760"/>
          </a:xfrm>
          <a:custGeom>
            <a:avLst/>
            <a:gdLst/>
            <a:ahLst/>
            <a:rect l="0" t="0" r="r" b="b"/>
            <a:pathLst>
              <a:path w="5773" h="657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/>
          </a:gra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1" name="CustomShape 2"/>
          <p:cNvSpPr/>
          <p:nvPr/>
        </p:nvSpPr>
        <p:spPr>
          <a:xfrm>
            <a:off x="4381560" y="-7200"/>
            <a:ext cx="4761720" cy="637560"/>
          </a:xfrm>
          <a:custGeom>
            <a:avLst/>
            <a:gdLst/>
            <a:ahLst/>
            <a:rect l="0" t="0" r="r" b="b"/>
            <a:pathLst>
              <a:path w="3001" h="596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/>
          </a:gra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2" name="CustomShape 3"/>
          <p:cNvSpPr/>
          <p:nvPr/>
        </p:nvSpPr>
        <p:spPr>
          <a:xfrm rot="21435600">
            <a:off x="-18720" y="201600"/>
            <a:ext cx="9162360" cy="648360"/>
          </a:xfrm>
          <a:custGeom>
            <a:avLst/>
            <a:gdLst/>
            <a:ahLst/>
            <a:rect l="0" t="0" r="r" b="b"/>
            <a:pathLst>
              <a:path w="5773" h="1056">
                <a:moveTo>
                  <a:pt x="0" y="966"/>
                </a:moveTo>
                <a:cubicBezTo>
                  <a:pt x="282" y="738"/>
                  <a:pt x="923" y="275"/>
                  <a:pt x="1608" y="282"/>
                </a:cubicBezTo>
                <a:cubicBezTo>
                  <a:pt x="2293" y="289"/>
                  <a:pt x="3416" y="1055"/>
                  <a:pt x="4110" y="1008"/>
                </a:cubicBezTo>
                <a:cubicBezTo>
                  <a:pt x="4804" y="961"/>
                  <a:pt x="5426" y="210"/>
                  <a:pt x="5772" y="0"/>
                </a:cubicBezTo>
              </a:path>
            </a:pathLst>
          </a:custGeom>
          <a:noFill/>
          <a:ln w="10800">
            <a:solidFill>
              <a:srgbClr val="09b7b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3" name="CustomShape 4"/>
          <p:cNvSpPr/>
          <p:nvPr/>
        </p:nvSpPr>
        <p:spPr>
          <a:xfrm rot="21435600">
            <a:off x="-14040" y="275040"/>
            <a:ext cx="9174960" cy="529560"/>
          </a:xfrm>
          <a:custGeom>
            <a:avLst/>
            <a:gdLst/>
            <a:ahLst/>
            <a:rect l="0" t="0" r="r" b="b"/>
            <a:pathLst>
              <a:path w="5767" h="855">
                <a:moveTo>
                  <a:pt x="0" y="732"/>
                </a:moveTo>
                <a:cubicBezTo>
                  <a:pt x="273" y="647"/>
                  <a:pt x="951" y="214"/>
                  <a:pt x="1638" y="228"/>
                </a:cubicBezTo>
                <a:cubicBezTo>
                  <a:pt x="2325" y="242"/>
                  <a:pt x="3434" y="854"/>
                  <a:pt x="4122" y="816"/>
                </a:cubicBezTo>
                <a:cubicBezTo>
                  <a:pt x="4810" y="778"/>
                  <a:pt x="5424" y="170"/>
                  <a:pt x="5766" y="0"/>
                </a:cubicBezTo>
              </a:path>
            </a:pathLst>
          </a:custGeom>
          <a:noFill/>
          <a:ln w="9360">
            <a:solidFill>
              <a:srgbClr val="0f6fc6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4" name="PlaceHolder 5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lang="ru-RU" sz="4400">
                <a:latin typeface="Arial"/>
              </a:rPr>
              <a:t>Для правки текста заголовка щёлкните мышью</a:t>
            </a:r>
            <a:endParaRPr/>
          </a:p>
        </p:txBody>
      </p:sp>
      <p:sp>
        <p:nvSpPr>
          <p:cNvPr id="45" name="PlaceHolder 6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ru-RU" sz="3200">
                <a:latin typeface="Arial"/>
              </a:rPr>
              <a:t>Для правки структуры щёлкните мышью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ru-RU" sz="2800">
                <a:latin typeface="Arial"/>
              </a:rPr>
              <a:t>Второй уровень структуры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ru-RU" sz="2400">
                <a:latin typeface="Arial"/>
              </a:rPr>
              <a:t>Третий уровень структуры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ru-RU" sz="2000">
                <a:latin typeface="Arial"/>
              </a:rPr>
              <a:t>Четвёртый уровень структуры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ru-RU" sz="2000">
                <a:latin typeface="Arial"/>
              </a:rPr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ru-RU" sz="2000">
                <a:latin typeface="Arial"/>
              </a:rPr>
              <a:t>Шестой уровень структуры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ru-RU" sz="2000">
                <a:latin typeface="Arial"/>
              </a:rPr>
              <a:t>Седьмой уровень структуры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21.jpeg"/><Relationship Id="rId2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22.jpeg"/><Relationship Id="rId2" Type="http://schemas.openxmlformats.org/officeDocument/2006/relationships/image" Target="../media/image23.jpeg"/><Relationship Id="rId3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24.jpeg"/><Relationship Id="rId2" Type="http://schemas.openxmlformats.org/officeDocument/2006/relationships/image" Target="../media/image25.jpeg"/><Relationship Id="rId3" Type="http://schemas.openxmlformats.org/officeDocument/2006/relationships/image" Target="../media/image26.jpeg"/><Relationship Id="rId4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27.jpeg"/><Relationship Id="rId2" Type="http://schemas.openxmlformats.org/officeDocument/2006/relationships/image" Target="../media/image28.jpeg"/><Relationship Id="rId3" Type="http://schemas.openxmlformats.org/officeDocument/2006/relationships/image" Target="../media/image29.jpeg"/><Relationship Id="rId4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30.jpeg"/><Relationship Id="rId2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31.jpeg"/><Relationship Id="rId2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image" Target="../media/image8.jpeg"/><Relationship Id="rId3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image" Target="../media/image10.jpeg"/><Relationship Id="rId3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image" Target="../media/image13.jpeg"/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5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image" Target="../media/image17.jpeg"/><Relationship Id="rId3" Type="http://schemas.openxmlformats.org/officeDocument/2006/relationships/image" Target="../media/image18.jpeg"/><Relationship Id="rId4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image" Target="../media/image20.jpeg"/><Relationship Id="rId3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CustomShape 1"/>
          <p:cNvSpPr/>
          <p:nvPr/>
        </p:nvSpPr>
        <p:spPr>
          <a:xfrm>
            <a:off x="533520" y="1371600"/>
            <a:ext cx="7850880" cy="1828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18360" tIns="0" bIns="0" anchor="b"/>
          <a:p>
            <a:pPr algn="ctr">
              <a:lnSpc>
                <a:spcPct val="100000"/>
              </a:lnSpc>
            </a:pPr>
            <a:r>
              <a:rPr b="1" lang="ru-RU" sz="7200" strike="noStrike">
                <a:solidFill>
                  <a:srgbClr val="50e0ea"/>
                </a:solidFill>
                <a:latin typeface="Calibri"/>
              </a:rPr>
              <a:t>Зима</a:t>
            </a:r>
            <a:endParaRPr/>
          </a:p>
        </p:txBody>
      </p:sp>
      <p:sp>
        <p:nvSpPr>
          <p:cNvPr id="81" name="CustomShape 2"/>
          <p:cNvSpPr/>
          <p:nvPr/>
        </p:nvSpPr>
        <p:spPr>
          <a:xfrm>
            <a:off x="1691640" y="3228480"/>
            <a:ext cx="6192000" cy="1751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18360" tIns="45000" bIns="45000"/>
          <a:p>
            <a:r>
              <a:rPr lang="ru-RU" sz="2600" strike="noStrike">
                <a:solidFill>
                  <a:srgbClr val="ffffff"/>
                </a:solidFill>
                <a:latin typeface="Constantia"/>
              </a:rPr>
              <a:t>Автор: Воспитатель МАДОУ № 62/2</a:t>
            </a:r>
            <a:endParaRPr/>
          </a:p>
          <a:p>
            <a:pPr algn="ctr">
              <a:lnSpc>
                <a:spcPct val="100000"/>
              </a:lnSpc>
            </a:pPr>
            <a:r>
              <a:rPr lang="ru-RU" sz="2600" strike="noStrike">
                <a:solidFill>
                  <a:srgbClr val="ffffff"/>
                </a:solidFill>
                <a:latin typeface="Constantia"/>
              </a:rPr>
              <a:t>Калеева Л.А</a:t>
            </a:r>
            <a:endParaRPr/>
          </a:p>
        </p:txBody>
      </p:sp>
      <p:sp>
        <p:nvSpPr>
          <p:cNvPr id="82" name="TextShape 3"/>
          <p:cNvSpPr txBox="1"/>
          <p:nvPr/>
        </p:nvSpPr>
        <p:spPr>
          <a:xfrm>
            <a:off x="457200" y="704160"/>
            <a:ext cx="8228880" cy="52963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lang="ru-RU" sz="3200">
                <a:latin typeface="Arial"/>
              </a:rPr>
              <a:t>
</a:t>
            </a:r>
            <a:r>
              <a:rPr lang="ru-RU" sz="3200">
                <a:latin typeface="Arial"/>
              </a:rPr>
              <a:t>
</a:t>
            </a:r>
            <a:r>
              <a:rPr lang="ru-RU" sz="3200">
                <a:latin typeface="Arial"/>
              </a:rPr>
              <a:t>
</a:t>
            </a:r>
            <a:r>
              <a:rPr lang="ru-RU" sz="3200">
                <a:latin typeface="Arial"/>
              </a:rPr>
              <a:t>
</a:t>
            </a:r>
            <a:r>
              <a:rPr lang="ru-RU" sz="3200">
                <a:latin typeface="Arial"/>
              </a:rPr>
              <a:t>
</a:t>
            </a:r>
            <a:r>
              <a:rPr lang="ru-RU" sz="3200">
                <a:latin typeface="Arial"/>
              </a:rPr>
              <a:t>
</a:t>
            </a:r>
            <a:r>
              <a:rPr lang="ru-RU" sz="3200">
                <a:latin typeface="Arial"/>
              </a:rPr>
              <a:t>
</a:t>
            </a:r>
            <a:r>
              <a:rPr lang="ru-RU" sz="3200">
                <a:latin typeface="Arial"/>
              </a:rPr>
              <a:t>Автор: воспитатель МАДОУ №62/2</a:t>
            </a:r>
            <a:r>
              <a:rPr lang="ru-RU" sz="3200">
                <a:latin typeface="Arial"/>
              </a:rPr>
              <a:t>
</a:t>
            </a:r>
            <a:r>
              <a:rPr lang="ru-RU" sz="3200">
                <a:latin typeface="Arial"/>
              </a:rPr>
              <a:t>Калеева Л.А</a:t>
            </a:r>
            <a:r>
              <a:rPr lang="ru-RU" sz="3200">
                <a:latin typeface="Arial"/>
              </a:rPr>
              <a:t>
</a:t>
            </a:r>
            <a:r>
              <a:rPr lang="ru-RU" sz="3200">
                <a:latin typeface="Arial"/>
              </a:rPr>
              <a:t>24.01.2018</a:t>
            </a:r>
            <a:endParaRPr/>
          </a:p>
          <a:p>
            <a:pPr algn="ctr"/>
            <a:endParaRPr/>
          </a:p>
        </p:txBody>
      </p:sp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CustomShape 1"/>
          <p:cNvSpPr/>
          <p:nvPr/>
        </p:nvSpPr>
        <p:spPr>
          <a:xfrm>
            <a:off x="1259640" y="1052640"/>
            <a:ext cx="6840000" cy="793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45000" bIns="0" anchor="b"/>
          <a:p>
            <a:pPr algn="ctr">
              <a:lnSpc>
                <a:spcPct val="100000"/>
              </a:lnSpc>
            </a:pPr>
            <a:r>
              <a:rPr lang="ru-RU" sz="5000" strike="noStrike">
                <a:solidFill>
                  <a:srgbClr val="04617b"/>
                </a:solidFill>
                <a:latin typeface="Calibri"/>
              </a:rPr>
              <a:t>Зимние виды спорта.</a:t>
            </a:r>
            <a:endParaRPr/>
          </a:p>
        </p:txBody>
      </p:sp>
      <p:sp>
        <p:nvSpPr>
          <p:cNvPr id="115" name="CustomShape 2"/>
          <p:cNvSpPr/>
          <p:nvPr/>
        </p:nvSpPr>
        <p:spPr>
          <a:xfrm>
            <a:off x="457200" y="1935360"/>
            <a:ext cx="8228880" cy="4388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  <a:buSzPct val="95000"/>
              <a:buFont typeface="Wingdings 2" charset="2"/>
              <a:buChar char=""/>
            </a:pPr>
            <a:r>
              <a:rPr lang="ru-RU" sz="2600" strike="noStrike">
                <a:solidFill>
                  <a:srgbClr val="000000"/>
                </a:solidFill>
                <a:latin typeface="Constantia"/>
              </a:rPr>
              <a:t>Сноуборд, лыжи, хоккей, прыжки с трамплина, коньки, фигурное катание, слалом, бобслей</a:t>
            </a:r>
            <a:endParaRPr/>
          </a:p>
        </p:txBody>
      </p:sp>
      <p:pic>
        <p:nvPicPr>
          <p:cNvPr id="116" name="Picture 2" descr=""/>
          <p:cNvPicPr/>
          <p:nvPr/>
        </p:nvPicPr>
        <p:blipFill>
          <a:blip r:embed="rId1"/>
          <a:stretch/>
        </p:blipFill>
        <p:spPr>
          <a:xfrm>
            <a:off x="1691640" y="3069000"/>
            <a:ext cx="4761720" cy="24948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9" dur="indefinite" restart="never" nodeType="tmRoot">
          <p:childTnLst>
            <p:seq>
              <p:cTn id="2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CustomShape 1"/>
          <p:cNvSpPr/>
          <p:nvPr/>
        </p:nvSpPr>
        <p:spPr>
          <a:xfrm>
            <a:off x="2411640" y="1196640"/>
            <a:ext cx="5040000" cy="649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45000" bIns="0" anchor="b"/>
          <a:p>
            <a:pPr algn="ctr">
              <a:lnSpc>
                <a:spcPct val="100000"/>
              </a:lnSpc>
            </a:pPr>
            <a:r>
              <a:rPr lang="ru-RU" sz="5000" strike="noStrike">
                <a:solidFill>
                  <a:srgbClr val="04617b"/>
                </a:solidFill>
                <a:latin typeface="Calibri"/>
              </a:rPr>
              <a:t>Звери зимой.</a:t>
            </a:r>
            <a:endParaRPr/>
          </a:p>
        </p:txBody>
      </p:sp>
      <p:sp>
        <p:nvSpPr>
          <p:cNvPr id="118" name="CustomShape 2"/>
          <p:cNvSpPr/>
          <p:nvPr/>
        </p:nvSpPr>
        <p:spPr>
          <a:xfrm>
            <a:off x="457200" y="1935360"/>
            <a:ext cx="8228880" cy="4388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  <a:buSzPct val="95000"/>
              <a:buFont typeface="Wingdings 2" charset="2"/>
              <a:buChar char=""/>
            </a:pPr>
            <a:r>
              <a:rPr lang="ru-RU" sz="2600" strike="noStrike">
                <a:solidFill>
                  <a:srgbClr val="000000"/>
                </a:solidFill>
                <a:latin typeface="Constantia"/>
              </a:rPr>
              <a:t>Заяц поменял шубку, медведь спит в берлоге.</a:t>
            </a:r>
            <a:endParaRPr/>
          </a:p>
        </p:txBody>
      </p:sp>
      <p:pic>
        <p:nvPicPr>
          <p:cNvPr id="119" name="Picture 2" descr=""/>
          <p:cNvPicPr/>
          <p:nvPr/>
        </p:nvPicPr>
        <p:blipFill>
          <a:blip r:embed="rId1"/>
          <a:stretch/>
        </p:blipFill>
        <p:spPr>
          <a:xfrm>
            <a:off x="3996000" y="3573000"/>
            <a:ext cx="4066920" cy="2757600"/>
          </a:xfrm>
          <a:prstGeom prst="rect">
            <a:avLst/>
          </a:prstGeom>
          <a:ln>
            <a:noFill/>
          </a:ln>
        </p:spPr>
      </p:pic>
      <p:pic>
        <p:nvPicPr>
          <p:cNvPr id="120" name="Picture 3" descr=""/>
          <p:cNvPicPr/>
          <p:nvPr/>
        </p:nvPicPr>
        <p:blipFill>
          <a:blip r:embed="rId2"/>
          <a:stretch/>
        </p:blipFill>
        <p:spPr>
          <a:xfrm>
            <a:off x="899640" y="2781000"/>
            <a:ext cx="2580120" cy="16124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1" dur="indefinite" restart="never" nodeType="tmRoot">
          <p:childTnLst>
            <p:seq>
              <p:cTn id="2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CustomShape 1"/>
          <p:cNvSpPr/>
          <p:nvPr/>
        </p:nvSpPr>
        <p:spPr>
          <a:xfrm>
            <a:off x="1115640" y="980640"/>
            <a:ext cx="7344000" cy="865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45000" bIns="0" anchor="b"/>
          <a:p>
            <a:pPr algn="ctr">
              <a:lnSpc>
                <a:spcPct val="100000"/>
              </a:lnSpc>
            </a:pPr>
            <a:r>
              <a:rPr lang="ru-RU" sz="5000" strike="noStrike">
                <a:solidFill>
                  <a:srgbClr val="04617b"/>
                </a:solidFill>
                <a:latin typeface="Calibri"/>
              </a:rPr>
              <a:t>Зимующие птицы в лесу.</a:t>
            </a:r>
            <a:endParaRPr/>
          </a:p>
        </p:txBody>
      </p:sp>
      <p:sp>
        <p:nvSpPr>
          <p:cNvPr id="122" name="CustomShape 2"/>
          <p:cNvSpPr/>
          <p:nvPr/>
        </p:nvSpPr>
        <p:spPr>
          <a:xfrm>
            <a:off x="457200" y="1935360"/>
            <a:ext cx="8228880" cy="4388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  <a:buSzPct val="95000"/>
              <a:buFont typeface="Wingdings 2" charset="2"/>
              <a:buChar char=""/>
            </a:pPr>
            <a:r>
              <a:rPr lang="ru-RU" sz="2600" strike="noStrike">
                <a:solidFill>
                  <a:srgbClr val="000000"/>
                </a:solidFill>
                <a:latin typeface="Constantia"/>
              </a:rPr>
              <a:t>Лесные птицы: синица, снегирь, дятел</a:t>
            </a:r>
            <a:endParaRPr/>
          </a:p>
        </p:txBody>
      </p:sp>
      <p:pic>
        <p:nvPicPr>
          <p:cNvPr id="123" name="Picture 2" descr=""/>
          <p:cNvPicPr/>
          <p:nvPr/>
        </p:nvPicPr>
        <p:blipFill>
          <a:blip r:embed="rId1"/>
          <a:stretch/>
        </p:blipFill>
        <p:spPr>
          <a:xfrm>
            <a:off x="899640" y="2565000"/>
            <a:ext cx="2569680" cy="2054880"/>
          </a:xfrm>
          <a:prstGeom prst="rect">
            <a:avLst/>
          </a:prstGeom>
          <a:ln>
            <a:noFill/>
          </a:ln>
        </p:spPr>
      </p:pic>
      <p:pic>
        <p:nvPicPr>
          <p:cNvPr id="124" name="Picture 3" descr=""/>
          <p:cNvPicPr/>
          <p:nvPr/>
        </p:nvPicPr>
        <p:blipFill>
          <a:blip r:embed="rId2"/>
          <a:stretch/>
        </p:blipFill>
        <p:spPr>
          <a:xfrm>
            <a:off x="3708000" y="4077000"/>
            <a:ext cx="2657160" cy="2303640"/>
          </a:xfrm>
          <a:prstGeom prst="rect">
            <a:avLst/>
          </a:prstGeom>
          <a:ln>
            <a:noFill/>
          </a:ln>
        </p:spPr>
      </p:pic>
      <p:pic>
        <p:nvPicPr>
          <p:cNvPr id="125" name="Picture 4" descr=""/>
          <p:cNvPicPr/>
          <p:nvPr/>
        </p:nvPicPr>
        <p:blipFill>
          <a:blip r:embed="rId3"/>
          <a:stretch/>
        </p:blipFill>
        <p:spPr>
          <a:xfrm>
            <a:off x="6948360" y="2853000"/>
            <a:ext cx="1478160" cy="22777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3" dur="indefinite" restart="never" nodeType="tmRoot">
          <p:childTnLst>
            <p:seq>
              <p:cTn id="2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CustomShape 1"/>
          <p:cNvSpPr/>
          <p:nvPr/>
        </p:nvSpPr>
        <p:spPr>
          <a:xfrm>
            <a:off x="457200" y="704160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45000" bIns="0" anchor="b"/>
          <a:p>
            <a:pPr algn="ctr">
              <a:lnSpc>
                <a:spcPct val="100000"/>
              </a:lnSpc>
            </a:pPr>
            <a:r>
              <a:rPr lang="ru-RU" sz="5000" strike="noStrike">
                <a:solidFill>
                  <a:srgbClr val="04617b"/>
                </a:solidFill>
                <a:latin typeface="Calibri"/>
              </a:rPr>
              <a:t>Зимующие птицы в городе.</a:t>
            </a:r>
            <a:endParaRPr/>
          </a:p>
        </p:txBody>
      </p:sp>
      <p:sp>
        <p:nvSpPr>
          <p:cNvPr id="127" name="CustomShape 2"/>
          <p:cNvSpPr/>
          <p:nvPr/>
        </p:nvSpPr>
        <p:spPr>
          <a:xfrm>
            <a:off x="457200" y="1935360"/>
            <a:ext cx="8228880" cy="4388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  <a:buSzPct val="95000"/>
              <a:buFont typeface="Wingdings 2" charset="2"/>
              <a:buChar char=""/>
            </a:pPr>
            <a:r>
              <a:rPr lang="ru-RU" sz="2600" strike="noStrike">
                <a:solidFill>
                  <a:srgbClr val="000000"/>
                </a:solidFill>
                <a:latin typeface="Constantia"/>
              </a:rPr>
              <a:t>Городские птицы: воробей, ворона, голубь.</a:t>
            </a:r>
            <a:endParaRPr/>
          </a:p>
        </p:txBody>
      </p:sp>
      <p:pic>
        <p:nvPicPr>
          <p:cNvPr id="128" name="Picture 2" descr=""/>
          <p:cNvPicPr/>
          <p:nvPr/>
        </p:nvPicPr>
        <p:blipFill>
          <a:blip r:embed="rId1"/>
          <a:stretch/>
        </p:blipFill>
        <p:spPr>
          <a:xfrm>
            <a:off x="1115640" y="2781000"/>
            <a:ext cx="2291400" cy="1494720"/>
          </a:xfrm>
          <a:prstGeom prst="rect">
            <a:avLst/>
          </a:prstGeom>
          <a:ln>
            <a:noFill/>
          </a:ln>
        </p:spPr>
      </p:pic>
      <p:pic>
        <p:nvPicPr>
          <p:cNvPr id="129" name="Picture 3" descr=""/>
          <p:cNvPicPr/>
          <p:nvPr/>
        </p:nvPicPr>
        <p:blipFill>
          <a:blip r:embed="rId2"/>
          <a:stretch/>
        </p:blipFill>
        <p:spPr>
          <a:xfrm>
            <a:off x="2771640" y="4437000"/>
            <a:ext cx="2747160" cy="2060280"/>
          </a:xfrm>
          <a:prstGeom prst="rect">
            <a:avLst/>
          </a:prstGeom>
          <a:ln>
            <a:noFill/>
          </a:ln>
        </p:spPr>
      </p:pic>
      <p:pic>
        <p:nvPicPr>
          <p:cNvPr id="130" name="Picture 4" descr=""/>
          <p:cNvPicPr/>
          <p:nvPr/>
        </p:nvPicPr>
        <p:blipFill>
          <a:blip r:embed="rId3"/>
          <a:stretch/>
        </p:blipFill>
        <p:spPr>
          <a:xfrm>
            <a:off x="5652000" y="2637000"/>
            <a:ext cx="2892600" cy="18162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5" dur="indefinite" restart="never" nodeType="tmRoot">
          <p:childTnLst>
            <p:seq>
              <p:cTn id="2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CustomShape 1"/>
          <p:cNvSpPr/>
          <p:nvPr/>
        </p:nvSpPr>
        <p:spPr>
          <a:xfrm>
            <a:off x="457200" y="704160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45000" bIns="0" anchor="b"/>
          <a:p>
            <a:pPr algn="ctr">
              <a:lnSpc>
                <a:spcPct val="100000"/>
              </a:lnSpc>
            </a:pPr>
            <a:r>
              <a:rPr lang="ru-RU" sz="5000" strike="noStrike">
                <a:solidFill>
                  <a:srgbClr val="04617b"/>
                </a:solidFill>
                <a:latin typeface="Calibri"/>
              </a:rPr>
              <a:t>Кормушки для птиц.</a:t>
            </a:r>
            <a:endParaRPr/>
          </a:p>
        </p:txBody>
      </p:sp>
      <p:sp>
        <p:nvSpPr>
          <p:cNvPr id="132" name="CustomShape 2"/>
          <p:cNvSpPr/>
          <p:nvPr/>
        </p:nvSpPr>
        <p:spPr>
          <a:xfrm>
            <a:off x="457200" y="1935360"/>
            <a:ext cx="8228880" cy="4388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  <a:buSzPct val="95000"/>
              <a:buFont typeface="Wingdings 2" charset="2"/>
              <a:buChar char=""/>
            </a:pPr>
            <a:r>
              <a:rPr lang="ru-RU" sz="2600" strike="noStrike">
                <a:solidFill>
                  <a:srgbClr val="000000"/>
                </a:solidFill>
                <a:latin typeface="Constantia"/>
              </a:rPr>
              <a:t>Люди делают кормушки для птиц</a:t>
            </a:r>
            <a:endParaRPr/>
          </a:p>
        </p:txBody>
      </p:sp>
      <p:pic>
        <p:nvPicPr>
          <p:cNvPr id="133" name="Picture 2" descr=""/>
          <p:cNvPicPr/>
          <p:nvPr/>
        </p:nvPicPr>
        <p:blipFill>
          <a:blip r:embed="rId1"/>
          <a:stretch/>
        </p:blipFill>
        <p:spPr>
          <a:xfrm>
            <a:off x="2339640" y="3069000"/>
            <a:ext cx="3809160" cy="28569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7" dur="indefinite" restart="never" nodeType="tmRoot">
          <p:childTnLst>
            <p:seq>
              <p:cTn id="2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CustomShape 1"/>
          <p:cNvSpPr/>
          <p:nvPr/>
        </p:nvSpPr>
        <p:spPr>
          <a:xfrm>
            <a:off x="457200" y="704160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45000" bIns="0" anchor="b"/>
          <a:p>
            <a:pPr algn="ctr">
              <a:lnSpc>
                <a:spcPct val="100000"/>
              </a:lnSpc>
            </a:pPr>
            <a:r>
              <a:rPr lang="ru-RU" sz="5000" strike="noStrike">
                <a:solidFill>
                  <a:srgbClr val="04617b"/>
                </a:solidFill>
                <a:latin typeface="Calibri"/>
              </a:rPr>
              <a:t>Зимний праздник – Новый год</a:t>
            </a:r>
            <a:endParaRPr/>
          </a:p>
        </p:txBody>
      </p:sp>
      <p:sp>
        <p:nvSpPr>
          <p:cNvPr id="135" name="CustomShape 2"/>
          <p:cNvSpPr/>
          <p:nvPr/>
        </p:nvSpPr>
        <p:spPr>
          <a:xfrm>
            <a:off x="457200" y="1935360"/>
            <a:ext cx="8228880" cy="4388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  <a:buSzPct val="95000"/>
              <a:buFont typeface="Wingdings 2" charset="2"/>
              <a:buChar char=""/>
            </a:pPr>
            <a:r>
              <a:rPr lang="ru-RU" sz="2600" strike="noStrike">
                <a:solidFill>
                  <a:srgbClr val="000000"/>
                </a:solidFill>
                <a:latin typeface="Constantia"/>
              </a:rPr>
              <a:t>Дети украшают елку. Приходит Дед Мороз со Снегурочкой и дарит подарки</a:t>
            </a:r>
            <a:endParaRPr/>
          </a:p>
        </p:txBody>
      </p:sp>
      <p:pic>
        <p:nvPicPr>
          <p:cNvPr id="136" name="Picture 2" descr=""/>
          <p:cNvPicPr/>
          <p:nvPr/>
        </p:nvPicPr>
        <p:blipFill>
          <a:blip r:embed="rId1"/>
          <a:stretch/>
        </p:blipFill>
        <p:spPr>
          <a:xfrm>
            <a:off x="2339640" y="3109320"/>
            <a:ext cx="4401720" cy="31338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9" dur="indefinite" restart="never" nodeType="tmRoot">
          <p:childTnLst>
            <p:seq>
              <p:cTn id="3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CustomShape 1"/>
          <p:cNvSpPr/>
          <p:nvPr/>
        </p:nvSpPr>
        <p:spPr>
          <a:xfrm>
            <a:off x="457200" y="704160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45000" bIns="0" anchor="b"/>
          <a:p>
            <a:pPr algn="ctr">
              <a:lnSpc>
                <a:spcPct val="100000"/>
              </a:lnSpc>
            </a:pPr>
            <a:r>
              <a:rPr lang="ru-RU" sz="5000" strike="noStrike">
                <a:solidFill>
                  <a:srgbClr val="04617b"/>
                </a:solidFill>
                <a:latin typeface="Calibri"/>
              </a:rPr>
              <a:t>Содержание</a:t>
            </a:r>
            <a:endParaRPr/>
          </a:p>
        </p:txBody>
      </p:sp>
      <p:sp>
        <p:nvSpPr>
          <p:cNvPr id="84" name="CustomShape 2"/>
          <p:cNvSpPr/>
          <p:nvPr/>
        </p:nvSpPr>
        <p:spPr>
          <a:xfrm>
            <a:off x="457200" y="1935360"/>
            <a:ext cx="8228880" cy="4388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  <a:buSzPct val="95000"/>
              <a:buFont typeface="Wingdings 2" charset="2"/>
              <a:buChar char=""/>
            </a:pPr>
            <a:r>
              <a:rPr lang="ru-RU" sz="2600" strike="noStrike">
                <a:solidFill>
                  <a:srgbClr val="000000"/>
                </a:solidFill>
                <a:latin typeface="Constantia"/>
              </a:rPr>
              <a:t>Наступила зима</a:t>
            </a:r>
            <a:endParaRPr/>
          </a:p>
          <a:p>
            <a:pPr>
              <a:lnSpc>
                <a:spcPct val="100000"/>
              </a:lnSpc>
              <a:buSzPct val="95000"/>
              <a:buFont typeface="Wingdings 2" charset="2"/>
              <a:buChar char=""/>
            </a:pPr>
            <a:r>
              <a:rPr lang="ru-RU" sz="2600" strike="noStrike">
                <a:solidFill>
                  <a:srgbClr val="000000"/>
                </a:solidFill>
                <a:latin typeface="Constantia"/>
              </a:rPr>
              <a:t>Снег</a:t>
            </a:r>
            <a:endParaRPr/>
          </a:p>
          <a:p>
            <a:pPr>
              <a:lnSpc>
                <a:spcPct val="100000"/>
              </a:lnSpc>
              <a:buSzPct val="95000"/>
              <a:buFont typeface="Wingdings 2" charset="2"/>
              <a:buChar char=""/>
            </a:pPr>
            <a:r>
              <a:rPr lang="ru-RU" sz="2600" strike="noStrike">
                <a:solidFill>
                  <a:srgbClr val="000000"/>
                </a:solidFill>
                <a:latin typeface="Constantia"/>
              </a:rPr>
              <a:t>Мороз.</a:t>
            </a:r>
            <a:endParaRPr/>
          </a:p>
          <a:p>
            <a:pPr>
              <a:lnSpc>
                <a:spcPct val="100000"/>
              </a:lnSpc>
              <a:buSzPct val="95000"/>
              <a:buFont typeface="Wingdings 2" charset="2"/>
              <a:buChar char=""/>
            </a:pPr>
            <a:r>
              <a:rPr lang="ru-RU" sz="2600" strike="noStrike">
                <a:solidFill>
                  <a:srgbClr val="000000"/>
                </a:solidFill>
                <a:latin typeface="Constantia"/>
              </a:rPr>
              <a:t>Метель.</a:t>
            </a:r>
            <a:endParaRPr/>
          </a:p>
          <a:p>
            <a:pPr>
              <a:lnSpc>
                <a:spcPct val="100000"/>
              </a:lnSpc>
              <a:buSzPct val="95000"/>
              <a:buFont typeface="Wingdings 2" charset="2"/>
              <a:buChar char=""/>
            </a:pPr>
            <a:r>
              <a:rPr lang="ru-RU" sz="2600" strike="noStrike">
                <a:solidFill>
                  <a:srgbClr val="000000"/>
                </a:solidFill>
                <a:latin typeface="Constantia"/>
              </a:rPr>
              <a:t>Зимняя одежда.</a:t>
            </a:r>
            <a:endParaRPr/>
          </a:p>
          <a:p>
            <a:pPr>
              <a:lnSpc>
                <a:spcPct val="100000"/>
              </a:lnSpc>
              <a:buSzPct val="95000"/>
              <a:buFont typeface="Wingdings 2" charset="2"/>
              <a:buChar char=""/>
            </a:pPr>
            <a:r>
              <a:rPr lang="ru-RU" sz="2600" strike="noStrike">
                <a:solidFill>
                  <a:srgbClr val="000000"/>
                </a:solidFill>
                <a:latin typeface="Constantia"/>
              </a:rPr>
              <a:t>Зимние забавы. Катания.</a:t>
            </a:r>
            <a:endParaRPr/>
          </a:p>
          <a:p>
            <a:pPr>
              <a:lnSpc>
                <a:spcPct val="100000"/>
              </a:lnSpc>
              <a:buSzPct val="95000"/>
              <a:buFont typeface="Wingdings 2" charset="2"/>
              <a:buChar char=""/>
            </a:pPr>
            <a:r>
              <a:rPr lang="ru-RU" sz="2600" strike="noStrike">
                <a:solidFill>
                  <a:srgbClr val="000000"/>
                </a:solidFill>
                <a:latin typeface="Constantia"/>
              </a:rPr>
              <a:t>Зимние забавы. Игры. </a:t>
            </a:r>
            <a:endParaRPr/>
          </a:p>
          <a:p>
            <a:pPr>
              <a:lnSpc>
                <a:spcPct val="100000"/>
              </a:lnSpc>
              <a:buSzPct val="95000"/>
              <a:buFont typeface="Wingdings 2" charset="2"/>
              <a:buChar char=""/>
            </a:pPr>
            <a:r>
              <a:rPr lang="ru-RU" sz="2600" strike="noStrike">
                <a:solidFill>
                  <a:srgbClr val="000000"/>
                </a:solidFill>
                <a:latin typeface="Constantia"/>
              </a:rPr>
              <a:t>Зимние виды спорта.</a:t>
            </a:r>
            <a:endParaRPr/>
          </a:p>
          <a:p>
            <a:pPr>
              <a:lnSpc>
                <a:spcPct val="100000"/>
              </a:lnSpc>
              <a:buSzPct val="95000"/>
              <a:buFont typeface="Wingdings 2" charset="2"/>
              <a:buChar char=""/>
            </a:pPr>
            <a:r>
              <a:rPr lang="ru-RU" sz="2600" strike="noStrike">
                <a:solidFill>
                  <a:srgbClr val="000000"/>
                </a:solidFill>
                <a:latin typeface="Constantia"/>
              </a:rPr>
              <a:t>Звери зимой.</a:t>
            </a:r>
            <a:endParaRPr/>
          </a:p>
          <a:p>
            <a:pPr>
              <a:lnSpc>
                <a:spcPct val="100000"/>
              </a:lnSpc>
              <a:buSzPct val="95000"/>
              <a:buFont typeface="Wingdings 2" charset="2"/>
              <a:buChar char=""/>
            </a:pPr>
            <a:r>
              <a:rPr lang="ru-RU" sz="2600" strike="noStrike">
                <a:solidFill>
                  <a:srgbClr val="000000"/>
                </a:solidFill>
                <a:latin typeface="Constantia"/>
              </a:rPr>
              <a:t>Зимующие птицы в лесу.</a:t>
            </a:r>
            <a:endParaRPr/>
          </a:p>
          <a:p>
            <a:pPr>
              <a:lnSpc>
                <a:spcPct val="100000"/>
              </a:lnSpc>
              <a:buSzPct val="95000"/>
              <a:buFont typeface="Wingdings 2" charset="2"/>
              <a:buChar char=""/>
            </a:pPr>
            <a:r>
              <a:rPr lang="ru-RU" sz="2600" strike="noStrike">
                <a:solidFill>
                  <a:srgbClr val="000000"/>
                </a:solidFill>
                <a:latin typeface="Constantia"/>
              </a:rPr>
              <a:t>Зимующие птицы в городе.</a:t>
            </a:r>
            <a:endParaRPr/>
          </a:p>
          <a:p>
            <a:pPr>
              <a:lnSpc>
                <a:spcPct val="100000"/>
              </a:lnSpc>
              <a:buSzPct val="95000"/>
              <a:buFont typeface="Wingdings 2" charset="2"/>
              <a:buChar char=""/>
            </a:pPr>
            <a:r>
              <a:rPr lang="ru-RU" sz="2600" strike="noStrike">
                <a:solidFill>
                  <a:srgbClr val="000000"/>
                </a:solidFill>
                <a:latin typeface="Constantia"/>
              </a:rPr>
              <a:t>Кормушки для птиц.</a:t>
            </a:r>
            <a:endParaRPr/>
          </a:p>
          <a:p>
            <a:pPr>
              <a:lnSpc>
                <a:spcPct val="100000"/>
              </a:lnSpc>
              <a:buSzPct val="95000"/>
              <a:buFont typeface="Wingdings 2" charset="2"/>
              <a:buChar char=""/>
            </a:pPr>
            <a:r>
              <a:rPr lang="ru-RU" sz="2600" strike="noStrike">
                <a:solidFill>
                  <a:srgbClr val="000000"/>
                </a:solidFill>
                <a:latin typeface="Constantia"/>
              </a:rPr>
              <a:t>Зимний праздник – Новый год.</a:t>
            </a:r>
            <a:endParaRPr/>
          </a:p>
          <a:p>
            <a:pPr>
              <a:lnSpc>
                <a:spcPct val="100000"/>
              </a:lnSpc>
              <a:buSzPct val="95000"/>
              <a:buFont typeface="Wingdings 2" charset="2"/>
              <a:buChar char=""/>
            </a:pPr>
            <a:r>
              <a:rPr lang="ru-RU" sz="2600" strike="noStrike">
                <a:solidFill>
                  <a:srgbClr val="000000"/>
                </a:solidFill>
                <a:latin typeface="Constantia"/>
              </a:rPr>
              <a:t>Используемые ресурсы.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CustomShape 1"/>
          <p:cNvSpPr/>
          <p:nvPr/>
        </p:nvSpPr>
        <p:spPr>
          <a:xfrm>
            <a:off x="457200" y="704160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45000" bIns="0" anchor="b"/>
          <a:p>
            <a:pPr algn="ctr">
              <a:lnSpc>
                <a:spcPct val="100000"/>
              </a:lnSpc>
            </a:pPr>
            <a:r>
              <a:rPr lang="ru-RU" sz="5000" strike="noStrike">
                <a:solidFill>
                  <a:srgbClr val="04617b"/>
                </a:solidFill>
                <a:latin typeface="Calibri"/>
              </a:rPr>
              <a:t>Наступила зима</a:t>
            </a:r>
            <a:endParaRPr/>
          </a:p>
        </p:txBody>
      </p:sp>
      <p:sp>
        <p:nvSpPr>
          <p:cNvPr id="86" name="CustomShape 2"/>
          <p:cNvSpPr/>
          <p:nvPr/>
        </p:nvSpPr>
        <p:spPr>
          <a:xfrm>
            <a:off x="457200" y="1935360"/>
            <a:ext cx="8228880" cy="4388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  <a:buSzPct val="95000"/>
              <a:buFont typeface="Wingdings 2" charset="2"/>
              <a:buChar char=""/>
            </a:pPr>
            <a:r>
              <a:rPr lang="ru-RU" sz="2600" strike="noStrike">
                <a:solidFill>
                  <a:srgbClr val="000000"/>
                </a:solidFill>
                <a:latin typeface="Constantia"/>
              </a:rPr>
              <a:t>Зимние месяцы: декабрь, январь, февраль</a:t>
            </a:r>
            <a:endParaRPr/>
          </a:p>
        </p:txBody>
      </p:sp>
      <p:pic>
        <p:nvPicPr>
          <p:cNvPr id="87" name="Picture 2" descr=""/>
          <p:cNvPicPr/>
          <p:nvPr/>
        </p:nvPicPr>
        <p:blipFill>
          <a:blip r:embed="rId1"/>
          <a:stretch/>
        </p:blipFill>
        <p:spPr>
          <a:xfrm>
            <a:off x="2051640" y="2862000"/>
            <a:ext cx="5363280" cy="33519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CustomShape 1"/>
          <p:cNvSpPr/>
          <p:nvPr/>
        </p:nvSpPr>
        <p:spPr>
          <a:xfrm>
            <a:off x="457200" y="704160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45000" bIns="0" anchor="b"/>
          <a:p>
            <a:pPr algn="ctr">
              <a:lnSpc>
                <a:spcPct val="100000"/>
              </a:lnSpc>
            </a:pPr>
            <a:r>
              <a:rPr lang="ru-RU" sz="5000" strike="noStrike">
                <a:solidFill>
                  <a:srgbClr val="04617b"/>
                </a:solidFill>
                <a:latin typeface="Calibri"/>
              </a:rPr>
              <a:t> </a:t>
            </a:r>
            <a:r>
              <a:rPr lang="ru-RU" sz="5000" strike="noStrike">
                <a:solidFill>
                  <a:srgbClr val="04617b"/>
                </a:solidFill>
                <a:latin typeface="Calibri"/>
              </a:rPr>
              <a:t>Снег.</a:t>
            </a:r>
            <a:endParaRPr/>
          </a:p>
        </p:txBody>
      </p:sp>
      <p:sp>
        <p:nvSpPr>
          <p:cNvPr id="89" name="CustomShape 2"/>
          <p:cNvSpPr/>
          <p:nvPr/>
        </p:nvSpPr>
        <p:spPr>
          <a:xfrm>
            <a:off x="457200" y="1935360"/>
            <a:ext cx="8228880" cy="4388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  <a:buSzPct val="95000"/>
              <a:buFont typeface="Wingdings 2" charset="2"/>
              <a:buChar char=""/>
            </a:pPr>
            <a:r>
              <a:rPr lang="ru-RU" sz="2600" strike="noStrike">
                <a:solidFill>
                  <a:srgbClr val="000000"/>
                </a:solidFill>
                <a:latin typeface="Constantia"/>
              </a:rPr>
              <a:t>Выпал снег. В воздухе закружились снежинки.</a:t>
            </a:r>
            <a:endParaRPr/>
          </a:p>
        </p:txBody>
      </p:sp>
      <p:pic>
        <p:nvPicPr>
          <p:cNvPr id="90" name="Picture 2" descr=""/>
          <p:cNvPicPr/>
          <p:nvPr/>
        </p:nvPicPr>
        <p:blipFill>
          <a:blip r:embed="rId1"/>
          <a:stretch/>
        </p:blipFill>
        <p:spPr>
          <a:xfrm>
            <a:off x="5220000" y="3573000"/>
            <a:ext cx="3179160" cy="2384280"/>
          </a:xfrm>
          <a:prstGeom prst="rect">
            <a:avLst/>
          </a:prstGeom>
          <a:ln>
            <a:noFill/>
          </a:ln>
        </p:spPr>
      </p:pic>
      <p:pic>
        <p:nvPicPr>
          <p:cNvPr id="91" name="Picture 3" descr=""/>
          <p:cNvPicPr/>
          <p:nvPr/>
        </p:nvPicPr>
        <p:blipFill>
          <a:blip r:embed="rId2"/>
          <a:stretch/>
        </p:blipFill>
        <p:spPr>
          <a:xfrm>
            <a:off x="971640" y="2997000"/>
            <a:ext cx="3290400" cy="24678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CustomShape 1"/>
          <p:cNvSpPr/>
          <p:nvPr/>
        </p:nvSpPr>
        <p:spPr>
          <a:xfrm>
            <a:off x="2915640" y="1196640"/>
            <a:ext cx="3239640" cy="710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45000" bIns="0" anchor="b"/>
          <a:p>
            <a:pPr algn="ctr">
              <a:lnSpc>
                <a:spcPct val="100000"/>
              </a:lnSpc>
            </a:pPr>
            <a:r>
              <a:rPr lang="ru-RU" sz="5000" strike="noStrike">
                <a:solidFill>
                  <a:srgbClr val="04617b"/>
                </a:solidFill>
                <a:latin typeface="Calibri"/>
              </a:rPr>
              <a:t>Мороз</a:t>
            </a:r>
            <a:endParaRPr/>
          </a:p>
        </p:txBody>
      </p:sp>
      <p:sp>
        <p:nvSpPr>
          <p:cNvPr id="93" name="CustomShape 2"/>
          <p:cNvSpPr/>
          <p:nvPr/>
        </p:nvSpPr>
        <p:spPr>
          <a:xfrm>
            <a:off x="457200" y="1935360"/>
            <a:ext cx="8228880" cy="4388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  <a:buSzPct val="95000"/>
              <a:buFont typeface="Wingdings 2" charset="2"/>
              <a:buChar char=""/>
            </a:pPr>
            <a:r>
              <a:rPr lang="ru-RU" sz="2600" strike="noStrike">
                <a:solidFill>
                  <a:srgbClr val="000000"/>
                </a:solidFill>
                <a:latin typeface="Constantia"/>
              </a:rPr>
              <a:t>На улице холодно. Мороз. Появились морозные узоры на деревьях и на окнах.</a:t>
            </a:r>
            <a:endParaRPr/>
          </a:p>
        </p:txBody>
      </p:sp>
      <p:pic>
        <p:nvPicPr>
          <p:cNvPr id="94" name="Picture 2" descr=""/>
          <p:cNvPicPr/>
          <p:nvPr/>
        </p:nvPicPr>
        <p:blipFill>
          <a:blip r:embed="rId1"/>
          <a:stretch/>
        </p:blipFill>
        <p:spPr>
          <a:xfrm>
            <a:off x="5076000" y="4077000"/>
            <a:ext cx="3409200" cy="2047320"/>
          </a:xfrm>
          <a:prstGeom prst="rect">
            <a:avLst/>
          </a:prstGeom>
          <a:ln>
            <a:noFill/>
          </a:ln>
        </p:spPr>
      </p:pic>
      <p:pic>
        <p:nvPicPr>
          <p:cNvPr id="95" name="Picture 3" descr=""/>
          <p:cNvPicPr/>
          <p:nvPr/>
        </p:nvPicPr>
        <p:blipFill>
          <a:blip r:embed="rId2"/>
          <a:stretch/>
        </p:blipFill>
        <p:spPr>
          <a:xfrm>
            <a:off x="875520" y="2925000"/>
            <a:ext cx="3621600" cy="20368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CustomShape 1"/>
          <p:cNvSpPr/>
          <p:nvPr/>
        </p:nvSpPr>
        <p:spPr>
          <a:xfrm>
            <a:off x="3492000" y="1124640"/>
            <a:ext cx="3239640" cy="721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45000" bIns="0" anchor="b"/>
          <a:p>
            <a:pPr algn="ctr">
              <a:lnSpc>
                <a:spcPct val="100000"/>
              </a:lnSpc>
            </a:pPr>
            <a:r>
              <a:rPr lang="ru-RU" sz="5000" strike="noStrike">
                <a:solidFill>
                  <a:srgbClr val="04617b"/>
                </a:solidFill>
                <a:latin typeface="Calibri"/>
              </a:rPr>
              <a:t>Метель.</a:t>
            </a:r>
            <a:endParaRPr/>
          </a:p>
        </p:txBody>
      </p:sp>
      <p:sp>
        <p:nvSpPr>
          <p:cNvPr id="97" name="CustomShape 2"/>
          <p:cNvSpPr/>
          <p:nvPr/>
        </p:nvSpPr>
        <p:spPr>
          <a:xfrm>
            <a:off x="457200" y="1935360"/>
            <a:ext cx="8228880" cy="4388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  <a:buSzPct val="95000"/>
              <a:buFont typeface="Wingdings 2" charset="2"/>
              <a:buChar char=""/>
            </a:pPr>
            <a:r>
              <a:rPr lang="ru-RU" sz="2600" strike="noStrike">
                <a:solidFill>
                  <a:srgbClr val="000000"/>
                </a:solidFill>
                <a:latin typeface="Constantia"/>
              </a:rPr>
              <a:t>На улице ветер. Метель.</a:t>
            </a:r>
            <a:endParaRPr/>
          </a:p>
        </p:txBody>
      </p:sp>
      <p:pic>
        <p:nvPicPr>
          <p:cNvPr id="98" name="Picture 2" descr=""/>
          <p:cNvPicPr/>
          <p:nvPr/>
        </p:nvPicPr>
        <p:blipFill>
          <a:blip r:embed="rId1"/>
          <a:stretch/>
        </p:blipFill>
        <p:spPr>
          <a:xfrm>
            <a:off x="1979640" y="2565000"/>
            <a:ext cx="5217480" cy="29343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CustomShape 1"/>
          <p:cNvSpPr/>
          <p:nvPr/>
        </p:nvSpPr>
        <p:spPr>
          <a:xfrm>
            <a:off x="457200" y="704160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45000" bIns="0" anchor="b"/>
          <a:p>
            <a:pPr algn="ctr">
              <a:lnSpc>
                <a:spcPct val="100000"/>
              </a:lnSpc>
            </a:pPr>
            <a:r>
              <a:rPr lang="ru-RU" sz="5000" strike="noStrike">
                <a:solidFill>
                  <a:srgbClr val="04617b"/>
                </a:solidFill>
                <a:latin typeface="Calibri"/>
              </a:rPr>
              <a:t>Зимняя одежда.</a:t>
            </a:r>
            <a:endParaRPr/>
          </a:p>
        </p:txBody>
      </p:sp>
      <p:sp>
        <p:nvSpPr>
          <p:cNvPr id="100" name="CustomShape 2"/>
          <p:cNvSpPr/>
          <p:nvPr/>
        </p:nvSpPr>
        <p:spPr>
          <a:xfrm>
            <a:off x="457200" y="1935360"/>
            <a:ext cx="8228880" cy="4388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  <a:buSzPct val="95000"/>
              <a:buFont typeface="Wingdings 2" charset="2"/>
              <a:buChar char=""/>
            </a:pPr>
            <a:r>
              <a:rPr lang="ru-RU" sz="2600" strike="noStrike">
                <a:solidFill>
                  <a:srgbClr val="000000"/>
                </a:solidFill>
                <a:latin typeface="Constantia"/>
              </a:rPr>
              <a:t>Люди надели теплую зимнюю одежду: куртки, шапки, шарфы, варежки, сапоги.</a:t>
            </a:r>
            <a:endParaRPr/>
          </a:p>
        </p:txBody>
      </p:sp>
      <p:pic>
        <p:nvPicPr>
          <p:cNvPr id="101" name="Picture 2" descr=""/>
          <p:cNvPicPr/>
          <p:nvPr/>
        </p:nvPicPr>
        <p:blipFill>
          <a:blip r:embed="rId1"/>
          <a:stretch/>
        </p:blipFill>
        <p:spPr>
          <a:xfrm>
            <a:off x="3564000" y="3861000"/>
            <a:ext cx="2292120" cy="1527840"/>
          </a:xfrm>
          <a:prstGeom prst="rect">
            <a:avLst/>
          </a:prstGeom>
          <a:ln>
            <a:noFill/>
          </a:ln>
        </p:spPr>
      </p:pic>
      <p:pic>
        <p:nvPicPr>
          <p:cNvPr id="102" name="Picture 3" descr=""/>
          <p:cNvPicPr/>
          <p:nvPr/>
        </p:nvPicPr>
        <p:blipFill>
          <a:blip r:embed="rId2"/>
          <a:stretch/>
        </p:blipFill>
        <p:spPr>
          <a:xfrm>
            <a:off x="755640" y="3285000"/>
            <a:ext cx="2458440" cy="2458440"/>
          </a:xfrm>
          <a:prstGeom prst="rect">
            <a:avLst/>
          </a:prstGeom>
          <a:ln>
            <a:noFill/>
          </a:ln>
        </p:spPr>
      </p:pic>
      <p:pic>
        <p:nvPicPr>
          <p:cNvPr id="103" name="Picture 4" descr=""/>
          <p:cNvPicPr/>
          <p:nvPr/>
        </p:nvPicPr>
        <p:blipFill>
          <a:blip r:embed="rId3"/>
          <a:stretch/>
        </p:blipFill>
        <p:spPr>
          <a:xfrm>
            <a:off x="6751440" y="4005000"/>
            <a:ext cx="1242360" cy="1260000"/>
          </a:xfrm>
          <a:prstGeom prst="rect">
            <a:avLst/>
          </a:prstGeom>
          <a:ln>
            <a:noFill/>
          </a:ln>
        </p:spPr>
      </p:pic>
      <p:pic>
        <p:nvPicPr>
          <p:cNvPr id="104" name="Picture 4" descr=""/>
          <p:cNvPicPr/>
          <p:nvPr/>
        </p:nvPicPr>
        <p:blipFill>
          <a:blip r:embed="rId4"/>
          <a:stretch/>
        </p:blipFill>
        <p:spPr>
          <a:xfrm>
            <a:off x="6300360" y="2925000"/>
            <a:ext cx="1242360" cy="12600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3" dur="indefinite" restart="never" nodeType="tmRoot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CustomShape 1"/>
          <p:cNvSpPr/>
          <p:nvPr/>
        </p:nvSpPr>
        <p:spPr>
          <a:xfrm>
            <a:off x="1043640" y="1052640"/>
            <a:ext cx="7272000" cy="793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45000" bIns="0" anchor="b"/>
          <a:p>
            <a:pPr algn="ctr">
              <a:lnSpc>
                <a:spcPct val="100000"/>
              </a:lnSpc>
            </a:pPr>
            <a:r>
              <a:rPr lang="ru-RU" sz="5000" strike="noStrike">
                <a:solidFill>
                  <a:srgbClr val="04617b"/>
                </a:solidFill>
                <a:latin typeface="Calibri"/>
              </a:rPr>
              <a:t>Зимние забавы. Катания.</a:t>
            </a:r>
            <a:endParaRPr/>
          </a:p>
        </p:txBody>
      </p:sp>
      <p:sp>
        <p:nvSpPr>
          <p:cNvPr id="106" name="CustomShape 2"/>
          <p:cNvSpPr/>
          <p:nvPr/>
        </p:nvSpPr>
        <p:spPr>
          <a:xfrm>
            <a:off x="457200" y="1935360"/>
            <a:ext cx="8228880" cy="4388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  <a:buSzPct val="95000"/>
              <a:buFont typeface="Wingdings 2" charset="2"/>
              <a:buChar char=""/>
            </a:pPr>
            <a:r>
              <a:rPr lang="ru-RU" sz="2600" strike="noStrike">
                <a:solidFill>
                  <a:srgbClr val="000000"/>
                </a:solidFill>
                <a:latin typeface="Constantia"/>
              </a:rPr>
              <a:t>Дети катаются на санках, лыжах, коньках, ватрушках.</a:t>
            </a:r>
            <a:endParaRPr/>
          </a:p>
        </p:txBody>
      </p:sp>
      <p:pic>
        <p:nvPicPr>
          <p:cNvPr id="107" name="Picture 2" descr=""/>
          <p:cNvPicPr/>
          <p:nvPr/>
        </p:nvPicPr>
        <p:blipFill>
          <a:blip r:embed="rId1"/>
          <a:stretch/>
        </p:blipFill>
        <p:spPr>
          <a:xfrm>
            <a:off x="971640" y="3213000"/>
            <a:ext cx="1482480" cy="2153520"/>
          </a:xfrm>
          <a:prstGeom prst="rect">
            <a:avLst/>
          </a:prstGeom>
          <a:ln>
            <a:noFill/>
          </a:ln>
        </p:spPr>
      </p:pic>
      <p:pic>
        <p:nvPicPr>
          <p:cNvPr id="108" name="Picture 3" descr=""/>
          <p:cNvPicPr/>
          <p:nvPr/>
        </p:nvPicPr>
        <p:blipFill>
          <a:blip r:embed="rId2"/>
          <a:stretch/>
        </p:blipFill>
        <p:spPr>
          <a:xfrm>
            <a:off x="3420000" y="3213000"/>
            <a:ext cx="1397880" cy="2016720"/>
          </a:xfrm>
          <a:prstGeom prst="rect">
            <a:avLst/>
          </a:prstGeom>
          <a:ln>
            <a:noFill/>
          </a:ln>
        </p:spPr>
      </p:pic>
      <p:pic>
        <p:nvPicPr>
          <p:cNvPr id="109" name="Picture 4" descr=""/>
          <p:cNvPicPr/>
          <p:nvPr/>
        </p:nvPicPr>
        <p:blipFill>
          <a:blip r:embed="rId3"/>
          <a:stretch/>
        </p:blipFill>
        <p:spPr>
          <a:xfrm>
            <a:off x="5652000" y="3285000"/>
            <a:ext cx="2415960" cy="18118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5" dur="indefinite" restart="never" nodeType="tmRoot">
          <p:childTnLst>
            <p:seq>
              <p:cTn id="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CustomShape 1"/>
          <p:cNvSpPr/>
          <p:nvPr/>
        </p:nvSpPr>
        <p:spPr>
          <a:xfrm>
            <a:off x="1331640" y="1124640"/>
            <a:ext cx="6840000" cy="721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45000" bIns="0" anchor="b"/>
          <a:p>
            <a:pPr algn="ctr">
              <a:lnSpc>
                <a:spcPct val="100000"/>
              </a:lnSpc>
            </a:pPr>
            <a:r>
              <a:rPr lang="ru-RU" sz="5000" strike="noStrike">
                <a:solidFill>
                  <a:srgbClr val="04617b"/>
                </a:solidFill>
                <a:latin typeface="Calibri"/>
              </a:rPr>
              <a:t>Зимние забавы. Игры.</a:t>
            </a:r>
            <a:endParaRPr/>
          </a:p>
        </p:txBody>
      </p:sp>
      <p:sp>
        <p:nvSpPr>
          <p:cNvPr id="111" name="CustomShape 2"/>
          <p:cNvSpPr/>
          <p:nvPr/>
        </p:nvSpPr>
        <p:spPr>
          <a:xfrm>
            <a:off x="457200" y="1935360"/>
            <a:ext cx="8228880" cy="4388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  <a:buSzPct val="95000"/>
              <a:buFont typeface="Wingdings 2" charset="2"/>
              <a:buChar char=""/>
            </a:pPr>
            <a:r>
              <a:rPr lang="ru-RU" sz="2600" strike="noStrike">
                <a:solidFill>
                  <a:srgbClr val="000000"/>
                </a:solidFill>
                <a:latin typeface="Constantia"/>
              </a:rPr>
              <a:t>Дети играют в снежки и лепят снеговиков.</a:t>
            </a:r>
            <a:endParaRPr/>
          </a:p>
        </p:txBody>
      </p:sp>
      <p:pic>
        <p:nvPicPr>
          <p:cNvPr id="112" name="Picture 3" descr=""/>
          <p:cNvPicPr/>
          <p:nvPr/>
        </p:nvPicPr>
        <p:blipFill>
          <a:blip r:embed="rId1"/>
          <a:stretch/>
        </p:blipFill>
        <p:spPr>
          <a:xfrm>
            <a:off x="5004000" y="3069000"/>
            <a:ext cx="2231640" cy="3242880"/>
          </a:xfrm>
          <a:prstGeom prst="rect">
            <a:avLst/>
          </a:prstGeom>
          <a:ln>
            <a:noFill/>
          </a:ln>
        </p:spPr>
      </p:pic>
      <p:pic>
        <p:nvPicPr>
          <p:cNvPr id="113" name="Picture 4" descr=""/>
          <p:cNvPicPr/>
          <p:nvPr/>
        </p:nvPicPr>
        <p:blipFill>
          <a:blip r:embed="rId2"/>
          <a:stretch/>
        </p:blipFill>
        <p:spPr>
          <a:xfrm>
            <a:off x="1187640" y="2709000"/>
            <a:ext cx="2588760" cy="19414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7" dur="indefinite" restart="never" nodeType="tmRoot">
          <p:childTnLst>
            <p:seq>
              <p:cTn id="1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