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sldIdLst>
    <p:sldId id="256" r:id="rId2"/>
    <p:sldId id="257" r:id="rId3"/>
    <p:sldId id="258" r:id="rId4"/>
    <p:sldId id="259" r:id="rId5"/>
    <p:sldId id="263" r:id="rId6"/>
    <p:sldId id="260" r:id="rId7"/>
    <p:sldId id="261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5A434E2-CED8-4914-9AC6-C85F00AD04D3}" v="523" dt="2021-01-21T18:38:00.69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2" autoAdjust="0"/>
    <p:restoredTop sz="94660"/>
  </p:normalViewPr>
  <p:slideViewPr>
    <p:cSldViewPr snapToGrid="0">
      <p:cViewPr varScale="1">
        <p:scale>
          <a:sx n="79" d="100"/>
          <a:sy n="79" d="100"/>
        </p:scale>
        <p:origin x="-12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FC9EA1E-98C4-4A2E-AAC3-800E357DC9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7904" y="1517904"/>
            <a:ext cx="9144000" cy="2798064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A96B1FA-5AE6-4D57-B37B-4AA0216007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7904" y="4572000"/>
            <a:ext cx="9144000" cy="1527048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01F49B66-DBC3-45EE-A6E1-DE10A6C18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3F9AFA87-1417-4992-ABD9-27C3BC8CC883}" type="datetimeFigureOut">
              <a:rPr lang="en-US" smtClean="0"/>
              <a:pPr algn="r"/>
              <a:t>1/22/2021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241085F0-1967-4B4F-9824-58E9F2E05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40AEDEE5-31B5-4868-8C16-47FF43E27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011038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ADF9454-6F74-46A8-B299-4AF451BFB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6F55CA9-A0BD-4609-9307-BAF987B262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25E4293-851E-4FA2-BFF2-B646A42369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9A907F5-F26D-4A91-8D70-AB54F8B43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78ACBD8-D942-449E-A2B8-358CD1365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071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9DA50897-0C2E-420B-9A38-A8D5C1D727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450317" y="1517904"/>
            <a:ext cx="2220731" cy="454678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EDB2173-32A5-4677-A08F-DAB8FD430D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517904" y="1517904"/>
            <a:ext cx="6562553" cy="454678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3DB124D-B801-4A6A-9DAF-EBC1B98FE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8DAF8DF-2544-45A5-B62B-BB7948FCC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4AC232D-131E-4BE6-8E2E-BAF5A3084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810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24C5BB2-C09C-49B0-BAFA-DE1801CD3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3A47C21-944D-47FE-9519-A255188371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C7CE36D-6B7B-4D5E-831E-34A4286D6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A2AD668-6E19-425C-88F7-AF4220662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6905C53-CF7C-4936-9E35-1BEBD6836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1561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8146C78-A717-4E1F-A742-FD5AECA03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517904"/>
            <a:ext cx="91440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DA1270D-CCAE-4437-A0C0-052D111DFC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17904" y="4572000"/>
            <a:ext cx="91440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A9F006A-7EEE-4DB0-8F92-D34C0D46C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DA3F2ED-2B0E-44A9-8603-286CA0634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F4D801C-6B4E-40B6-9D6E-558192264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939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DC446AA-9418-4C3E-901B-8E2806122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5997482-2CA6-4707-976E-6FD4B57BFE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17904" y="2980944"/>
            <a:ext cx="4334256" cy="31181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B909652-DD12-479C-B639-9452CBA8C0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36792" y="2980944"/>
            <a:ext cx="4334256" cy="31181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D0EC7A6-AFB1-4989-A0B4-B422D5B2C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1/22/2021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8D2117C-B497-4647-A66B-1887750FB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9E8C7AF-5092-416B-B61C-F41D3C573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9346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E90CDE0-3FEB-42A0-8BCC-7DADE7D4A6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17905" y="2944368"/>
            <a:ext cx="4334256" cy="606026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B778B8B-E9A3-44BE-85A6-3E316659A9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17904" y="3644987"/>
            <a:ext cx="4334256" cy="24496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60BF1BCA-A435-4779-A6FE-15207141F5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36792" y="2944368"/>
            <a:ext cx="4334256" cy="606026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249B1923-9749-49E3-88FA-75C326E671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36792" y="3644987"/>
            <a:ext cx="4334256" cy="24496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7F3A70F0-5AFA-4C5A-812B-220C6A38D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576AF721-83FE-4B57-B910-C395D23FDE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556A5893-52F1-44A1-AE8E-CF094DB41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xmlns="" id="{D9D22302-83E3-4E22-93DF-1E5D463B6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1973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CED85A6-A4E6-4160-BE43-8146A9894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EBA24A80-0792-4B3B-BB5A-8B2BD91095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4526116E-7A6D-485F-9FA2-25F94D4F4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309ADCC-C5F2-4D90-B153-93DF55858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043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B7862271-51F6-4122-9709-D279042F8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452CFE08-03FE-487B-8963-9FAD3049C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A935A50-18AE-4CB1-BB10-1CBDD8A7C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912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E11F683-796D-458C-9B32-A385D604D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517904"/>
            <a:ext cx="3145536" cy="1792224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FB1F0BD-641B-4148-BCB3-2704218C80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0952" y="1517904"/>
            <a:ext cx="5330952" cy="458114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B28C843-B846-4456-9720-71B7D4FF40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17904" y="3483864"/>
            <a:ext cx="3145536" cy="2615184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A3A3A03-31BD-4E7E-879A-A1C7184970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EA39078-7D38-4851-A363-B6BC179A5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E1FF25E-A25D-47AA-94EB-580A74F01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061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8EE83B4-9B31-4F73-9767-163636522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517904"/>
            <a:ext cx="3145536" cy="1792224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BC7CFC30-8163-47A0-A97F-3F2C3A3BE7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49240" y="764032"/>
            <a:ext cx="6089904" cy="5330952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AF1B390-0C23-466E-987C-26420A5F09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17904" y="3483864"/>
            <a:ext cx="3145536" cy="2615184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AC9CA7C-B9D0-4A72-8061-1E02AA15FE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53EFC84-C9FE-4BFA-9B4E-4516A1362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801A469-3EFC-4F94-8482-378582E1C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3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FFB1D84C-7934-4E5B-B6E4-A1D6EC299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517904"/>
            <a:ext cx="9144000" cy="134416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F6A990F-40AC-447A-964A-840C94A647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17904" y="2971800"/>
            <a:ext cx="9144000" cy="3127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7D832A1-FFBA-48B6-B2D0-E5414F1283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805672" y="6400800"/>
            <a:ext cx="18653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algn="r"/>
            <a:fld id="{3F9AFA87-1417-4992-ABD9-27C3BC8CC883}" type="datetimeFigureOut">
              <a:rPr lang="en-US" smtClean="0"/>
              <a:pPr algn="r"/>
              <a:t>1/22/2021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F933EC1-4EE2-4453-841C-CFDFE70894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8952" y="6400800"/>
            <a:ext cx="60990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sz="10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3CEBA78-E732-44EF-BA0B-FC42F79313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99648" y="6400800"/>
            <a:ext cx="5303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fld id="{CB1E4CB7-CB13-4810-BF18-BE31AFC64F93}" type="slidenum">
              <a:rPr lang="en-US" smtClean="0"/>
              <a:pPr/>
              <a:t>‹#›</a:t>
            </a:fld>
            <a:endParaRPr lang="en-US" sz="100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49306479-8C4D-4E4A-A330-DFC80A8A01BE}"/>
              </a:ext>
            </a:extLst>
          </p:cNvPr>
          <p:cNvSpPr/>
          <p:nvPr/>
        </p:nvSpPr>
        <p:spPr>
          <a:xfrm>
            <a:off x="0" y="0"/>
            <a:ext cx="12192000" cy="6105524"/>
          </a:xfrm>
          <a:custGeom>
            <a:avLst/>
            <a:gdLst>
              <a:gd name="connsiteX0" fmla="*/ 0 w 12192000"/>
              <a:gd name="connsiteY0" fmla="*/ 0 h 6105524"/>
              <a:gd name="connsiteX1" fmla="*/ 12192000 w 12192000"/>
              <a:gd name="connsiteY1" fmla="*/ 0 h 6105524"/>
              <a:gd name="connsiteX2" fmla="*/ 12192000 w 12192000"/>
              <a:gd name="connsiteY2" fmla="*/ 6105524 h 6105524"/>
              <a:gd name="connsiteX3" fmla="*/ 11435080 w 12192000"/>
              <a:gd name="connsiteY3" fmla="*/ 6105524 h 6105524"/>
              <a:gd name="connsiteX4" fmla="*/ 11435080 w 12192000"/>
              <a:gd name="connsiteY4" fmla="*/ 771523 h 6105524"/>
              <a:gd name="connsiteX5" fmla="*/ 767080 w 12192000"/>
              <a:gd name="connsiteY5" fmla="*/ 771523 h 6105524"/>
              <a:gd name="connsiteX6" fmla="*/ 767080 w 12192000"/>
              <a:gd name="connsiteY6" fmla="*/ 6105524 h 6105524"/>
              <a:gd name="connsiteX7" fmla="*/ 0 w 12192000"/>
              <a:gd name="connsiteY7" fmla="*/ 6105524 h 6105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105524">
                <a:moveTo>
                  <a:pt x="0" y="0"/>
                </a:moveTo>
                <a:lnTo>
                  <a:pt x="12192000" y="0"/>
                </a:lnTo>
                <a:lnTo>
                  <a:pt x="12192000" y="6105524"/>
                </a:lnTo>
                <a:lnTo>
                  <a:pt x="11435080" y="6105524"/>
                </a:lnTo>
                <a:lnTo>
                  <a:pt x="11435080" y="771523"/>
                </a:lnTo>
                <a:lnTo>
                  <a:pt x="767080" y="771523"/>
                </a:lnTo>
                <a:lnTo>
                  <a:pt x="767080" y="6105524"/>
                </a:lnTo>
                <a:lnTo>
                  <a:pt x="0" y="6105524"/>
                </a:lnTo>
                <a:close/>
              </a:path>
            </a:pathLst>
          </a:cu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46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42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5760" indent="-365760" algn="l" defTabSz="914400" rtl="0" eaLnBrk="1" latinLnBrk="0" hangingPunct="1">
        <a:lnSpc>
          <a:spcPct val="105000"/>
        </a:lnSpc>
        <a:spcBef>
          <a:spcPts val="900"/>
        </a:spcBef>
        <a:buClr>
          <a:schemeClr val="accent5"/>
        </a:buClr>
        <a:buFont typeface="Avenir Next LT Pro" panose="020B0504020202020204" pitchFamily="34" charset="0"/>
        <a:buChar char="+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365760" indent="0" algn="l" defTabSz="914400" rtl="0" eaLnBrk="1" latinLnBrk="0" hangingPunct="1">
        <a:lnSpc>
          <a:spcPct val="105000"/>
        </a:lnSpc>
        <a:spcBef>
          <a:spcPts val="900"/>
        </a:spcBef>
        <a:buFont typeface="Arial" panose="020B0604020202020204" pitchFamily="34" charset="0"/>
        <a:buNone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40080" indent="-274320" algn="l" defTabSz="914400" rtl="0" eaLnBrk="1" latinLnBrk="0" hangingPunct="1">
        <a:lnSpc>
          <a:spcPct val="105000"/>
        </a:lnSpc>
        <a:spcBef>
          <a:spcPts val="600"/>
        </a:spcBef>
        <a:buClr>
          <a:schemeClr val="accent5"/>
        </a:buClr>
        <a:buFont typeface="Avenir Next LT Pro" panose="020B0504020202020204" pitchFamily="34" charset="0"/>
        <a:buChar char="+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640080" indent="0" algn="l" defTabSz="914400" rtl="0" eaLnBrk="1" latinLnBrk="0" hangingPunct="1">
        <a:lnSpc>
          <a:spcPct val="105000"/>
        </a:lnSpc>
        <a:spcBef>
          <a:spcPts val="600"/>
        </a:spcBef>
        <a:buFontTx/>
        <a:buNone/>
        <a:defRPr sz="1800" i="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886968" indent="-274320" algn="l" defTabSz="914400" rtl="0" eaLnBrk="1" latinLnBrk="0" hangingPunct="1">
        <a:lnSpc>
          <a:spcPct val="105000"/>
        </a:lnSpc>
        <a:spcBef>
          <a:spcPts val="600"/>
        </a:spcBef>
        <a:buClr>
          <a:schemeClr val="accent5"/>
        </a:buClr>
        <a:buFont typeface="Avenir Next LT Pro" panose="020B0504020202020204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8">
            <a:extLst>
              <a:ext uri="{FF2B5EF4-FFF2-40B4-BE49-F238E27FC236}">
                <a16:creationId xmlns:a16="http://schemas.microsoft.com/office/drawing/2014/main" xmlns="" id="{9B45BA4C-9B54-4496-821F-9E0985CA984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10">
            <a:extLst>
              <a:ext uri="{FF2B5EF4-FFF2-40B4-BE49-F238E27FC236}">
                <a16:creationId xmlns:a16="http://schemas.microsoft.com/office/drawing/2014/main" xmlns="" id="{85E1BB9D-FAFF-4C3E-9E44-13F8FBABCD6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1"/>
            <a:ext cx="12192000" cy="6858000"/>
          </a:xfrm>
          <a:prstGeom prst="rect">
            <a:avLst/>
          </a:pr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Freeform: Shape 12">
            <a:extLst>
              <a:ext uri="{FF2B5EF4-FFF2-40B4-BE49-F238E27FC236}">
                <a16:creationId xmlns:a16="http://schemas.microsoft.com/office/drawing/2014/main" xmlns="" id="{A8DDC302-DBEC-4742-B54B-5E9AAFE9696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1"/>
            <a:ext cx="11430001" cy="6858000"/>
          </a:xfrm>
          <a:custGeom>
            <a:avLst/>
            <a:gdLst>
              <a:gd name="connsiteX0" fmla="*/ 0 w 11430001"/>
              <a:gd name="connsiteY0" fmla="*/ 0 h 6858000"/>
              <a:gd name="connsiteX1" fmla="*/ 5330522 w 11430001"/>
              <a:gd name="connsiteY1" fmla="*/ 0 h 6858000"/>
              <a:gd name="connsiteX2" fmla="*/ 5334002 w 11430001"/>
              <a:gd name="connsiteY2" fmla="*/ 0 h 6858000"/>
              <a:gd name="connsiteX3" fmla="*/ 5334002 w 11430001"/>
              <a:gd name="connsiteY3" fmla="*/ 762270 h 6858000"/>
              <a:gd name="connsiteX4" fmla="*/ 11430001 w 11430001"/>
              <a:gd name="connsiteY4" fmla="*/ 762270 h 6858000"/>
              <a:gd name="connsiteX5" fmla="*/ 11430001 w 11430001"/>
              <a:gd name="connsiteY5" fmla="*/ 6094807 h 6858000"/>
              <a:gd name="connsiteX6" fmla="*/ 5330522 w 11430001"/>
              <a:gd name="connsiteY6" fmla="*/ 6094807 h 6858000"/>
              <a:gd name="connsiteX7" fmla="*/ 5330522 w 11430001"/>
              <a:gd name="connsiteY7" fmla="*/ 6858000 h 6858000"/>
              <a:gd name="connsiteX8" fmla="*/ 0 w 11430001"/>
              <a:gd name="connsiteY8" fmla="*/ 6858000 h 6858000"/>
              <a:gd name="connsiteX9" fmla="*/ 0 w 11430001"/>
              <a:gd name="connsiteY9" fmla="*/ 609480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430001" h="6858000">
                <a:moveTo>
                  <a:pt x="0" y="0"/>
                </a:moveTo>
                <a:lnTo>
                  <a:pt x="5330522" y="0"/>
                </a:lnTo>
                <a:lnTo>
                  <a:pt x="5334002" y="0"/>
                </a:lnTo>
                <a:lnTo>
                  <a:pt x="5334002" y="762270"/>
                </a:lnTo>
                <a:lnTo>
                  <a:pt x="11430001" y="762270"/>
                </a:lnTo>
                <a:lnTo>
                  <a:pt x="11430001" y="6094807"/>
                </a:lnTo>
                <a:lnTo>
                  <a:pt x="5330522" y="6094807"/>
                </a:lnTo>
                <a:lnTo>
                  <a:pt x="5330522" y="6858000"/>
                </a:lnTo>
                <a:lnTo>
                  <a:pt x="0" y="6858000"/>
                </a:lnTo>
                <a:lnTo>
                  <a:pt x="0" y="6094807"/>
                </a:lnTo>
                <a:close/>
              </a:path>
            </a:pathLst>
          </a:custGeom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895711" y="1144093"/>
            <a:ext cx="4953099" cy="2796945"/>
          </a:xfrm>
        </p:spPr>
        <p:txBody>
          <a:bodyPr>
            <a:normAutofit/>
          </a:bodyPr>
          <a:lstStyle/>
          <a:p>
            <a:r>
              <a:rPr lang="ru-RU" dirty="0">
                <a:latin typeface="Book Antiqua" panose="02040602050305030304" pitchFamily="18" charset="0"/>
                <a:cs typeface="Aharoni"/>
              </a:rPr>
              <a:t>Дыхательная </a:t>
            </a:r>
            <a:r>
              <a:rPr lang="ru-RU" dirty="0" smtClean="0">
                <a:latin typeface="Book Antiqua" panose="02040602050305030304" pitchFamily="18" charset="0"/>
                <a:cs typeface="Aharoni"/>
              </a:rPr>
              <a:t>гимнастика</a:t>
            </a:r>
            <a:r>
              <a:rPr lang="ru-RU" dirty="0">
                <a:latin typeface="Book Antiqua" panose="02040602050305030304" pitchFamily="18" charset="0"/>
                <a:cs typeface="Aharoni"/>
              </a:rPr>
              <a:t> </a:t>
            </a:r>
            <a:endParaRPr lang="ru-RU" dirty="0">
              <a:latin typeface="Book Antiqua" panose="0204060205030503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772399" y="5151918"/>
            <a:ext cx="3657601" cy="942889"/>
          </a:xfrm>
        </p:spPr>
        <p:txBody>
          <a:bodyPr vert="horz" lIns="91440" tIns="45720" rIns="91440" bIns="45720" rtlCol="0" anchor="t">
            <a:normAutofit fontScale="62500" lnSpcReduction="20000"/>
          </a:bodyPr>
          <a:lstStyle/>
          <a:p>
            <a:pPr algn="r"/>
            <a:r>
              <a:rPr lang="ru-RU" dirty="0">
                <a:latin typeface="Bookman Old Style" panose="02050604050505020204" pitchFamily="18" charset="0"/>
              </a:rPr>
              <a:t>Инструктор физкультуры </a:t>
            </a:r>
          </a:p>
          <a:p>
            <a:pPr algn="r"/>
            <a:r>
              <a:rPr lang="ru-RU" dirty="0" smtClean="0">
                <a:latin typeface="Bookman Old Style" panose="02050604050505020204" pitchFamily="18" charset="0"/>
              </a:rPr>
              <a:t>Елена Владимировна</a:t>
            </a:r>
          </a:p>
          <a:p>
            <a:pPr algn="r"/>
            <a:r>
              <a:rPr lang="ru-RU" dirty="0" smtClean="0">
                <a:latin typeface="Bookman Old Style" panose="02050604050505020204" pitchFamily="18" charset="0"/>
              </a:rPr>
              <a:t>МАДОУ детски сад №62</a:t>
            </a:r>
            <a:endParaRPr lang="ru-RU" dirty="0">
              <a:latin typeface="Bookman Old Style" panose="02050604050505020204" pitchFamily="18" charset="0"/>
            </a:endParaRPr>
          </a:p>
        </p:txBody>
      </p:sp>
      <p:pic>
        <p:nvPicPr>
          <p:cNvPr id="14" name="Picture 3">
            <a:extLst>
              <a:ext uri="{FF2B5EF4-FFF2-40B4-BE49-F238E27FC236}">
                <a16:creationId xmlns:a16="http://schemas.microsoft.com/office/drawing/2014/main" xmlns="" id="{8A9F11E3-9A0D-4F67-B3DC-BABBB9BC74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9" r="-15" b="-15"/>
          <a:stretch/>
        </p:blipFill>
        <p:spPr>
          <a:xfrm>
            <a:off x="20" y="758953"/>
            <a:ext cx="5327883" cy="5335854"/>
          </a:xfrm>
          <a:prstGeom prst="rect">
            <a:avLst/>
          </a:prstGeom>
        </p:spPr>
      </p:pic>
      <p:pic>
        <p:nvPicPr>
          <p:cNvPr id="22" name="Рисунок 25" descr="Изображение выглядит как человек, держит, мужчина, женщина&#10;&#10;Автоматически созданное описание">
            <a:extLst>
              <a:ext uri="{FF2B5EF4-FFF2-40B4-BE49-F238E27FC236}">
                <a16:creationId xmlns:a16="http://schemas.microsoft.com/office/drawing/2014/main" xmlns="" id="{139927C0-9A60-4162-816F-4CB44F65AD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9957" y="954656"/>
            <a:ext cx="2774650" cy="4934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6515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0179" y="796008"/>
            <a:ext cx="10479505" cy="2356266"/>
          </a:xfrm>
        </p:spPr>
        <p:txBody>
          <a:bodyPr>
            <a:normAutofit fontScale="90000"/>
          </a:bodyPr>
          <a:lstStyle/>
          <a:p>
            <a:r>
              <a:rPr lang="ru-RU" sz="2000" b="1" dirty="0">
                <a:latin typeface="Bookman Old Style" panose="02050604050505020204" pitchFamily="18" charset="0"/>
              </a:rPr>
              <a:t>УПРАЖНЕНИЕ «БОЛЬШОЙ МАЯТНИК»</a:t>
            </a:r>
            <a:br>
              <a:rPr lang="ru-RU" sz="2000" b="1" dirty="0">
                <a:latin typeface="Bookman Old Style" panose="02050604050505020204" pitchFamily="18" charset="0"/>
              </a:rPr>
            </a:br>
            <a:r>
              <a:rPr lang="ru-RU" sz="2000" dirty="0">
                <a:latin typeface="Bookman Old Style" panose="02050604050505020204" pitchFamily="18" charset="0"/>
              </a:rPr>
              <a:t>«Насос» + «Обними плечи». Исходное положение: станьте прямо, ноги чуть уже</a:t>
            </a:r>
            <a:br>
              <a:rPr lang="ru-RU" sz="2000" dirty="0">
                <a:latin typeface="Bookman Old Style" panose="02050604050505020204" pitchFamily="18" charset="0"/>
              </a:rPr>
            </a:br>
            <a:r>
              <a:rPr lang="ru-RU" sz="2000" dirty="0">
                <a:latin typeface="Bookman Old Style" panose="02050604050505020204" pitchFamily="18" charset="0"/>
              </a:rPr>
              <a:t>ширины плеч. Наклон вперед, руки тянутся к полу – вдох. И сразу без остановки (слегка</a:t>
            </a:r>
            <a:br>
              <a:rPr lang="ru-RU" sz="2000" dirty="0">
                <a:latin typeface="Bookman Old Style" panose="02050604050505020204" pitchFamily="18" charset="0"/>
              </a:rPr>
            </a:br>
            <a:r>
              <a:rPr lang="ru-RU" sz="2000" dirty="0">
                <a:latin typeface="Bookman Old Style" panose="02050604050505020204" pitchFamily="18" charset="0"/>
              </a:rPr>
              <a:t>прогнувшись в пояснице) наклон назад – руки обнимают плечи. И тоже вдох. Кланяйтесь</a:t>
            </a:r>
            <a:br>
              <a:rPr lang="ru-RU" sz="2000" dirty="0">
                <a:latin typeface="Bookman Old Style" panose="02050604050505020204" pitchFamily="18" charset="0"/>
              </a:rPr>
            </a:br>
            <a:r>
              <a:rPr lang="ru-RU" sz="2000" dirty="0">
                <a:latin typeface="Bookman Old Style" panose="02050604050505020204" pitchFamily="18" charset="0"/>
              </a:rPr>
              <a:t>вперед – откидывайтесь назад, вдох «с пола» – вдох «с потолка». Выдох происходит в</a:t>
            </a:r>
            <a:br>
              <a:rPr lang="ru-RU" sz="2000" dirty="0">
                <a:latin typeface="Bookman Old Style" panose="02050604050505020204" pitchFamily="18" charset="0"/>
              </a:rPr>
            </a:br>
            <a:r>
              <a:rPr lang="ru-RU" sz="2000" dirty="0">
                <a:latin typeface="Bookman Old Style" panose="02050604050505020204" pitchFamily="18" charset="0"/>
              </a:rPr>
              <a:t>промежутке между вдохами сам, не задерживайте и не выталкивайте выдох!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581274" y="3207422"/>
            <a:ext cx="3048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tx2">
                    <a:lumMod val="75000"/>
                    <a:lumOff val="25000"/>
                  </a:schemeClr>
                </a:solidFill>
                <a:latin typeface="Book Antiqua" panose="02040602050305030304" pitchFamily="18" charset="0"/>
              </a:rPr>
              <a:t>Шину стали мы качать.</a:t>
            </a:r>
          </a:p>
          <a:p>
            <a:pPr algn="ctr"/>
            <a:endParaRPr lang="ru-RU" dirty="0">
              <a:solidFill>
                <a:schemeClr val="tx2">
                  <a:lumMod val="75000"/>
                  <a:lumOff val="25000"/>
                </a:schemeClr>
              </a:solidFill>
              <a:latin typeface="Book Antiqua" panose="02040602050305030304" pitchFamily="18" charset="0"/>
            </a:endParaRPr>
          </a:p>
          <a:p>
            <a:pPr algn="ctr"/>
            <a:r>
              <a:rPr lang="ru-RU" dirty="0">
                <a:solidFill>
                  <a:schemeClr val="tx2">
                    <a:lumMod val="75000"/>
                    <a:lumOff val="25000"/>
                  </a:schemeClr>
                </a:solidFill>
                <a:latin typeface="Book Antiqua" panose="02040602050305030304" pitchFamily="18" charset="0"/>
              </a:rPr>
              <a:t>Стали руки замерзать.</a:t>
            </a:r>
          </a:p>
          <a:p>
            <a:pPr algn="ctr"/>
            <a:endParaRPr lang="ru-RU" dirty="0">
              <a:solidFill>
                <a:schemeClr val="tx2">
                  <a:lumMod val="75000"/>
                  <a:lumOff val="25000"/>
                </a:schemeClr>
              </a:solidFill>
              <a:latin typeface="Book Antiqua" panose="02040602050305030304" pitchFamily="18" charset="0"/>
            </a:endParaRPr>
          </a:p>
          <a:p>
            <a:pPr algn="ctr"/>
            <a:r>
              <a:rPr lang="ru-RU" dirty="0">
                <a:solidFill>
                  <a:schemeClr val="tx2">
                    <a:lumMod val="75000"/>
                    <a:lumOff val="25000"/>
                  </a:schemeClr>
                </a:solidFill>
                <a:latin typeface="Book Antiqua" panose="02040602050305030304" pitchFamily="18" charset="0"/>
              </a:rPr>
              <a:t>Раз – качаем,</a:t>
            </a:r>
          </a:p>
          <a:p>
            <a:pPr algn="ctr"/>
            <a:endParaRPr lang="ru-RU" dirty="0">
              <a:solidFill>
                <a:schemeClr val="tx2">
                  <a:lumMod val="75000"/>
                  <a:lumOff val="25000"/>
                </a:schemeClr>
              </a:solidFill>
              <a:latin typeface="Book Antiqua" panose="02040602050305030304" pitchFamily="18" charset="0"/>
            </a:endParaRPr>
          </a:p>
          <a:p>
            <a:pPr algn="ctr"/>
            <a:r>
              <a:rPr lang="ru-RU" dirty="0">
                <a:solidFill>
                  <a:schemeClr val="tx2">
                    <a:lumMod val="75000"/>
                    <a:lumOff val="25000"/>
                  </a:schemeClr>
                </a:solidFill>
                <a:latin typeface="Book Antiqua" panose="02040602050305030304" pitchFamily="18" charset="0"/>
              </a:rPr>
              <a:t>Два – мы плечи обнимаем.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27" t="11910" r="12846" b="6739"/>
          <a:stretch/>
        </p:blipFill>
        <p:spPr bwMode="auto">
          <a:xfrm>
            <a:off x="1179095" y="2569748"/>
            <a:ext cx="5071460" cy="3590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37312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1946" y="844136"/>
            <a:ext cx="10658054" cy="2175790"/>
          </a:xfrm>
        </p:spPr>
        <p:txBody>
          <a:bodyPr>
            <a:noAutofit/>
          </a:bodyPr>
          <a:lstStyle/>
          <a:p>
            <a:r>
              <a:rPr lang="ru-RU" sz="1800" b="1" dirty="0">
                <a:latin typeface="Bookman Old Style" panose="02050604050505020204" pitchFamily="18" charset="0"/>
              </a:rPr>
              <a:t>Упражнение «Повороты головы»</a:t>
            </a:r>
            <a:br>
              <a:rPr lang="ru-RU" sz="1800" b="1" dirty="0">
                <a:latin typeface="Bookman Old Style" panose="02050604050505020204" pitchFamily="18" charset="0"/>
              </a:rPr>
            </a:br>
            <a:r>
              <a:rPr lang="ru-RU" sz="1800" dirty="0" smtClean="0">
                <a:latin typeface="Bookman Old Style" panose="02050604050505020204" pitchFamily="18" charset="0"/>
              </a:rPr>
              <a:t>И</a:t>
            </a:r>
            <a:r>
              <a:rPr lang="ru-RU" sz="1800" dirty="0">
                <a:latin typeface="Bookman Old Style" panose="02050604050505020204" pitchFamily="18" charset="0"/>
              </a:rPr>
              <a:t>. П. : встаньте прямо. Поверните голову вправо и сделайте короткий шумный вдох справа. Затем сразу же (без остановки посередине) поверните голову влево, шумно и коротко понюхайте воздух слева.</a:t>
            </a:r>
            <a:br>
              <a:rPr lang="ru-RU" sz="1800" dirty="0">
                <a:latin typeface="Bookman Old Style" panose="02050604050505020204" pitchFamily="18" charset="0"/>
              </a:rPr>
            </a:br>
            <a:r>
              <a:rPr lang="ru-RU" sz="1800" dirty="0" smtClean="0">
                <a:latin typeface="Bookman Old Style" panose="02050604050505020204" pitchFamily="18" charset="0"/>
              </a:rPr>
              <a:t>Справа </a:t>
            </a:r>
            <a:r>
              <a:rPr lang="ru-RU" sz="1800" dirty="0">
                <a:latin typeface="Bookman Old Style" panose="02050604050505020204" pitchFamily="18" charset="0"/>
              </a:rPr>
              <a:t>– вдох, слева – вдох. Выдох уходит в промежутке между вдохами, посередине (но голова при этом не останавливается). Шею ни в коем случае не напрягайте. Туловище неподвижно, плечи не поворачиваются вслед за головой. Руками можно держаться по бокам за брюки.</a:t>
            </a: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4717" y="3175752"/>
            <a:ext cx="3693316" cy="318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943600" y="3598858"/>
            <a:ext cx="3657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tx2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</a:rPr>
              <a:t>Любопытная Варвара</a:t>
            </a:r>
          </a:p>
          <a:p>
            <a:pPr algn="ctr"/>
            <a:r>
              <a:rPr lang="ru-RU" sz="2000" dirty="0">
                <a:solidFill>
                  <a:schemeClr val="tx2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</a:rPr>
              <a:t>Смотрит влево, смотрит вправо.</a:t>
            </a:r>
          </a:p>
          <a:p>
            <a:pPr algn="ctr"/>
            <a:r>
              <a:rPr lang="ru-RU" sz="2000" dirty="0">
                <a:solidFill>
                  <a:schemeClr val="tx2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</a:rPr>
              <a:t>Чем же пахнет – не понять,</a:t>
            </a:r>
          </a:p>
          <a:p>
            <a:pPr algn="ctr"/>
            <a:r>
              <a:rPr lang="ru-RU" sz="2000" dirty="0">
                <a:solidFill>
                  <a:schemeClr val="tx2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</a:rPr>
              <a:t>Нужно носиком вдыхать.</a:t>
            </a:r>
          </a:p>
        </p:txBody>
      </p:sp>
    </p:spTree>
    <p:extLst>
      <p:ext uri="{BB962C8B-B14F-4D97-AF65-F5344CB8AC3E}">
        <p14:creationId xmlns:p14="http://schemas.microsoft.com/office/powerpoint/2010/main" val="9579014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4558" y="796008"/>
            <a:ext cx="9711409" cy="2115633"/>
          </a:xfrm>
        </p:spPr>
        <p:txBody>
          <a:bodyPr>
            <a:noAutofit/>
          </a:bodyPr>
          <a:lstStyle/>
          <a:p>
            <a:r>
              <a:rPr lang="ru-RU" sz="1800" b="1" dirty="0">
                <a:latin typeface="Bookman Old Style" panose="02050604050505020204" pitchFamily="18" charset="0"/>
              </a:rPr>
              <a:t>Упражнение «Ушки»</a:t>
            </a:r>
            <a:r>
              <a:rPr lang="ru-RU" sz="1800" dirty="0">
                <a:latin typeface="Bookman Old Style" panose="02050604050505020204" pitchFamily="18" charset="0"/>
              </a:rPr>
              <a:t> («Ай-ай», или «Китайский болванчик»)</a:t>
            </a:r>
            <a:br>
              <a:rPr lang="ru-RU" sz="1800" dirty="0">
                <a:latin typeface="Bookman Old Style" panose="02050604050505020204" pitchFamily="18" charset="0"/>
              </a:rPr>
            </a:br>
            <a:r>
              <a:rPr lang="ru-RU" sz="1800" dirty="0" smtClean="0">
                <a:latin typeface="Bookman Old Style" panose="02050604050505020204" pitchFamily="18" charset="0"/>
              </a:rPr>
              <a:t>И</a:t>
            </a:r>
            <a:r>
              <a:rPr lang="ru-RU" sz="1800" dirty="0">
                <a:latin typeface="Bookman Old Style" panose="02050604050505020204" pitchFamily="18" charset="0"/>
              </a:rPr>
              <a:t>. П. : встаньте прямо. Смотрите прямо перед собой. Слегка наклоните голову вправо, правое ухо идет к правому плечу – короткий шумный вдох носом. Затем слегка наклоните голову влево, левое ухо идет к левому плечу – тоже вдох.</a:t>
            </a:r>
            <a:br>
              <a:rPr lang="ru-RU" sz="1800" dirty="0">
                <a:latin typeface="Bookman Old Style" panose="02050604050505020204" pitchFamily="18" charset="0"/>
              </a:rPr>
            </a:br>
            <a:r>
              <a:rPr lang="ru-RU" sz="1800" dirty="0" smtClean="0">
                <a:latin typeface="Bookman Old Style" panose="02050604050505020204" pitchFamily="18" charset="0"/>
              </a:rPr>
              <a:t>Стоя </a:t>
            </a:r>
            <a:r>
              <a:rPr lang="ru-RU" sz="1800" dirty="0">
                <a:latin typeface="Bookman Old Style" panose="02050604050505020204" pitchFamily="18" charset="0"/>
              </a:rPr>
              <a:t>ровно и смотря прямо перед собой как бы мысленно кому-то говорите: «Ай-ай! Как не стыдно!» Плечи при этом не дергаются, попытайтесь их удержать в абсолютно неподвижном состоянии, держась по бокам руками за брюки. Выдох уходит пассивно в промежутке между вдохами, но голова при этом посередине не останавливается.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260430" y="3315707"/>
            <a:ext cx="378593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tx2">
                    <a:lumMod val="75000"/>
                    <a:lumOff val="25000"/>
                  </a:schemeClr>
                </a:solidFill>
              </a:rPr>
              <a:t>Головою покачаем –</a:t>
            </a:r>
          </a:p>
          <a:p>
            <a:pPr algn="ctr"/>
            <a:r>
              <a:rPr lang="ru-RU" dirty="0">
                <a:solidFill>
                  <a:schemeClr val="tx2">
                    <a:lumMod val="75000"/>
                    <a:lumOff val="25000"/>
                  </a:schemeClr>
                </a:solidFill>
              </a:rPr>
              <a:t>Влево-вправо наклоняем.</a:t>
            </a:r>
          </a:p>
          <a:p>
            <a:pPr algn="ctr"/>
            <a:r>
              <a:rPr lang="ru-RU" dirty="0">
                <a:solidFill>
                  <a:schemeClr val="tx2">
                    <a:lumMod val="75000"/>
                    <a:lumOff val="25000"/>
                  </a:schemeClr>
                </a:solidFill>
              </a:rPr>
              <a:t>Будто говорим братишке –</a:t>
            </a:r>
          </a:p>
          <a:p>
            <a:pPr algn="ctr"/>
            <a:r>
              <a:rPr lang="ru-RU" dirty="0">
                <a:solidFill>
                  <a:schemeClr val="tx2">
                    <a:lumMod val="75000"/>
                    <a:lumOff val="25000"/>
                  </a:schemeClr>
                </a:solidFill>
              </a:rPr>
              <a:t>«Ай-ай-ай, как не стыдно!</a:t>
            </a:r>
          </a:p>
          <a:p>
            <a:pPr algn="ctr"/>
            <a:r>
              <a:rPr lang="ru-RU" dirty="0">
                <a:solidFill>
                  <a:schemeClr val="tx2">
                    <a:lumMod val="75000"/>
                    <a:lumOff val="25000"/>
                  </a:schemeClr>
                </a:solidFill>
              </a:rPr>
              <a:t>Ты зачем порвал все книжки?»</a:t>
            </a:r>
          </a:p>
          <a:p>
            <a:pPr algn="ctr"/>
            <a:r>
              <a:rPr lang="ru-RU" dirty="0">
                <a:solidFill>
                  <a:schemeClr val="tx2">
                    <a:lumMod val="75000"/>
                    <a:lumOff val="25000"/>
                  </a:schemeClr>
                </a:solidFill>
              </a:rPr>
              <a:t>Плечи мы не поднимаем –</a:t>
            </a:r>
          </a:p>
          <a:p>
            <a:pPr algn="ctr"/>
            <a:r>
              <a:rPr lang="ru-RU" dirty="0">
                <a:solidFill>
                  <a:schemeClr val="tx2">
                    <a:lumMod val="75000"/>
                    <a:lumOff val="25000"/>
                  </a:schemeClr>
                </a:solidFill>
              </a:rPr>
              <a:t>Воздух носиком вдыхаем.</a:t>
            </a:r>
          </a:p>
        </p:txBody>
      </p:sp>
      <p:pic>
        <p:nvPicPr>
          <p:cNvPr id="819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6141" y="3335753"/>
            <a:ext cx="3400260" cy="3400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23922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6274" y="771945"/>
            <a:ext cx="10455442" cy="1778750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latin typeface="Bookman Old Style" panose="02050604050505020204" pitchFamily="18" charset="0"/>
              </a:rPr>
              <a:t>Упражнение «</a:t>
            </a:r>
            <a:r>
              <a:rPr lang="ru-RU" sz="2400" b="1" dirty="0">
                <a:latin typeface="Bookman Old Style" panose="02050604050505020204" pitchFamily="18" charset="0"/>
              </a:rPr>
              <a:t>Малый маятник»</a:t>
            </a:r>
            <a:r>
              <a:rPr lang="ru-RU" sz="2400" dirty="0">
                <a:latin typeface="Book Antiqua" panose="02040602050305030304" pitchFamily="18" charset="0"/>
              </a:rPr>
              <a:t/>
            </a:r>
            <a:br>
              <a:rPr lang="ru-RU" sz="2400" dirty="0">
                <a:latin typeface="Book Antiqua" panose="02040602050305030304" pitchFamily="18" charset="0"/>
              </a:rPr>
            </a:br>
            <a:r>
              <a:rPr lang="ru-RU" sz="2000" dirty="0" smtClean="0">
                <a:latin typeface="Book Antiqua" panose="02040602050305030304" pitchFamily="18" charset="0"/>
              </a:rPr>
              <a:t>Примите </a:t>
            </a:r>
            <a:r>
              <a:rPr lang="ru-RU" sz="2000" dirty="0">
                <a:latin typeface="Book Antiqua" panose="02040602050305030304" pitchFamily="18" charset="0"/>
              </a:rPr>
              <a:t>исходное положение: ноги чуть уже ширины плеч, спина прямая, подбородок слегка приподнят, руки опущены. Снизу потянуло гарью! Наклоняем голову вниз и делаем короткий шумный вдох носом. Сверху потянуло гарью! Поднимаем голову вверх и также делаем короткий и максимально шумный вдох. Вдох и наклон (подъем головы вверх) выполняются в маршевом ритме или в размеренном ритме ходьбы на месте. Мышцы шеи расслаблены, вверх-вниз поднимается и опускается одна только голова, но не плечи. Не разрывайте целостность упражнения: соблюдайте одновременность вдохов и наклонов-подъемов головы вниз-вверх, не останавливайте голову посредине движения, не затягивайте вдох, не думайте о выдохе – легкие «разгрузятся» самостоятельно, при этом лучше всего выдыхать ртом.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741694" y="3646437"/>
            <a:ext cx="354530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tx2">
                    <a:lumMod val="75000"/>
                    <a:lumOff val="25000"/>
                  </a:schemeClr>
                </a:solidFill>
                <a:latin typeface="Book Antiqua" panose="02040602050305030304" pitchFamily="18" charset="0"/>
              </a:rPr>
              <a:t>Собирайся народ,</a:t>
            </a:r>
          </a:p>
          <a:p>
            <a:pPr algn="ctr"/>
            <a:r>
              <a:rPr lang="ru-RU" dirty="0">
                <a:solidFill>
                  <a:schemeClr val="tx2">
                    <a:lumMod val="75000"/>
                    <a:lumOff val="25000"/>
                  </a:schemeClr>
                </a:solidFill>
                <a:latin typeface="Book Antiqua" panose="02040602050305030304" pitchFamily="18" charset="0"/>
              </a:rPr>
              <a:t>Поиграем в «Сад-огород»!</a:t>
            </a:r>
          </a:p>
          <a:p>
            <a:pPr algn="ctr"/>
            <a:r>
              <a:rPr lang="ru-RU" dirty="0">
                <a:solidFill>
                  <a:schemeClr val="tx2">
                    <a:lumMod val="75000"/>
                    <a:lumOff val="25000"/>
                  </a:schemeClr>
                </a:solidFill>
                <a:latin typeface="Book Antiqua" panose="02040602050305030304" pitchFamily="18" charset="0"/>
              </a:rPr>
              <a:t>Вверх мы голову поднимем –</a:t>
            </a:r>
          </a:p>
          <a:p>
            <a:pPr algn="ctr"/>
            <a:r>
              <a:rPr lang="ru-RU" dirty="0">
                <a:solidFill>
                  <a:schemeClr val="tx2">
                    <a:lumMod val="75000"/>
                    <a:lumOff val="25000"/>
                  </a:schemeClr>
                </a:solidFill>
                <a:latin typeface="Book Antiqua" panose="02040602050305030304" pitchFamily="18" charset="0"/>
              </a:rPr>
              <a:t>Фрукты спелые увидим.</a:t>
            </a:r>
          </a:p>
          <a:p>
            <a:pPr algn="ctr"/>
            <a:r>
              <a:rPr lang="ru-RU" dirty="0">
                <a:solidFill>
                  <a:schemeClr val="tx2">
                    <a:lumMod val="75000"/>
                    <a:lumOff val="25000"/>
                  </a:schemeClr>
                </a:solidFill>
                <a:latin typeface="Book Antiqua" panose="02040602050305030304" pitchFamily="18" charset="0"/>
              </a:rPr>
              <a:t>Пахнет грушей очень вкусно.</a:t>
            </a:r>
          </a:p>
          <a:p>
            <a:pPr algn="ctr"/>
            <a:r>
              <a:rPr lang="ru-RU" dirty="0">
                <a:solidFill>
                  <a:schemeClr val="tx2">
                    <a:lumMod val="75000"/>
                    <a:lumOff val="25000"/>
                  </a:schemeClr>
                </a:solidFill>
                <a:latin typeface="Book Antiqua" panose="02040602050305030304" pitchFamily="18" charset="0"/>
              </a:rPr>
              <a:t>А внизу растет капуста.</a:t>
            </a:r>
          </a:p>
          <a:p>
            <a:pPr algn="ctr"/>
            <a:r>
              <a:rPr lang="ru-RU" dirty="0">
                <a:solidFill>
                  <a:schemeClr val="tx2">
                    <a:lumMod val="75000"/>
                    <a:lumOff val="25000"/>
                  </a:schemeClr>
                </a:solidFill>
                <a:latin typeface="Book Antiqua" panose="02040602050305030304" pitchFamily="18" charset="0"/>
              </a:rPr>
              <a:t>Апельсин на ветке близко –</a:t>
            </a:r>
          </a:p>
          <a:p>
            <a:pPr algn="ctr"/>
            <a:r>
              <a:rPr lang="ru-RU" dirty="0">
                <a:solidFill>
                  <a:schemeClr val="tx2">
                    <a:lumMod val="75000"/>
                    <a:lumOff val="25000"/>
                  </a:schemeClr>
                </a:solidFill>
                <a:latin typeface="Book Antiqua" panose="02040602050305030304" pitchFamily="18" charset="0"/>
              </a:rPr>
              <a:t>А внизу растет редиска.</a:t>
            </a: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5237" y="3561347"/>
            <a:ext cx="4834773" cy="3003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94320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5874" y="697832"/>
            <a:ext cx="10738189" cy="4042610"/>
          </a:xfrm>
        </p:spPr>
        <p:txBody>
          <a:bodyPr>
            <a:noAutofit/>
          </a:bodyPr>
          <a:lstStyle/>
          <a:p>
            <a:pPr marL="0" indent="457200">
              <a:buNone/>
            </a:pPr>
            <a:r>
              <a:rPr lang="ru-RU" sz="2000" dirty="0" smtClean="0">
                <a:latin typeface="Book Antiqua" panose="02040602050305030304" pitchFamily="18" charset="0"/>
              </a:rPr>
              <a:t>Для первого занятия трех упражнений достаточно. На каждом последующем можно разучивать еще по 1упражнению из комплекса Стрельниковой. Начинать гимнастику всегда надо упражнениями «Ладошки» и «Погончики».</a:t>
            </a:r>
          </a:p>
          <a:p>
            <a:pPr marL="0" indent="457200">
              <a:buNone/>
            </a:pPr>
            <a:r>
              <a:rPr lang="ru-RU" sz="2000" dirty="0" smtClean="0">
                <a:latin typeface="Book Antiqua" panose="02040602050305030304" pitchFamily="18" charset="0"/>
              </a:rPr>
              <a:t>Весь базовый комплекс состоит из 14 упражнений. Автор методики рекомендует делать по 3 «захода», включающих в себя все упражнения последовательно, но при нехватке времени можно ограничиться и одним или двумя «заходами».</a:t>
            </a:r>
          </a:p>
          <a:p>
            <a:pPr marL="0" indent="457200">
              <a:buNone/>
            </a:pPr>
            <a:r>
              <a:rPr lang="ru-RU" sz="2000" dirty="0" smtClean="0">
                <a:latin typeface="Book Antiqua" panose="02040602050305030304" pitchFamily="18" charset="0"/>
              </a:rPr>
              <a:t>Заниматься лучше 2 раза в день: по утрам до завтрака и по вечерам до ужина. Можно заниматься и после приема пищи, но не ранее, чем через  час.</a:t>
            </a:r>
          </a:p>
          <a:p>
            <a:pPr marL="0" indent="457200">
              <a:buNone/>
            </a:pPr>
            <a:r>
              <a:rPr lang="ru-RU" sz="2000" dirty="0" smtClean="0">
                <a:latin typeface="Book Antiqua" panose="02040602050305030304" pitchFamily="18" charset="0"/>
              </a:rPr>
              <a:t>Не стоит делать гимнастику Стрельниковой для детей перед сном, так как она довольно сильно бодрит, и уложить ребенка после ее выполнения будет проблематично.</a:t>
            </a:r>
            <a:endParaRPr lang="ru-RU" sz="2000" dirty="0">
              <a:latin typeface="Book Antiqua" panose="02040602050305030304" pitchFamily="18" charset="0"/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8445" y="4417045"/>
            <a:ext cx="4505988" cy="23070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78164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9462" y="771945"/>
            <a:ext cx="9178170" cy="3078159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latin typeface="Book Antiqua" panose="02040602050305030304" pitchFamily="18" charset="0"/>
              </a:rPr>
              <a:t>Спасибо за внимание! </a:t>
            </a:r>
            <a:br>
              <a:rPr lang="ru-RU" sz="4400" b="1" dirty="0" smtClean="0">
                <a:latin typeface="Book Antiqua" panose="02040602050305030304" pitchFamily="18" charset="0"/>
              </a:rPr>
            </a:br>
            <a:r>
              <a:rPr lang="ru-RU" sz="4400" b="1" dirty="0" smtClean="0">
                <a:latin typeface="Book Antiqua" panose="02040602050305030304" pitchFamily="18" charset="0"/>
              </a:rPr>
              <a:t/>
            </a:r>
            <a:br>
              <a:rPr lang="ru-RU" sz="4400" b="1" dirty="0" smtClean="0">
                <a:latin typeface="Book Antiqua" panose="02040602050305030304" pitchFamily="18" charset="0"/>
              </a:rPr>
            </a:br>
            <a:r>
              <a:rPr lang="ru-RU" sz="4400" b="1" dirty="0" smtClean="0">
                <a:latin typeface="Book Antiqua" panose="02040602050305030304" pitchFamily="18" charset="0"/>
              </a:rPr>
              <a:t>Будьте здоровы!</a:t>
            </a:r>
            <a:endParaRPr lang="ru-RU" sz="4400" b="1" dirty="0">
              <a:latin typeface="Book Antiqua" panose="02040602050305030304" pitchFamily="18" charset="0"/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7313" y="3032960"/>
            <a:ext cx="5753100" cy="339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89432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xmlns="" id="{84136905-015B-4510-B514-027CBA846B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xmlns="" id="{36CD0F97-2E5B-4E84-8544-EB24DED1044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2"/>
            <a:ext cx="12192000" cy="6858001"/>
          </a:xfrm>
          <a:prstGeom prst="rect">
            <a:avLst/>
          </a:pr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ectangle 11">
            <a:extLst>
              <a:ext uri="{FF2B5EF4-FFF2-40B4-BE49-F238E27FC236}">
                <a16:creationId xmlns:a16="http://schemas.microsoft.com/office/drawing/2014/main" xmlns="" id="{3B272257-593A-402F-88FA-F1DECD9E3FC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761999"/>
            <a:ext cx="12192000" cy="6095999"/>
          </a:xfrm>
          <a:prstGeom prst="rect">
            <a:avLst/>
          </a:prstGeom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BBBBAB4-74D5-4082-8B87-D8C496A51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8906" y="640631"/>
            <a:ext cx="9899650" cy="1301481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Book Antiqua"/>
                <a:ea typeface="+mj-lt"/>
                <a:cs typeface="+mj-lt"/>
              </a:rPr>
              <a:t>Дыхательная гимнастика для детей дошкольного возраста</a:t>
            </a:r>
            <a:endParaRPr lang="ru-RU" dirty="0">
              <a:latin typeface="Book Antiqua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F2B2520-1AB8-41C6-94C2-0E932D9AFD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258" y="1796131"/>
            <a:ext cx="9209538" cy="4664163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>
                <a:latin typeface="Book Antiqua"/>
                <a:ea typeface="+mn-lt"/>
                <a:cs typeface="+mn-lt"/>
              </a:rPr>
              <a:t>Метод А.Н. Стрельниковой стоит особняком среди остальных комплексов дыхательной гимнастики для детей. Его называют даже парадоксальным. Суть этой системы в том, что, в отличие от традиционных подходов, автор предлагает при выполнении упражнений обращать внимание не на весь процесс дыхания, а лишь на характер и качество вдохов. Выдох же считается естественным следствием процесса вдыхания.</a:t>
            </a:r>
            <a:endParaRPr lang="ru-RU">
              <a:latin typeface="Book Antiqua"/>
            </a:endParaRPr>
          </a:p>
          <a:p>
            <a:pPr marL="0" indent="0">
              <a:buNone/>
            </a:pPr>
            <a:r>
              <a:rPr lang="ru-RU" dirty="0">
                <a:latin typeface="Book Antiqua"/>
                <a:ea typeface="+mn-lt"/>
                <a:cs typeface="+mn-lt"/>
              </a:rPr>
              <a:t>Кроме того, грудная клетка во время вдоха, согласно системе Стрельниковой, не расширяется, а искусственным образом сжимается (этому способствуют наклоны, повороты корпуса, обхватывание ребер руками).</a:t>
            </a:r>
            <a:endParaRPr lang="ru-RU" dirty="0">
              <a:latin typeface="Book Antiqua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8" descr="Изображение выглядит как рисунок&#10;&#10;Автоматически созданное описание">
            <a:extLst>
              <a:ext uri="{FF2B5EF4-FFF2-40B4-BE49-F238E27FC236}">
                <a16:creationId xmlns:a16="http://schemas.microsoft.com/office/drawing/2014/main" xmlns="" id="{10C3D990-BF06-4F57-A2D9-26E840D0AD4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925" t="1010" r="25804" b="-1515"/>
          <a:stretch/>
        </p:blipFill>
        <p:spPr>
          <a:xfrm>
            <a:off x="9138249" y="2547122"/>
            <a:ext cx="2519688" cy="34890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25437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xmlns="" id="{84136905-015B-4510-B514-027CBA846B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ACD0CF1E-4915-4854-AE1A-BE8E8ABDE39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xmlns="" id="{C378B036-879B-4F45-A653-56FC275A70F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762000"/>
            <a:ext cx="12192000" cy="6096000"/>
          </a:xfrm>
          <a:prstGeom prst="rect">
            <a:avLst/>
          </a:prstGeom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2C676A3-2C65-4FA3-9033-4194EA3E40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5849" y="1000524"/>
            <a:ext cx="10366075" cy="5699324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 marL="0" indent="0" algn="r">
              <a:buNone/>
            </a:pPr>
            <a:r>
              <a:rPr lang="ru-RU" dirty="0">
                <a:latin typeface="Book Antiqua"/>
                <a:ea typeface="+mn-lt"/>
                <a:cs typeface="+mn-lt"/>
              </a:rPr>
              <a:t>Дыхательная гимнастика Стрельниковой является уникальным методом, помогающим укрепить здоровье и избавиться от многих заболеваний. Большую ценность она представляет в борьбе с такими заболеваниями детей как гайморит, хронический насморк и аденоиды, которые в наше время так распространены и которые мешают нашим детям нормально жить и развиваться.</a:t>
            </a:r>
            <a:endParaRPr lang="ru-RU">
              <a:latin typeface="Book Antiqua"/>
            </a:endParaRPr>
          </a:p>
          <a:p>
            <a:pPr algn="r">
              <a:buNone/>
            </a:pPr>
            <a:r>
              <a:rPr lang="ru-RU" dirty="0">
                <a:latin typeface="Book Antiqua"/>
                <a:ea typeface="+mn-lt"/>
                <a:cs typeface="+mn-lt"/>
              </a:rPr>
              <a:t>При выполнении упражнений активизируются иммунные силы организма. Гимнастика позволяет развивать гибкость, пластичность, а также способствует исправлению нарушений осанки у детей и подростков за счет активности в процессе выполнения упражнений практически всех групп мышц.</a:t>
            </a:r>
            <a:endParaRPr lang="ru-RU">
              <a:latin typeface="Book Antiqua"/>
            </a:endParaRPr>
          </a:p>
          <a:p>
            <a:pPr algn="r">
              <a:buNone/>
            </a:pPr>
            <a:r>
              <a:rPr lang="ru-RU" dirty="0">
                <a:latin typeface="Book Antiqua"/>
                <a:ea typeface="+mn-lt"/>
                <a:cs typeface="+mn-lt"/>
              </a:rPr>
              <a:t>Детский организм начинает развиваться оптимальными темпами. Активизируется кислородный обмен во всех тканях организма, что способствует нормализации и оптимизации его работы в целом.</a:t>
            </a:r>
            <a:endParaRPr lang="ru-RU">
              <a:latin typeface="Book Antiqua"/>
            </a:endParaRPr>
          </a:p>
          <a:p>
            <a:pPr marL="0" indent="0" algn="r">
              <a:buNone/>
            </a:pPr>
            <a:endParaRPr lang="ru-RU" dirty="0">
              <a:latin typeface="Book Antiqua"/>
            </a:endParaRPr>
          </a:p>
        </p:txBody>
      </p:sp>
      <p:pic>
        <p:nvPicPr>
          <p:cNvPr id="5" name="Рисунок 5">
            <a:extLst>
              <a:ext uri="{FF2B5EF4-FFF2-40B4-BE49-F238E27FC236}">
                <a16:creationId xmlns:a16="http://schemas.microsoft.com/office/drawing/2014/main" xmlns="" id="{B99DC53E-63E5-4627-B04E-8C4D220518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52732" y="2186797"/>
            <a:ext cx="3289539" cy="330391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897609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84136905-015B-4510-B514-027CBA846B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36CD0F97-2E5B-4E84-8544-EB24DED1044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2"/>
            <a:ext cx="12192000" cy="6858001"/>
          </a:xfrm>
          <a:prstGeom prst="rect">
            <a:avLst/>
          </a:pr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xmlns="" id="{3B272257-593A-402F-88FA-F1DECD9E3FC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761999"/>
            <a:ext cx="12192000" cy="6095999"/>
          </a:xfrm>
          <a:prstGeom prst="rect">
            <a:avLst/>
          </a:prstGeom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7978BD9-D481-4DC9-BE37-BE39FE9593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347" y="756100"/>
            <a:ext cx="11935327" cy="5303972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>
              <a:buNone/>
            </a:pPr>
            <a:r>
              <a:rPr lang="ru-RU" dirty="0">
                <a:latin typeface="Book Antiqua"/>
                <a:ea typeface="+mn-lt"/>
                <a:cs typeface="+mn-lt"/>
              </a:rPr>
              <a:t>С чего начать занятия дыхательной гимнастикой Стрельниковой для детей?</a:t>
            </a:r>
            <a:endParaRPr lang="ru-RU" dirty="0">
              <a:latin typeface="Book Antiqua"/>
            </a:endParaRPr>
          </a:p>
          <a:p>
            <a:pPr>
              <a:buNone/>
            </a:pPr>
            <a:r>
              <a:rPr lang="ru-RU" dirty="0">
                <a:latin typeface="Book Antiqua"/>
                <a:ea typeface="+mn-lt"/>
                <a:cs typeface="+mn-lt"/>
              </a:rPr>
              <a:t>Освоение комплекса упражнений Стрельниковой дыхательной гимнастики необходимо начинать с первых трех упражнений: «Ладошки», «Погончики», «Насос», делать не более 4 шумных вдохов, затем пауза – отдых – 3–5 секунд, и снова 4 шумных вдоха. Повторить 8 раз. Каждый последующий день дети осваивают по одному новому упражнению, увеличивая количество вдохов до 32. Если 32 вдоха – движения делать детям тяжело, то нужно дать им отдохнуть 3–5 секунд через 8–16 упражнений</a:t>
            </a:r>
            <a:r>
              <a:rPr lang="ru-RU" dirty="0" smtClean="0">
                <a:latin typeface="Book Antiqua"/>
                <a:ea typeface="+mn-lt"/>
                <a:cs typeface="+mn-lt"/>
              </a:rPr>
              <a:t>.</a:t>
            </a:r>
          </a:p>
          <a:p>
            <a:pPr>
              <a:buNone/>
            </a:pPr>
            <a:r>
              <a:rPr lang="ru-RU" u="sng" dirty="0" smtClean="0">
                <a:latin typeface="Book Antiqua"/>
                <a:ea typeface="+mn-lt"/>
                <a:cs typeface="+mn-lt"/>
              </a:rPr>
              <a:t>Основные </a:t>
            </a:r>
            <a:r>
              <a:rPr lang="ru-RU" u="sng" dirty="0">
                <a:latin typeface="Book Antiqua"/>
                <a:ea typeface="+mn-lt"/>
                <a:cs typeface="+mn-lt"/>
              </a:rPr>
              <a:t>требования при выполнении </a:t>
            </a:r>
            <a:r>
              <a:rPr lang="ru-RU" u="sng" dirty="0" err="1">
                <a:latin typeface="Book Antiqua"/>
                <a:ea typeface="+mn-lt"/>
                <a:cs typeface="+mn-lt"/>
              </a:rPr>
              <a:t>стрельниковской</a:t>
            </a:r>
            <a:r>
              <a:rPr lang="ru-RU" u="sng" dirty="0">
                <a:latin typeface="Book Antiqua"/>
                <a:ea typeface="+mn-lt"/>
                <a:cs typeface="+mn-lt"/>
              </a:rPr>
              <a:t> гимнастики:</a:t>
            </a:r>
            <a:endParaRPr lang="ru-RU" u="sng" dirty="0">
              <a:latin typeface="Book Antiqua"/>
            </a:endParaRPr>
          </a:p>
          <a:p>
            <a:pPr>
              <a:buNone/>
            </a:pPr>
            <a:r>
              <a:rPr lang="ru-RU" dirty="0">
                <a:latin typeface="Book Antiqua"/>
                <a:ea typeface="+mn-lt"/>
                <a:cs typeface="+mn-lt"/>
              </a:rPr>
              <a:t>• Думать только о вдохе!</a:t>
            </a:r>
            <a:endParaRPr lang="ru-RU" dirty="0">
              <a:latin typeface="Book Antiqua"/>
            </a:endParaRPr>
          </a:p>
          <a:p>
            <a:pPr>
              <a:buNone/>
            </a:pPr>
            <a:r>
              <a:rPr lang="ru-RU" dirty="0">
                <a:latin typeface="Book Antiqua"/>
                <a:ea typeface="+mn-lt"/>
                <a:cs typeface="+mn-lt"/>
              </a:rPr>
              <a:t>• Тренировать только вдохи!</a:t>
            </a:r>
            <a:endParaRPr lang="ru-RU" dirty="0">
              <a:latin typeface="Book Antiqua"/>
            </a:endParaRPr>
          </a:p>
          <a:p>
            <a:pPr>
              <a:buNone/>
            </a:pPr>
            <a:r>
              <a:rPr lang="ru-RU" dirty="0">
                <a:latin typeface="Book Antiqua"/>
                <a:ea typeface="+mn-lt"/>
                <a:cs typeface="+mn-lt"/>
              </a:rPr>
              <a:t>• Считать только вдохи!</a:t>
            </a:r>
            <a:endParaRPr lang="ru-RU" dirty="0">
              <a:latin typeface="Book Antiqua"/>
            </a:endParaRPr>
          </a:p>
          <a:p>
            <a:pPr>
              <a:buNone/>
            </a:pPr>
            <a:endParaRPr lang="ru-RU" dirty="0">
              <a:latin typeface="Book Antiqua"/>
            </a:endParaRPr>
          </a:p>
          <a:p>
            <a:pPr>
              <a:buNone/>
            </a:pPr>
            <a:endParaRPr lang="ru-RU" dirty="0">
              <a:latin typeface="Book Antiqua"/>
            </a:endParaRPr>
          </a:p>
          <a:p>
            <a:pPr marL="0" indent="0">
              <a:buNone/>
            </a:pPr>
            <a:endParaRPr lang="ru-RU" dirty="0">
              <a:latin typeface="Book Antiqua"/>
            </a:endParaRPr>
          </a:p>
        </p:txBody>
      </p:sp>
      <p:pic>
        <p:nvPicPr>
          <p:cNvPr id="5" name="Рисунок 5" descr="Изображение выглядит как кукла, игрушка&#10;&#10;Автоматически созданное описание">
            <a:extLst>
              <a:ext uri="{FF2B5EF4-FFF2-40B4-BE49-F238E27FC236}">
                <a16:creationId xmlns:a16="http://schemas.microsoft.com/office/drawing/2014/main" xmlns="" id="{5DC9ACBB-CC6E-4F10-A4B9-27F1476B7AB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089" t="5102" r="20419" b="6122"/>
          <a:stretch/>
        </p:blipFill>
        <p:spPr>
          <a:xfrm>
            <a:off x="9408694" y="4502568"/>
            <a:ext cx="2406317" cy="2355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5432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93841" y="796008"/>
            <a:ext cx="9144000" cy="2452517"/>
          </a:xfrm>
        </p:spPr>
        <p:txBody>
          <a:bodyPr>
            <a:normAutofit fontScale="90000"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sz="2000" b="1" spc="0" dirty="0">
                <a:solidFill>
                  <a:srgbClr val="000000"/>
                </a:solidFill>
                <a:latin typeface="Book Antiqua"/>
                <a:ea typeface="+mn-ea"/>
                <a:cs typeface="Segoe UI"/>
              </a:rPr>
              <a:t>«Ладошки».</a:t>
            </a:r>
            <a:r>
              <a:rPr lang="ru-RU" sz="2000" spc="0" dirty="0">
                <a:solidFill>
                  <a:srgbClr val="000000"/>
                </a:solidFill>
                <a:latin typeface="Book Antiqua"/>
                <a:ea typeface="+mn-ea"/>
                <a:cs typeface="Segoe UI"/>
              </a:rPr>
              <a:t>  (упражнение для разминки)​</a:t>
            </a:r>
            <a:br>
              <a:rPr lang="ru-RU" sz="2000" spc="0" dirty="0">
                <a:solidFill>
                  <a:srgbClr val="000000"/>
                </a:solidFill>
                <a:latin typeface="Book Antiqua"/>
                <a:ea typeface="+mn-ea"/>
                <a:cs typeface="Segoe UI"/>
              </a:rPr>
            </a:br>
            <a:r>
              <a:rPr lang="ru-RU" sz="2000" spc="0" dirty="0">
                <a:solidFill>
                  <a:srgbClr val="000000"/>
                </a:solidFill>
                <a:latin typeface="Book Antiqua"/>
                <a:ea typeface="+mn-ea"/>
                <a:cs typeface="Segoe UI"/>
              </a:rPr>
              <a:t>Стоим прямо, показывая ладошки. При этом руки до локтя опущены вдоль тела. При каждом вдохе сжимаем ладошки в кулачки, словно стараясь что-то схватить. Двигаются только кисти рук.</a:t>
            </a:r>
            <a:r>
              <a:rPr lang="en-US" sz="2000" spc="0" dirty="0">
                <a:solidFill>
                  <a:srgbClr val="000000"/>
                </a:solidFill>
                <a:latin typeface="Book Antiqua"/>
                <a:ea typeface="+mn-ea"/>
                <a:cs typeface="Segoe UI"/>
              </a:rPr>
              <a:t>​</a:t>
            </a:r>
            <a:br>
              <a:rPr lang="en-US" sz="2000" spc="0" dirty="0">
                <a:solidFill>
                  <a:srgbClr val="000000"/>
                </a:solidFill>
                <a:latin typeface="Book Antiqua"/>
                <a:ea typeface="+mn-ea"/>
                <a:cs typeface="Segoe UI"/>
              </a:rPr>
            </a:br>
            <a:r>
              <a:rPr lang="ru-RU" sz="2000" spc="0" dirty="0">
                <a:solidFill>
                  <a:srgbClr val="000000"/>
                </a:solidFill>
                <a:latin typeface="Book Antiqua"/>
                <a:ea typeface="+mn-ea"/>
                <a:cs typeface="Segoe UI"/>
              </a:rPr>
              <a:t>Делаем 4 кратких шумных вдоха носом, словно принюхиваясь к чему-то. Выдыхаем произвольно – через рот или нос. После серии вдохов отдыхаем 3-5 секунд, после – еще серия из 4 вдохов. Всего их надо сделать 96 (в методике это количество носит название «сотни»): всего 24 раза по 4 вдоха.​</a:t>
            </a:r>
            <a:r>
              <a:rPr lang="ru-RU" sz="1800" spc="0" dirty="0">
                <a:solidFill>
                  <a:srgbClr val="000000"/>
                </a:solidFill>
                <a:latin typeface="Book Antiqua"/>
                <a:ea typeface="+mn-ea"/>
                <a:cs typeface="Segoe UI"/>
              </a:rPr>
              <a:t/>
            </a:r>
            <a:br>
              <a:rPr lang="ru-RU" sz="1800" spc="0" dirty="0">
                <a:solidFill>
                  <a:srgbClr val="000000"/>
                </a:solidFill>
                <a:latin typeface="Book Antiqua"/>
                <a:ea typeface="+mn-ea"/>
                <a:cs typeface="Segoe UI"/>
              </a:rPr>
            </a:b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988" y="3088939"/>
            <a:ext cx="3600619" cy="3600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406189" y="3357954"/>
            <a:ext cx="514550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Дети могут поиграть в игру «Кошка ловит мышку».</a:t>
            </a:r>
            <a:endParaRPr lang="ru-RU" sz="1400" dirty="0">
              <a:solidFill>
                <a:schemeClr val="accent1">
                  <a:lumMod val="50000"/>
                </a:schemeClr>
              </a:solidFill>
              <a:latin typeface="Book Antiqua" panose="02040602050305030304" pitchFamily="18" charset="0"/>
            </a:endParaRPr>
          </a:p>
          <a:p>
            <a:pPr algn="ctr"/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Подражать мы будем кошке</a:t>
            </a:r>
            <a:endParaRPr lang="ru-RU" sz="1400" dirty="0">
              <a:solidFill>
                <a:schemeClr val="accent1">
                  <a:lumMod val="50000"/>
                </a:schemeClr>
              </a:solidFill>
              <a:latin typeface="Book Antiqua" panose="02040602050305030304" pitchFamily="18" charset="0"/>
            </a:endParaRPr>
          </a:p>
          <a:p>
            <a:pPr algn="ctr"/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В кулачки сожмем ладошки.</a:t>
            </a:r>
            <a:endParaRPr lang="ru-RU" sz="1400" dirty="0">
              <a:solidFill>
                <a:schemeClr val="accent1">
                  <a:lumMod val="50000"/>
                </a:schemeClr>
              </a:solidFill>
              <a:latin typeface="Book Antiqua" panose="02040602050305030304" pitchFamily="18" charset="0"/>
            </a:endParaRPr>
          </a:p>
          <a:p>
            <a:pPr algn="ctr"/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Запах мышки мы узнаем –</a:t>
            </a:r>
            <a:endParaRPr lang="ru-RU" sz="1400" dirty="0">
              <a:solidFill>
                <a:schemeClr val="accent1">
                  <a:lumMod val="50000"/>
                </a:schemeClr>
              </a:solidFill>
              <a:latin typeface="Book Antiqua" panose="02040602050305030304" pitchFamily="18" charset="0"/>
            </a:endParaRPr>
          </a:p>
          <a:p>
            <a:pPr algn="ctr"/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Делать вдох не забываем.</a:t>
            </a:r>
            <a:endParaRPr lang="ru-RU" sz="1400" dirty="0">
              <a:solidFill>
                <a:schemeClr val="accent1">
                  <a:lumMod val="50000"/>
                </a:schemeClr>
              </a:solidFill>
              <a:latin typeface="Book Antiqua" panose="02040602050305030304" pitchFamily="18" charset="0"/>
            </a:endParaRPr>
          </a:p>
          <a:p>
            <a:pPr algn="ctr"/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Коготки мы выпускаем –</a:t>
            </a:r>
            <a:endParaRPr lang="ru-RU" sz="1400" dirty="0">
              <a:solidFill>
                <a:schemeClr val="accent1">
                  <a:lumMod val="50000"/>
                </a:schemeClr>
              </a:solidFill>
              <a:latin typeface="Book Antiqua" panose="02040602050305030304" pitchFamily="18" charset="0"/>
            </a:endParaRPr>
          </a:p>
          <a:p>
            <a:pPr algn="ctr"/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Мышку быстро мы поймаем!</a:t>
            </a:r>
            <a:endParaRPr lang="ru-RU" sz="1400" dirty="0">
              <a:solidFill>
                <a:schemeClr val="accent1">
                  <a:lumMod val="50000"/>
                </a:schemeClr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78613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>
            <a:extLst>
              <a:ext uri="{FF2B5EF4-FFF2-40B4-BE49-F238E27FC236}">
                <a16:creationId xmlns:a16="http://schemas.microsoft.com/office/drawing/2014/main" xmlns="" id="{977D4B5A-57D5-4F1D-9B21-B1491ACD31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02792" y="896227"/>
            <a:ext cx="10200217" cy="2528633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pPr marL="0" indent="0">
              <a:buNone/>
            </a:pPr>
            <a:r>
              <a:rPr lang="ru-RU" b="1" dirty="0">
                <a:latin typeface="Book Antiqua"/>
                <a:ea typeface="+mn-lt"/>
                <a:cs typeface="+mn-lt"/>
              </a:rPr>
              <a:t>«Погончики»</a:t>
            </a:r>
            <a:endParaRPr lang="ru-RU" b="1" dirty="0">
              <a:latin typeface="Book Antiqua"/>
            </a:endParaRPr>
          </a:p>
          <a:p>
            <a:pPr marL="0" indent="0">
              <a:buNone/>
            </a:pPr>
            <a:r>
              <a:rPr lang="ru-RU" dirty="0">
                <a:latin typeface="Book Antiqua"/>
                <a:ea typeface="+mn-lt"/>
                <a:cs typeface="+mn-lt"/>
              </a:rPr>
              <a:t>Встаем прямо, руки вдоль тела, кисти сжаты в кулачки. При каждом вдохе резко разжимаем кулачки, словно отталкивая что-то от себя в направлении пола.</a:t>
            </a:r>
            <a:endParaRPr lang="ru-RU" dirty="0">
              <a:latin typeface="Book Antiqua"/>
            </a:endParaRPr>
          </a:p>
          <a:p>
            <a:pPr marL="0" indent="0">
              <a:buNone/>
            </a:pPr>
            <a:r>
              <a:rPr lang="ru-RU" dirty="0">
                <a:latin typeface="Book Antiqua"/>
                <a:ea typeface="+mn-lt"/>
                <a:cs typeface="+mn-lt"/>
              </a:rPr>
              <a:t>Делаем по 8 кратких шумных вдоха без остановки, после делаем паузу (отдыхаем) и повторяем упражнение (всего выполняется 12 повторов).</a:t>
            </a:r>
            <a:endParaRPr lang="ru-RU" dirty="0">
              <a:latin typeface="Book Antiqua"/>
            </a:endParaRPr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704" y="2989345"/>
            <a:ext cx="3333750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249779" y="2755606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Для детей упражнение выполняется в сопровождении стиха: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Book Antiqua" panose="02040602050305030304" pitchFamily="18" charset="0"/>
            </a:endParaRPr>
          </a:p>
          <a:p>
            <a:pPr algn="ctr"/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Руки в кулачки сжимаем –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Book Antiqua" panose="02040602050305030304" pitchFamily="18" charset="0"/>
            </a:endParaRPr>
          </a:p>
          <a:p>
            <a:pPr algn="ctr"/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Теперь руки вниз толкаем –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Book Antiqua" panose="02040602050305030304" pitchFamily="18" charset="0"/>
            </a:endParaRPr>
          </a:p>
          <a:p>
            <a:pPr algn="ctr"/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Кулачки тут разжимаем –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Book Antiqua" panose="02040602050305030304" pitchFamily="18" charset="0"/>
            </a:endParaRPr>
          </a:p>
          <a:p>
            <a:pPr algn="ctr"/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Воздух носиком вдыхаем.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93916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E18963E-C0A0-49AE-A251-46577E684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274" y="856167"/>
            <a:ext cx="9759535" cy="1861793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4A4A4A"/>
                </a:solidFill>
                <a:latin typeface="Bookman Old Style" panose="02050604050505020204" pitchFamily="18" charset="0"/>
              </a:rPr>
              <a:t>Упражнение «Насос» </a:t>
            </a:r>
            <a:r>
              <a:rPr lang="ru-RU" sz="2400" dirty="0">
                <a:solidFill>
                  <a:srgbClr val="4A4A4A"/>
                </a:solidFill>
                <a:latin typeface="Bookman Old Style" panose="02050604050505020204" pitchFamily="18" charset="0"/>
              </a:rPr>
              <a:t>(«Накачивание шины»)</a:t>
            </a:r>
            <a:br>
              <a:rPr lang="ru-RU" sz="2400" dirty="0">
                <a:solidFill>
                  <a:srgbClr val="4A4A4A"/>
                </a:solidFill>
                <a:latin typeface="Bookman Old Style" panose="02050604050505020204" pitchFamily="18" charset="0"/>
              </a:rPr>
            </a:br>
            <a:r>
              <a:rPr lang="ru-RU" sz="2400" dirty="0">
                <a:solidFill>
                  <a:srgbClr val="4A4A4A"/>
                </a:solidFill>
                <a:latin typeface="Bookman Old Style" panose="02050604050505020204" pitchFamily="18" charset="0"/>
              </a:rPr>
              <a:t>Встаньте прямо, руки опущены. Слегка наклонитесь к полу: спину скруглите, голову опустите, все тело расслабьте. Затем как можно резче наклонитесь к полу, и в самой нижней точке сделайте такой же резкий вдох.</a:t>
            </a:r>
            <a:r>
              <a:rPr lang="ru-RU" sz="2400" dirty="0">
                <a:solidFill>
                  <a:srgbClr val="4A4A4A"/>
                </a:solidFill>
                <a:latin typeface="Book Antiqua" panose="02040602050305030304" pitchFamily="18" charset="0"/>
              </a:rPr>
              <a:t/>
            </a:r>
            <a:br>
              <a:rPr lang="ru-RU" sz="2400" dirty="0">
                <a:solidFill>
                  <a:srgbClr val="4A4A4A"/>
                </a:solidFill>
                <a:latin typeface="Book Antiqua" panose="02040602050305030304" pitchFamily="18" charset="0"/>
              </a:rPr>
            </a:br>
            <a:endParaRPr lang="ru-RU" sz="2400" dirty="0">
              <a:latin typeface="Book Antiqua" panose="02040602050305030304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650" y="3154131"/>
            <a:ext cx="4113213" cy="261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448926" y="2717960"/>
            <a:ext cx="481263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Детям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предлагается взять в руки карандаш, как рукоятку насоса, и накачивать шину автомобиля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.</a:t>
            </a:r>
          </a:p>
          <a:p>
            <a:pPr algn="ctr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Едем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, едем мы домой.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Book Antiqua" panose="02040602050305030304" pitchFamily="18" charset="0"/>
            </a:endParaRPr>
          </a:p>
          <a:p>
            <a:pPr algn="ctr"/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На машине легковой.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Book Antiqua" panose="02040602050305030304" pitchFamily="18" charset="0"/>
            </a:endParaRPr>
          </a:p>
          <a:p>
            <a:pPr algn="ctr"/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Въехали на горку – стоп!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Book Antiqua" panose="02040602050305030304" pitchFamily="18" charset="0"/>
            </a:endParaRPr>
          </a:p>
          <a:p>
            <a:pPr algn="ctr"/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Колесо спустило – хлоп!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Book Antiqua" panose="02040602050305030304" pitchFamily="18" charset="0"/>
            </a:endParaRPr>
          </a:p>
          <a:p>
            <a:pPr algn="ctr"/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Из багажника насос достанем –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Book Antiqua" panose="02040602050305030304" pitchFamily="18" charset="0"/>
            </a:endParaRPr>
          </a:p>
          <a:p>
            <a:pPr algn="ctr"/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Шину быстро накачаем!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Book Antiqua" panose="02040602050305030304" pitchFamily="18" charset="0"/>
            </a:endParaRPr>
          </a:p>
          <a:p>
            <a:pPr algn="ctr"/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Воздух мы внизу вдыхаем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Book Antiqua" panose="02040602050305030304" pitchFamily="18" charset="0"/>
            </a:endParaRPr>
          </a:p>
          <a:p>
            <a:pPr algn="ctr"/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Голову не поднимаем!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07239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0021" y="723820"/>
            <a:ext cx="10732168" cy="2392360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man Old Style" panose="02050604050505020204" pitchFamily="18" charset="0"/>
              </a:rPr>
              <a:t>Упражнение «Кошка</a:t>
            </a:r>
            <a:r>
              <a:rPr 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ookman Old Style" panose="02050604050505020204" pitchFamily="18" charset="0"/>
              </a:rPr>
              <a:t>»</a:t>
            </a:r>
            <a:br>
              <a:rPr 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ookman Old Style" panose="02050604050505020204" pitchFamily="18" charset="0"/>
              </a:rPr>
            </a:b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Это </a:t>
            </a: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упражнение (приседание с поворотом) тоже нужно делать 12 раз по 8 вдохов-</a:t>
            </a:r>
            <a:b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</a:b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движений, отдыхая от 3 до 5 секунд после каждых 8 вдохов-движений.</a:t>
            </a:r>
            <a:b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</a:br>
            <a:r>
              <a:rPr lang="ru-RU" sz="18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Исходное положение:</a:t>
            </a: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 встать прямо, руки опущены. Делаем легкие, пружинистые, танцевальные приседания, одновременно поворачивая туловище то вправо, то влево. Кисти рук на уровне пояса. При поворотах вправо и влево с одновременным коротким шумным вдохом делаем руками легкое «сбрасывающее» или, наоборот, хватательное движение.</a:t>
            </a:r>
            <a:b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</a:b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Кисти рук далеко от пояса не уводим, чтобы вас «не заносило» на поворотах. Голова поворачивается вместе с туловищем то вправо, то влево. Колени слегка гнутся и выпрямляются, приседание легкое, пружинистое. Спина все время прямая, ни в коем случае не сутультесь!</a:t>
            </a:r>
            <a:endParaRPr lang="ru-RU" sz="1800" b="0" i="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Book Antiqua" panose="0204060205030503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308557" y="3453062"/>
            <a:ext cx="3990473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50000"/>
              </a:lnSpc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Дети выполняют упражнение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,</a:t>
            </a:r>
            <a:endParaRPr lang="en-US" dirty="0" smtClean="0">
              <a:solidFill>
                <a:schemeClr val="accent1">
                  <a:lumMod val="50000"/>
                </a:schemeClr>
              </a:solidFill>
              <a:latin typeface="Book Antiqua" panose="02040602050305030304" pitchFamily="18" charset="0"/>
            </a:endParaRPr>
          </a:p>
          <a:p>
            <a:pPr algn="ctr">
              <a:lnSpc>
                <a:spcPct val="50000"/>
              </a:lnSpc>
            </a:pPr>
            <a:endParaRPr lang="en-US" dirty="0">
              <a:solidFill>
                <a:schemeClr val="accent1">
                  <a:lumMod val="50000"/>
                </a:schemeClr>
              </a:solidFill>
              <a:latin typeface="Book Antiqua" panose="02040602050305030304" pitchFamily="18" charset="0"/>
            </a:endParaRPr>
          </a:p>
          <a:p>
            <a:pPr algn="ctr">
              <a:lnSpc>
                <a:spcPct val="50000"/>
              </a:lnSpc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играя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в «кошку и воробья».</a:t>
            </a:r>
          </a:p>
          <a:p>
            <a:pPr algn="ctr">
              <a:lnSpc>
                <a:spcPct val="50000"/>
              </a:lnSpc>
            </a:pPr>
            <a:endParaRPr lang="ru-RU" dirty="0">
              <a:solidFill>
                <a:schemeClr val="accent1">
                  <a:lumMod val="50000"/>
                </a:schemeClr>
              </a:solidFill>
              <a:latin typeface="Book Antiqua" panose="02040602050305030304" pitchFamily="18" charset="0"/>
            </a:endParaRPr>
          </a:p>
          <a:p>
            <a:pPr algn="ctr">
              <a:lnSpc>
                <a:spcPct val="50000"/>
              </a:lnSpc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Вышла кошка на охоту –</a:t>
            </a:r>
          </a:p>
          <a:p>
            <a:pPr algn="ctr">
              <a:lnSpc>
                <a:spcPct val="50000"/>
              </a:lnSpc>
            </a:pPr>
            <a:endParaRPr lang="ru-RU" dirty="0">
              <a:solidFill>
                <a:schemeClr val="accent1">
                  <a:lumMod val="50000"/>
                </a:schemeClr>
              </a:solidFill>
              <a:latin typeface="Book Antiqua" panose="02040602050305030304" pitchFamily="18" charset="0"/>
            </a:endParaRPr>
          </a:p>
          <a:p>
            <a:pPr algn="ctr">
              <a:lnSpc>
                <a:spcPct val="50000"/>
              </a:lnSpc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Воробьев поймать охота.</a:t>
            </a:r>
          </a:p>
          <a:p>
            <a:pPr algn="ctr">
              <a:lnSpc>
                <a:spcPct val="50000"/>
              </a:lnSpc>
            </a:pPr>
            <a:endParaRPr lang="ru-RU" dirty="0">
              <a:solidFill>
                <a:schemeClr val="accent1">
                  <a:lumMod val="50000"/>
                </a:schemeClr>
              </a:solidFill>
              <a:latin typeface="Book Antiqua" panose="02040602050305030304" pitchFamily="18" charset="0"/>
            </a:endParaRPr>
          </a:p>
          <a:p>
            <a:pPr algn="ctr">
              <a:lnSpc>
                <a:spcPct val="50000"/>
              </a:lnSpc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Носом чует запах дичи –</a:t>
            </a:r>
          </a:p>
          <a:p>
            <a:pPr algn="ctr">
              <a:lnSpc>
                <a:spcPct val="50000"/>
              </a:lnSpc>
            </a:pPr>
            <a:endParaRPr lang="ru-RU" dirty="0">
              <a:solidFill>
                <a:schemeClr val="accent1">
                  <a:lumMod val="50000"/>
                </a:schemeClr>
              </a:solidFill>
              <a:latin typeface="Book Antiqua" panose="02040602050305030304" pitchFamily="18" charset="0"/>
            </a:endParaRPr>
          </a:p>
          <a:p>
            <a:pPr algn="ctr">
              <a:lnSpc>
                <a:spcPct val="50000"/>
              </a:lnSpc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Вправо смотрит – нет добычи,</a:t>
            </a:r>
          </a:p>
          <a:p>
            <a:pPr algn="ctr">
              <a:lnSpc>
                <a:spcPct val="50000"/>
              </a:lnSpc>
            </a:pPr>
            <a:endParaRPr lang="ru-RU" dirty="0">
              <a:solidFill>
                <a:schemeClr val="accent1">
                  <a:lumMod val="50000"/>
                </a:schemeClr>
              </a:solidFill>
              <a:latin typeface="Book Antiqua" panose="02040602050305030304" pitchFamily="18" charset="0"/>
            </a:endParaRPr>
          </a:p>
          <a:p>
            <a:pPr algn="ctr">
              <a:lnSpc>
                <a:spcPct val="50000"/>
              </a:lnSpc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Влево смотрит – видит их</a:t>
            </a:r>
          </a:p>
          <a:p>
            <a:pPr algn="ctr">
              <a:lnSpc>
                <a:spcPct val="50000"/>
              </a:lnSpc>
            </a:pPr>
            <a:endParaRPr lang="ru-RU" dirty="0">
              <a:solidFill>
                <a:schemeClr val="accent1">
                  <a:lumMod val="50000"/>
                </a:schemeClr>
              </a:solidFill>
              <a:latin typeface="Book Antiqua" panose="02040602050305030304" pitchFamily="18" charset="0"/>
            </a:endParaRPr>
          </a:p>
          <a:p>
            <a:pPr algn="ctr">
              <a:lnSpc>
                <a:spcPct val="50000"/>
              </a:lnSpc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И хватает в тот же миг.</a:t>
            </a:r>
          </a:p>
          <a:p>
            <a:pPr algn="ctr">
              <a:lnSpc>
                <a:spcPct val="50000"/>
              </a:lnSpc>
            </a:pPr>
            <a:endParaRPr lang="ru-RU" dirty="0">
              <a:solidFill>
                <a:schemeClr val="accent1">
                  <a:lumMod val="50000"/>
                </a:schemeClr>
              </a:solidFill>
              <a:latin typeface="Book Antiqua" panose="02040602050305030304" pitchFamily="18" charset="0"/>
            </a:endParaRPr>
          </a:p>
          <a:p>
            <a:pPr algn="ctr">
              <a:lnSpc>
                <a:spcPct val="50000"/>
              </a:lnSpc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Подражая этой кошке –</a:t>
            </a:r>
          </a:p>
          <a:p>
            <a:pPr algn="ctr">
              <a:lnSpc>
                <a:spcPct val="50000"/>
              </a:lnSpc>
            </a:pPr>
            <a:endParaRPr lang="ru-RU" dirty="0">
              <a:solidFill>
                <a:schemeClr val="accent1">
                  <a:lumMod val="50000"/>
                </a:schemeClr>
              </a:solidFill>
              <a:latin typeface="Book Antiqua" panose="02040602050305030304" pitchFamily="18" charset="0"/>
            </a:endParaRPr>
          </a:p>
          <a:p>
            <a:pPr algn="ctr">
              <a:lnSpc>
                <a:spcPct val="50000"/>
              </a:lnSpc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В кулачки сожмем ладошки,</a:t>
            </a:r>
          </a:p>
          <a:p>
            <a:pPr algn="ctr">
              <a:lnSpc>
                <a:spcPct val="50000"/>
              </a:lnSpc>
            </a:pPr>
            <a:endParaRPr lang="ru-RU" dirty="0">
              <a:solidFill>
                <a:schemeClr val="accent1">
                  <a:lumMod val="50000"/>
                </a:schemeClr>
              </a:solidFill>
              <a:latin typeface="Book Antiqua" panose="02040602050305030304" pitchFamily="18" charset="0"/>
            </a:endParaRPr>
          </a:p>
          <a:p>
            <a:pPr algn="ctr">
              <a:lnSpc>
                <a:spcPct val="50000"/>
              </a:lnSpc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Влево-вправо приседаем –</a:t>
            </a:r>
          </a:p>
          <a:p>
            <a:pPr algn="ctr">
              <a:lnSpc>
                <a:spcPct val="50000"/>
              </a:lnSpc>
            </a:pPr>
            <a:endParaRPr lang="ru-RU" dirty="0">
              <a:solidFill>
                <a:schemeClr val="accent1">
                  <a:lumMod val="50000"/>
                </a:schemeClr>
              </a:solidFill>
              <a:latin typeface="Book Antiqua" panose="02040602050305030304" pitchFamily="18" charset="0"/>
            </a:endParaRPr>
          </a:p>
          <a:p>
            <a:pPr algn="ctr">
              <a:lnSpc>
                <a:spcPct val="50000"/>
              </a:lnSpc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Запах «воробья» вдыхаем.</a:t>
            </a:r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377" y="3660634"/>
            <a:ext cx="4343576" cy="3070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31252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2446" y="716613"/>
            <a:ext cx="10431379" cy="2466474"/>
          </a:xfrm>
        </p:spPr>
        <p:txBody>
          <a:bodyPr>
            <a:noAutofit/>
          </a:bodyPr>
          <a:lstStyle/>
          <a:p>
            <a:r>
              <a:rPr lang="ru-RU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man Old Style" panose="02050604050505020204" pitchFamily="18" charset="0"/>
              </a:rPr>
              <a:t>УПРАЖНЕНИЕ «ОБНИМИ ПЛЕЧИ»</a:t>
            </a:r>
            <a:br>
              <a:rPr lang="ru-RU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man Old Style" panose="02050604050505020204" pitchFamily="18" charset="0"/>
              </a:rPr>
            </a:b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Bookman Old Style" panose="02050604050505020204" pitchFamily="18" charset="0"/>
              </a:rPr>
              <a:t>Вдох на сжатии грудной клетки. Исходное положение: станьте, руки согнуты в локтях</a:t>
            </a:r>
            <a:b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Bookman Old Style" panose="02050604050505020204" pitchFamily="18" charset="0"/>
              </a:rPr>
            </a:b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Bookman Old Style" panose="02050604050505020204" pitchFamily="18" charset="0"/>
              </a:rPr>
              <a:t>и подняты на уровень плеч. Бросайте руки навстречу друг другу до отказа, как бы обнимая</a:t>
            </a:r>
            <a:b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Bookman Old Style" panose="02050604050505020204" pitchFamily="18" charset="0"/>
              </a:rPr>
            </a:b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Bookman Old Style" panose="02050604050505020204" pitchFamily="18" charset="0"/>
              </a:rPr>
              <a:t>себя за плечи. И одновременно с каждым «объятием» резко «шмыгайте» носом. Руки в момент</a:t>
            </a:r>
            <a:b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Bookman Old Style" panose="02050604050505020204" pitchFamily="18" charset="0"/>
              </a:rPr>
            </a:b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Bookman Old Style" panose="02050604050505020204" pitchFamily="18" charset="0"/>
              </a:rPr>
              <a:t>«объятия» идут параллельно друг другу (а не крест – накрест), ни в коем случае их не менять</a:t>
            </a:r>
            <a:b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Bookman Old Style" panose="02050604050505020204" pitchFamily="18" charset="0"/>
              </a:rPr>
            </a:b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Bookman Old Style" panose="02050604050505020204" pitchFamily="18" charset="0"/>
              </a:rPr>
              <a:t>(при этом все равно, какая рука сверху – правая или левая); широко в стороны не разводить и</a:t>
            </a:r>
            <a:b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Bookman Old Style" panose="02050604050505020204" pitchFamily="18" charset="0"/>
              </a:rPr>
            </a:b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Bookman Old Style" panose="02050604050505020204" pitchFamily="18" charset="0"/>
              </a:rPr>
              <a:t>не напрягать. Освоив это упражнение, можно в момент встречного движения рук слегка</a:t>
            </a:r>
            <a:b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Bookman Old Style" panose="02050604050505020204" pitchFamily="18" charset="0"/>
              </a:rPr>
            </a:b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Bookman Old Style" panose="02050604050505020204" pitchFamily="18" charset="0"/>
              </a:rPr>
              <a:t>откидывать голову назад (вдох с потолка).</a:t>
            </a:r>
            <a:b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Bookman Old Style" panose="02050604050505020204" pitchFamily="18" charset="0"/>
              </a:rPr>
            </a:b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Bookman Old Style" panose="02050604050505020204" pitchFamily="18" charset="0"/>
              </a:rPr>
              <a:t>Норма: 12 раз по 8 вдохов-движений.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7695" y="3633129"/>
            <a:ext cx="3801979" cy="2835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148136" y="3183087"/>
            <a:ext cx="404261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tx2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</a:rPr>
              <a:t>Для детей – в сопровождении стихотворения:</a:t>
            </a:r>
          </a:p>
          <a:p>
            <a:pPr algn="ctr"/>
            <a:endParaRPr lang="ru-RU" dirty="0">
              <a:solidFill>
                <a:schemeClr val="tx2">
                  <a:lumMod val="75000"/>
                  <a:lumOff val="25000"/>
                </a:schemeClr>
              </a:solidFill>
              <a:latin typeface="Bookman Old Style" panose="02050604050505020204" pitchFamily="18" charset="0"/>
            </a:endParaRPr>
          </a:p>
          <a:p>
            <a:pPr algn="ctr"/>
            <a:r>
              <a:rPr lang="ru-RU" dirty="0">
                <a:solidFill>
                  <a:schemeClr val="tx2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</a:rPr>
              <a:t>Ой, ребята, замерзаем –</a:t>
            </a:r>
          </a:p>
          <a:p>
            <a:pPr algn="ctr"/>
            <a:endParaRPr lang="ru-RU" dirty="0">
              <a:solidFill>
                <a:schemeClr val="tx2">
                  <a:lumMod val="75000"/>
                  <a:lumOff val="25000"/>
                </a:schemeClr>
              </a:solidFill>
              <a:latin typeface="Bookman Old Style" panose="02050604050505020204" pitchFamily="18" charset="0"/>
            </a:endParaRPr>
          </a:p>
          <a:p>
            <a:pPr algn="ctr"/>
            <a:r>
              <a:rPr lang="ru-RU" dirty="0">
                <a:solidFill>
                  <a:schemeClr val="tx2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</a:rPr>
              <a:t>Плечи дружно обнимаем!</a:t>
            </a:r>
          </a:p>
          <a:p>
            <a:pPr algn="ctr"/>
            <a:endParaRPr lang="ru-RU" dirty="0">
              <a:solidFill>
                <a:schemeClr val="tx2">
                  <a:lumMod val="75000"/>
                  <a:lumOff val="25000"/>
                </a:schemeClr>
              </a:solidFill>
              <a:latin typeface="Bookman Old Style" panose="02050604050505020204" pitchFamily="18" charset="0"/>
            </a:endParaRPr>
          </a:p>
          <a:p>
            <a:pPr algn="ctr"/>
            <a:r>
              <a:rPr lang="ru-RU" dirty="0">
                <a:solidFill>
                  <a:schemeClr val="tx2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</a:rPr>
              <a:t>Зиму радостно встречаем –</a:t>
            </a:r>
          </a:p>
          <a:p>
            <a:pPr algn="ctr"/>
            <a:endParaRPr lang="ru-RU" dirty="0">
              <a:solidFill>
                <a:schemeClr val="tx2">
                  <a:lumMod val="75000"/>
                  <a:lumOff val="25000"/>
                </a:schemeClr>
              </a:solidFill>
              <a:latin typeface="Bookman Old Style" panose="02050604050505020204" pitchFamily="18" charset="0"/>
            </a:endParaRPr>
          </a:p>
          <a:p>
            <a:pPr algn="ctr"/>
            <a:r>
              <a:rPr lang="ru-RU" dirty="0">
                <a:solidFill>
                  <a:schemeClr val="tx2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</a:rPr>
              <a:t>Свежий воздух мы вдыхаем</a:t>
            </a:r>
            <a:r>
              <a:rPr lang="ru-RU" dirty="0">
                <a:solidFill>
                  <a:schemeClr val="tx2">
                    <a:lumMod val="75000"/>
                    <a:lumOff val="25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05377179"/>
      </p:ext>
    </p:extLst>
  </p:cSld>
  <p:clrMapOvr>
    <a:masterClrMapping/>
  </p:clrMapOvr>
</p:sld>
</file>

<file path=ppt/theme/theme1.xml><?xml version="1.0" encoding="utf-8"?>
<a:theme xmlns:a="http://schemas.openxmlformats.org/drawingml/2006/main" name="PrismaticVTI">
  <a:themeElements>
    <a:clrScheme name="AnalogousFromDarkSeedLeftStep">
      <a:dk1>
        <a:srgbClr val="000000"/>
      </a:dk1>
      <a:lt1>
        <a:srgbClr val="FFFFFF"/>
      </a:lt1>
      <a:dk2>
        <a:srgbClr val="243741"/>
      </a:dk2>
      <a:lt2>
        <a:srgbClr val="E8E4E2"/>
      </a:lt2>
      <a:accent1>
        <a:srgbClr val="2FA6E1"/>
      </a:accent1>
      <a:accent2>
        <a:srgbClr val="19B6A9"/>
      </a:accent2>
      <a:accent3>
        <a:srgbClr val="26B86F"/>
      </a:accent3>
      <a:accent4>
        <a:srgbClr val="1ABB27"/>
      </a:accent4>
      <a:accent5>
        <a:srgbClr val="56B826"/>
      </a:accent5>
      <a:accent6>
        <a:srgbClr val="88AE18"/>
      </a:accent6>
      <a:hlink>
        <a:srgbClr val="419230"/>
      </a:hlink>
      <a:folHlink>
        <a:srgbClr val="7F7F7F"/>
      </a:folHlink>
    </a:clrScheme>
    <a:fontScheme name="Custom 166">
      <a:majorFont>
        <a:latin typeface="Aharoni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ismaticVTI" id="{DA44D624-A564-4DE8-8446-0CD5C485C979}" vid="{8B2B1550-B69C-4156-BAEC-B2E559F94BD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</TotalTime>
  <Words>780</Words>
  <Application>Microsoft Office PowerPoint</Application>
  <PresentationFormat>Произвольный</PresentationFormat>
  <Paragraphs>113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PrismaticVTI</vt:lpstr>
      <vt:lpstr>Дыхательная гимнастика </vt:lpstr>
      <vt:lpstr>Дыхательная гимнастика для детей дошкольного возраста</vt:lpstr>
      <vt:lpstr>Презентация PowerPoint</vt:lpstr>
      <vt:lpstr>Презентация PowerPoint</vt:lpstr>
      <vt:lpstr>«Ладошки».  (упражнение для разминки)​ Стоим прямо, показывая ладошки. При этом руки до локтя опущены вдоль тела. При каждом вдохе сжимаем ладошки в кулачки, словно стараясь что-то схватить. Двигаются только кисти рук.​ Делаем 4 кратких шумных вдоха носом, словно принюхиваясь к чему-то. Выдыхаем произвольно – через рот или нос. После серии вдохов отдыхаем 3-5 секунд, после – еще серия из 4 вдохов. Всего их надо сделать 96 (в методике это количество носит название «сотни»): всего 24 раза по 4 вдоха.​ </vt:lpstr>
      <vt:lpstr>Презентация PowerPoint</vt:lpstr>
      <vt:lpstr>Упражнение «Насос» («Накачивание шины») Встаньте прямо, руки опущены. Слегка наклонитесь к полу: спину скруглите, голову опустите, все тело расслабьте. Затем как можно резче наклонитесь к полу, и в самой нижней точке сделайте такой же резкий вдох. </vt:lpstr>
      <vt:lpstr>Упражнение «Кошка» Это упражнение (приседание с поворотом) тоже нужно делать 12 раз по 8 вдохов- движений, отдыхая от 3 до 5 секунд после каждых 8 вдохов-движений. Исходное положение: встать прямо, руки опущены. Делаем легкие, пружинистые, танцевальные приседания, одновременно поворачивая туловище то вправо, то влево. Кисти рук на уровне пояса. При поворотах вправо и влево с одновременным коротким шумным вдохом делаем руками легкое «сбрасывающее» или, наоборот, хватательное движение. Кисти рук далеко от пояса не уводим, чтобы вас «не заносило» на поворотах. Голова поворачивается вместе с туловищем то вправо, то влево. Колени слегка гнутся и выпрямляются, приседание легкое, пружинистое. Спина все время прямая, ни в коем случае не сутультесь!</vt:lpstr>
      <vt:lpstr>УПРАЖНЕНИЕ «ОБНИМИ ПЛЕЧИ» Вдох на сжатии грудной клетки. Исходное положение: станьте, руки согнуты в локтях и подняты на уровень плеч. Бросайте руки навстречу друг другу до отказа, как бы обнимая себя за плечи. И одновременно с каждым «объятием» резко «шмыгайте» носом. Руки в момент «объятия» идут параллельно друг другу (а не крест – накрест), ни в коем случае их не менять (при этом все равно, какая рука сверху – правая или левая); широко в стороны не разводить и не напрягать. Освоив это упражнение, можно в момент встречного движения рук слегка откидывать голову назад (вдох с потолка). Норма: 12 раз по 8 вдохов-движений.</vt:lpstr>
      <vt:lpstr>УПРАЖНЕНИЕ «БОЛЬШОЙ МАЯТНИК» «Насос» + «Обними плечи». Исходное положение: станьте прямо, ноги чуть уже ширины плеч. Наклон вперед, руки тянутся к полу – вдох. И сразу без остановки (слегка прогнувшись в пояснице) наклон назад – руки обнимают плечи. И тоже вдох. Кланяйтесь вперед – откидывайтесь назад, вдох «с пола» – вдох «с потолка». Выдох происходит в промежутке между вдохами сам, не задерживайте и не выталкивайте выдох! </vt:lpstr>
      <vt:lpstr>Упражнение «Повороты головы» И. П. : встаньте прямо. Поверните голову вправо и сделайте короткий шумный вдох справа. Затем сразу же (без остановки посередине) поверните голову влево, шумно и коротко понюхайте воздух слева. Справа – вдох, слева – вдох. Выдох уходит в промежутке между вдохами, посередине (но голова при этом не останавливается). Шею ни в коем случае не напрягайте. Туловище неподвижно, плечи не поворачиваются вслед за головой. Руками можно держаться по бокам за брюки.</vt:lpstr>
      <vt:lpstr>Упражнение «Ушки» («Ай-ай», или «Китайский болванчик») И. П. : встаньте прямо. Смотрите прямо перед собой. Слегка наклоните голову вправо, правое ухо идет к правому плечу – короткий шумный вдох носом. Затем слегка наклоните голову влево, левое ухо идет к левому плечу – тоже вдох. Стоя ровно и смотря прямо перед собой как бы мысленно кому-то говорите: «Ай-ай! Как не стыдно!» Плечи при этом не дергаются, попытайтесь их удержать в абсолютно неподвижном состоянии, держась по бокам руками за брюки. Выдох уходит пассивно в промежутке между вдохами, но голова при этом посередине не останавливается.</vt:lpstr>
      <vt:lpstr>Упражнение «Малый маятник» Примите исходное положение: ноги чуть уже ширины плеч, спина прямая, подбородок слегка приподнят, руки опущены. Снизу потянуло гарью! Наклоняем голову вниз и делаем короткий шумный вдох носом. Сверху потянуло гарью! Поднимаем голову вверх и также делаем короткий и максимально шумный вдох. Вдох и наклон (подъем головы вверх) выполняются в маршевом ритме или в размеренном ритме ходьбы на месте. Мышцы шеи расслаблены, вверх-вниз поднимается и опускается одна только голова, но не плечи. Не разрывайте целостность упражнения: соблюдайте одновременность вдохов и наклонов-подъемов головы вниз-вверх, не останавливайте голову посредине движения, не затягивайте вдох, не думайте о выдохе – легкие «разгрузятся» самостоятельно, при этом лучше всего выдыхать ртом.</vt:lpstr>
      <vt:lpstr>Презентация PowerPoint</vt:lpstr>
      <vt:lpstr>Спасибо за внимание!   Будьте здоровы!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/>
  <cp:lastModifiedBy>Брагина Елена</cp:lastModifiedBy>
  <cp:revision>271</cp:revision>
  <dcterms:created xsi:type="dcterms:W3CDTF">2021-01-21T10:53:52Z</dcterms:created>
  <dcterms:modified xsi:type="dcterms:W3CDTF">2021-01-22T08:28:57Z</dcterms:modified>
</cp:coreProperties>
</file>