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1"/>
  </p:notesMasterIdLst>
  <p:sldIdLst>
    <p:sldId id="256" r:id="rId2"/>
    <p:sldId id="257" r:id="rId3"/>
    <p:sldId id="258" r:id="rId4"/>
    <p:sldId id="260" r:id="rId5"/>
    <p:sldId id="264" r:id="rId6"/>
    <p:sldId id="268" r:id="rId7"/>
    <p:sldId id="261" r:id="rId8"/>
    <p:sldId id="266" r:id="rId9"/>
    <p:sldId id="269" r:id="rId10"/>
    <p:sldId id="265" r:id="rId11"/>
    <p:sldId id="262" r:id="rId12"/>
    <p:sldId id="267" r:id="rId13"/>
    <p:sldId id="263" r:id="rId14"/>
    <p:sldId id="270" r:id="rId15"/>
    <p:sldId id="271" r:id="rId16"/>
    <p:sldId id="272" r:id="rId17"/>
    <p:sldId id="273" r:id="rId18"/>
    <p:sldId id="275"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82" autoAdjust="0"/>
    <p:restoredTop sz="94660"/>
  </p:normalViewPr>
  <p:slideViewPr>
    <p:cSldViewPr>
      <p:cViewPr varScale="1">
        <p:scale>
          <a:sx n="80" d="100"/>
          <a:sy n="80" d="100"/>
        </p:scale>
        <p:origin x="-143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45A55-CCFA-45C6-8B98-78669E1F585D}" type="datetimeFigureOut">
              <a:rPr lang="ru-RU" smtClean="0"/>
              <a:pPr/>
              <a:t>29.12.2020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A7989-FBF2-4182-A026-69F00FBE03C1}" type="slidenum">
              <a:rPr lang="ru-RU" smtClean="0"/>
              <a:pPr/>
              <a:t>‹#›</a:t>
            </a:fld>
            <a:endParaRPr lang="ru-RU"/>
          </a:p>
        </p:txBody>
      </p:sp>
    </p:spTree>
    <p:extLst>
      <p:ext uri="{BB962C8B-B14F-4D97-AF65-F5344CB8AC3E}">
        <p14:creationId xmlns:p14="http://schemas.microsoft.com/office/powerpoint/2010/main" xmlns="" val="323216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пмаячк3гы я </a:t>
            </a:r>
            <a:r>
              <a:rPr lang="ru-RU" dirty="0" err="1" smtClean="0"/>
              <a:t>я</a:t>
            </a:r>
            <a:endParaRPr lang="ru-RU" dirty="0"/>
          </a:p>
        </p:txBody>
      </p:sp>
      <p:sp>
        <p:nvSpPr>
          <p:cNvPr id="4" name="Номер слайда 3"/>
          <p:cNvSpPr>
            <a:spLocks noGrp="1"/>
          </p:cNvSpPr>
          <p:nvPr>
            <p:ph type="sldNum" sz="quarter" idx="10"/>
          </p:nvPr>
        </p:nvSpPr>
        <p:spPr/>
        <p:txBody>
          <a:bodyPr/>
          <a:lstStyle/>
          <a:p>
            <a:fld id="{E8CA7989-FBF2-4182-A026-69F00FBE03C1}" type="slidenum">
              <a:rPr lang="ru-RU" smtClean="0"/>
              <a:pPr/>
              <a:t>3</a:t>
            </a:fld>
            <a:endParaRPr lang="ru-RU"/>
          </a:p>
        </p:txBody>
      </p:sp>
    </p:spTree>
    <p:extLst>
      <p:ext uri="{BB962C8B-B14F-4D97-AF65-F5344CB8AC3E}">
        <p14:creationId xmlns:p14="http://schemas.microsoft.com/office/powerpoint/2010/main" xmlns="" val="132464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29.12.2020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29.12.2020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67536" y="5229200"/>
            <a:ext cx="3776464" cy="1473200"/>
          </a:xfrm>
        </p:spPr>
        <p:txBody>
          <a:bodyPr>
            <a:normAutofit fontScale="92500" lnSpcReduction="10000"/>
          </a:bodyPr>
          <a:lstStyle/>
          <a:p>
            <a:pPr algn="r"/>
            <a:r>
              <a:rPr lang="ru-RU" dirty="0" smtClean="0">
                <a:latin typeface="Bookman Old Style" panose="02050604050505020204" pitchFamily="18" charset="0"/>
              </a:rPr>
              <a:t>МАДОУ д/с 62 кор.2</a:t>
            </a:r>
          </a:p>
          <a:p>
            <a:pPr algn="r"/>
            <a:r>
              <a:rPr lang="ru-RU" dirty="0" smtClean="0">
                <a:latin typeface="Bookman Old Style" panose="02050604050505020204" pitchFamily="18" charset="0"/>
              </a:rPr>
              <a:t>Инструктор по физкультуре</a:t>
            </a:r>
          </a:p>
          <a:p>
            <a:pPr algn="r"/>
            <a:r>
              <a:rPr lang="ru-RU" dirty="0" smtClean="0">
                <a:latin typeface="Bookman Old Style" panose="02050604050505020204" pitchFamily="18" charset="0"/>
              </a:rPr>
              <a:t>Брагина Е. В.</a:t>
            </a:r>
            <a:endParaRPr lang="ru-RU" dirty="0">
              <a:latin typeface="Bookman Old Style" panose="02050604050505020204" pitchFamily="18" charset="0"/>
            </a:endParaRPr>
          </a:p>
        </p:txBody>
      </p:sp>
      <p:sp>
        <p:nvSpPr>
          <p:cNvPr id="2" name="Заголовок 1"/>
          <p:cNvSpPr>
            <a:spLocks noGrp="1"/>
          </p:cNvSpPr>
          <p:nvPr>
            <p:ph type="ctrTitle"/>
          </p:nvPr>
        </p:nvSpPr>
        <p:spPr>
          <a:xfrm>
            <a:off x="899592" y="1268760"/>
            <a:ext cx="7175351" cy="1793167"/>
          </a:xfrm>
        </p:spPr>
        <p:txBody>
          <a:bodyPr/>
          <a:lstStyle/>
          <a:p>
            <a:pPr marL="182880" indent="0" algn="ctr">
              <a:buNone/>
            </a:pPr>
            <a:r>
              <a:rPr lang="ru-RU" dirty="0" smtClean="0">
                <a:latin typeface="Bookman Old Style" panose="02050604050505020204" pitchFamily="18" charset="0"/>
                <a:ea typeface="Yu Gothic UI Semibold" panose="020B0700000000000000" pitchFamily="34" charset="-128"/>
              </a:rPr>
              <a:t>«Гимнастика для мозга»</a:t>
            </a:r>
            <a:endParaRPr lang="ru-RU" dirty="0">
              <a:latin typeface="Bookman Old Style" panose="02050604050505020204" pitchFamily="18" charset="0"/>
              <a:ea typeface="Yu Gothic UI Semibold" panose="020B0700000000000000" pitchFamily="34" charset="-128"/>
            </a:endParaRPr>
          </a:p>
        </p:txBody>
      </p:sp>
    </p:spTree>
    <p:extLst>
      <p:ext uri="{BB962C8B-B14F-4D97-AF65-F5344CB8AC3E}">
        <p14:creationId xmlns:p14="http://schemas.microsoft.com/office/powerpoint/2010/main" xmlns="" val="283577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476672"/>
            <a:ext cx="7992888" cy="5904656"/>
          </a:xfrm>
        </p:spPr>
        <p:txBody>
          <a:bodyPr>
            <a:normAutofit/>
          </a:bodyPr>
          <a:lstStyle/>
          <a:p>
            <a:pPr algn="ctr"/>
            <a:r>
              <a:rPr lang="ru-RU" sz="2200" b="1" dirty="0">
                <a:latin typeface="Times New Roman" panose="02020603050405020304" pitchFamily="18" charset="0"/>
                <a:cs typeface="Times New Roman" panose="02020603050405020304" pitchFamily="18" charset="0"/>
              </a:rPr>
              <a:t>«Лезгинка». </a:t>
            </a:r>
            <a:endParaRPr lang="ru-RU" sz="2200" b="1" dirty="0" smtClean="0">
              <a:latin typeface="Times New Roman" panose="02020603050405020304" pitchFamily="18" charset="0"/>
              <a:cs typeface="Times New Roman" panose="02020603050405020304" pitchFamily="18" charset="0"/>
            </a:endParaRPr>
          </a:p>
          <a:p>
            <a:pPr algn="l"/>
            <a:r>
              <a:rPr lang="ru-RU" sz="2200" dirty="0" smtClean="0">
                <a:latin typeface="Times New Roman" panose="02020603050405020304" pitchFamily="18" charset="0"/>
                <a:cs typeface="Times New Roman" panose="02020603050405020304" pitchFamily="18" charset="0"/>
              </a:rPr>
              <a:t>Левую </a:t>
            </a:r>
            <a:r>
              <a:rPr lang="ru-RU" sz="2200" dirty="0">
                <a:latin typeface="Times New Roman" panose="02020603050405020304" pitchFamily="18" charset="0"/>
                <a:cs typeface="Times New Roman" panose="02020603050405020304" pitchFamily="18" charset="0"/>
              </a:rPr>
              <a:t>руку сложите в кулак, большой палец отставьте в сторону, кулак разверните пальцами к себе. Пра­вой рукой прямой ладонью в горизонтальном положении прикоснитесь к мизинцу левой. После этого одновременно смените положение правой и левой рук в течение 6—8 смен позиций. Добивайтесь высокой скорости смены положений.</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142" t="22561" r="19886" b="29702"/>
          <a:stretch/>
        </p:blipFill>
        <p:spPr bwMode="auto">
          <a:xfrm>
            <a:off x="1763688" y="3284984"/>
            <a:ext cx="5361709" cy="3241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5290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596162"/>
            <a:ext cx="8136904" cy="5688632"/>
          </a:xfrm>
        </p:spPr>
        <p:txBody>
          <a:bodyPr>
            <a:normAutofit/>
          </a:bodyPr>
          <a:lstStyle/>
          <a:p>
            <a:pPr algn="ctr"/>
            <a:r>
              <a:rPr lang="ru-RU" sz="2200" b="1" dirty="0">
                <a:latin typeface="Times New Roman" panose="02020603050405020304" pitchFamily="18" charset="0"/>
                <a:cs typeface="Times New Roman" panose="02020603050405020304" pitchFamily="18" charset="0"/>
              </a:rPr>
              <a:t>Упражнение «Кулак – ребро – ладонь»</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algn="ctr"/>
            <a:r>
              <a:rPr lang="ru-RU" sz="2200" dirty="0" smtClean="0">
                <a:latin typeface="Times New Roman" panose="02020603050405020304" pitchFamily="18" charset="0"/>
                <a:cs typeface="Times New Roman" panose="02020603050405020304" pitchFamily="18" charset="0"/>
              </a:rPr>
              <a:t>Выполнение </a:t>
            </a:r>
            <a:r>
              <a:rPr lang="ru-RU" sz="2200" dirty="0">
                <a:latin typeface="Times New Roman" panose="02020603050405020304" pitchFamily="18" charset="0"/>
                <a:cs typeface="Times New Roman" panose="02020603050405020304" pitchFamily="18" charset="0"/>
              </a:rPr>
              <a:t>похожих действий двумя руками одновременно. Например, сжать кулак, поставить руку ребром на стол, а затем ладонью вниз. Повторять несколько раз, сначала попеременно, затем обеими руками одновременно. Это улучшает мыслительные процессы, развивает внимание и концентрацию</a:t>
            </a:r>
            <a:r>
              <a:rPr lang="ru-RU" sz="2200" dirty="0" smtClean="0">
                <a:latin typeface="Times New Roman" panose="02020603050405020304" pitchFamily="18" charset="0"/>
                <a:cs typeface="Times New Roman" panose="02020603050405020304" pitchFamily="18" charset="0"/>
              </a:rPr>
              <a:t>.</a:t>
            </a:r>
          </a:p>
          <a:p>
            <a:pPr marL="457200" indent="-457200" algn="l">
              <a:buFont typeface="+mj-lt"/>
              <a:buAutoNum type="arabicPeriod" startAt="4"/>
            </a:pPr>
            <a:endParaRPr lang="ru-RU" sz="22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773" t="29545" r="22500" b="15606"/>
          <a:stretch/>
        </p:blipFill>
        <p:spPr bwMode="auto">
          <a:xfrm>
            <a:off x="1493446" y="2924944"/>
            <a:ext cx="6085100"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352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620688"/>
            <a:ext cx="7992888" cy="5616624"/>
          </a:xfrm>
        </p:spPr>
        <p:txBody>
          <a:bodyPr>
            <a:normAutofit/>
          </a:bodyPr>
          <a:lstStyle/>
          <a:p>
            <a:pPr algn="ctr"/>
            <a:r>
              <a:rPr lang="ru-RU" sz="2200" b="1" dirty="0">
                <a:latin typeface="Times New Roman" panose="02020603050405020304" pitchFamily="18" charset="0"/>
                <a:cs typeface="Times New Roman" panose="02020603050405020304" pitchFamily="18" charset="0"/>
              </a:rPr>
              <a:t>«Ухо—нос»</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algn="l"/>
            <a:r>
              <a:rPr lang="ru-RU" sz="2200" dirty="0" smtClean="0">
                <a:latin typeface="Times New Roman" panose="02020603050405020304" pitchFamily="18" charset="0"/>
                <a:cs typeface="Times New Roman" panose="02020603050405020304" pitchFamily="18" charset="0"/>
              </a:rPr>
              <a:t>Левой </a:t>
            </a:r>
            <a:r>
              <a:rPr lang="ru-RU" sz="2200" dirty="0">
                <a:latin typeface="Times New Roman" panose="02020603050405020304" pitchFamily="18" charset="0"/>
                <a:cs typeface="Times New Roman" panose="02020603050405020304" pitchFamily="18" charset="0"/>
              </a:rPr>
              <a:t>рукой возьмитесь за кончик носа, а правой рукой — за противоположное ухо. Одновременно отпустите ухо и нос, хлопните в ладоши, поменяйте положение рук «с точностью до наоборот».</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984" t="19929" r="12597" b="22378"/>
          <a:stretch/>
        </p:blipFill>
        <p:spPr bwMode="auto">
          <a:xfrm>
            <a:off x="1331640" y="2420888"/>
            <a:ext cx="6476358" cy="3600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2224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476672"/>
            <a:ext cx="8208912" cy="5904656"/>
          </a:xfrm>
        </p:spPr>
        <p:txBody>
          <a:bodyPr>
            <a:normAutofit/>
          </a:bodyPr>
          <a:lstStyle/>
          <a:p>
            <a:pPr algn="ctr"/>
            <a:r>
              <a:rPr lang="ru-RU" sz="2200" b="1" dirty="0">
                <a:latin typeface="Times New Roman" panose="02020603050405020304" pitchFamily="18" charset="0"/>
                <a:cs typeface="Times New Roman" panose="02020603050405020304" pitchFamily="18" charset="0"/>
              </a:rPr>
              <a:t>«Горизонтальная восьмерка». </a:t>
            </a:r>
            <a:endParaRPr lang="ru-RU" sz="2200" b="1" dirty="0" smtClean="0">
              <a:latin typeface="Times New Roman" panose="02020603050405020304" pitchFamily="18" charset="0"/>
              <a:cs typeface="Times New Roman" panose="02020603050405020304" pitchFamily="18" charset="0"/>
            </a:endParaRPr>
          </a:p>
          <a:p>
            <a:pPr algn="l"/>
            <a:r>
              <a:rPr lang="ru-RU" sz="2200" dirty="0" smtClean="0">
                <a:latin typeface="Times New Roman" panose="02020603050405020304" pitchFamily="18" charset="0"/>
                <a:cs typeface="Times New Roman" panose="02020603050405020304" pitchFamily="18" charset="0"/>
              </a:rPr>
              <a:t>Вытянуть </a:t>
            </a:r>
            <a:r>
              <a:rPr lang="ru-RU" sz="2200" dirty="0">
                <a:latin typeface="Times New Roman" panose="02020603050405020304" pitchFamily="18" charset="0"/>
                <a:cs typeface="Times New Roman" panose="02020603050405020304" pitchFamily="18" charset="0"/>
              </a:rPr>
              <a:t>перед собой правую руку на уровне глаз, пальцы сжать в кулак, оставив средний и указательный пальцы вытянутыми. Нарисовать в воздухе горизонтальную восьмерку как можно большего размера. Рисовать начинать с центра и следить глазами за кончиками пальцев, не поворачивая головы. Затем подключить язык, т.е. одновременно с глазами следить за движением пальцев, хорошо выдвинутым изо рта языком.</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364" t="20152" r="7955" b="18939"/>
          <a:stretch/>
        </p:blipFill>
        <p:spPr bwMode="auto">
          <a:xfrm>
            <a:off x="3779912" y="3400463"/>
            <a:ext cx="4871509" cy="2597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1441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548680"/>
            <a:ext cx="7848872" cy="5832648"/>
          </a:xfrm>
        </p:spPr>
        <p:txBody>
          <a:bodyPr>
            <a:normAutofit/>
          </a:bodyPr>
          <a:lstStyle/>
          <a:p>
            <a:pPr algn="ctr"/>
            <a:r>
              <a:rPr lang="ru-RU" sz="2200" b="1" dirty="0">
                <a:latin typeface="Times New Roman" panose="02020603050405020304" pitchFamily="18" charset="0"/>
                <a:cs typeface="Times New Roman" panose="02020603050405020304" pitchFamily="18" charset="0"/>
              </a:rPr>
              <a:t>Упражнение «Кнопки мозга»</a:t>
            </a:r>
          </a:p>
          <a:p>
            <a:pPr algn="l"/>
            <a:r>
              <a:rPr lang="ru-RU" sz="2200" dirty="0">
                <a:latin typeface="Times New Roman" panose="02020603050405020304" pitchFamily="18" charset="0"/>
                <a:cs typeface="Times New Roman" panose="02020603050405020304" pitchFamily="18" charset="0"/>
              </a:rPr>
              <a:t>Положите правую руку на пупок, левую на нижнее основание ключицы по правую сторону от грудины. Массируйте левой рукой основание ключицы, держа другую руку на пупке. Повторите то же, переменив руки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2564904"/>
            <a:ext cx="3384376" cy="41223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6595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17313" y="404664"/>
            <a:ext cx="7776864" cy="5616624"/>
          </a:xfrm>
        </p:spPr>
        <p:txBody>
          <a:bodyPr>
            <a:normAutofit/>
          </a:bodyPr>
          <a:lstStyle/>
          <a:p>
            <a:pPr algn="ctr"/>
            <a:r>
              <a:rPr lang="ru-RU" sz="2200" b="1" dirty="0">
                <a:latin typeface="Times New Roman" panose="02020603050405020304" pitchFamily="18" charset="0"/>
                <a:cs typeface="Times New Roman" panose="02020603050405020304" pitchFamily="18" charset="0"/>
              </a:rPr>
              <a:t>Упражнение «Активизация рук»</a:t>
            </a:r>
          </a:p>
          <a:p>
            <a:pPr algn="l"/>
            <a:r>
              <a:rPr lang="ru-RU" sz="2200" dirty="0">
                <a:latin typeface="Times New Roman" panose="02020603050405020304" pitchFamily="18" charset="0"/>
                <a:cs typeface="Times New Roman" panose="02020603050405020304" pitchFamily="18" charset="0"/>
              </a:rPr>
              <a:t>Вытяните левую руку вверх над головой, чувствуя, как рука тянется от вашей грудной клетки. Правую руку положите на левую ниже локтя. Левая рука совершает последовательные движения в каждую из четырех сторон, относительно головы: вперед, назад, в сторону и по направлению к уху, а правая рука препятствует этому движению в течение восьми секунд, не давая левой руке двигаться. Теперь встаньте и позвольте левой руке свободно повиснуть вдоль тела. Можете теперь сравнить длину рук, вытянув их вперед перед собой. Если вы правильно делали упражнение, то ваша левая рука станет чуть длиннее правой за счет того, что расслабились мышцы. </a:t>
            </a:r>
            <a:endParaRPr lang="ru-RU" sz="2200" dirty="0" smtClean="0">
              <a:latin typeface="Times New Roman" panose="02020603050405020304" pitchFamily="18" charset="0"/>
              <a:cs typeface="Times New Roman" panose="02020603050405020304" pitchFamily="18" charset="0"/>
            </a:endParaRPr>
          </a:p>
          <a:p>
            <a:pPr algn="l"/>
            <a:r>
              <a:rPr lang="ru-RU" sz="2200" dirty="0" smtClean="0">
                <a:latin typeface="Times New Roman" panose="02020603050405020304" pitchFamily="18" charset="0"/>
                <a:cs typeface="Times New Roman" panose="02020603050405020304" pitchFamily="18" charset="0"/>
              </a:rPr>
              <a:t>Повторите </a:t>
            </a:r>
            <a:r>
              <a:rPr lang="ru-RU" sz="2200" dirty="0">
                <a:latin typeface="Times New Roman" panose="02020603050405020304" pitchFamily="18" charset="0"/>
                <a:cs typeface="Times New Roman" panose="02020603050405020304" pitchFamily="18" charset="0"/>
              </a:rPr>
              <a:t>упражнение со второй рукой</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642" t="4788" r="16508" b="7940"/>
          <a:stretch/>
        </p:blipFill>
        <p:spPr bwMode="auto">
          <a:xfrm>
            <a:off x="6324097" y="4268300"/>
            <a:ext cx="2064327" cy="2493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504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620688"/>
            <a:ext cx="7776864" cy="5400600"/>
          </a:xfrm>
        </p:spPr>
        <p:txBody>
          <a:bodyPr>
            <a:normAutofit/>
          </a:bodyPr>
          <a:lstStyle/>
          <a:p>
            <a:pPr algn="ctr"/>
            <a:r>
              <a:rPr lang="ru-RU" sz="2200" b="1" dirty="0">
                <a:latin typeface="Times New Roman" panose="02020603050405020304" pitchFamily="18" charset="0"/>
                <a:cs typeface="Times New Roman" panose="02020603050405020304" pitchFamily="18" charset="0"/>
              </a:rPr>
              <a:t>Упражнение «Сова»</a:t>
            </a:r>
          </a:p>
          <a:p>
            <a:pPr algn="l"/>
            <a:r>
              <a:rPr lang="ru-RU" sz="2200" dirty="0">
                <a:latin typeface="Times New Roman" panose="02020603050405020304" pitchFamily="18" charset="0"/>
                <a:cs typeface="Times New Roman" panose="02020603050405020304" pitchFamily="18" charset="0"/>
              </a:rPr>
              <a:t>Схватите и плотно сожмите мышцы правого плеча левой рукой. Поверните голову и посмотрите назад через плечо. Вдохните глубоко и разверните плечи. Посмотрите через левое плечо и распрямите плечи. Опустите подбородок на грудь и глубоко вдохните, расслабляя мышцы. Повторите то же самое, схватив левое плечо правой рукой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565" y="3140968"/>
            <a:ext cx="4124851" cy="34754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462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620688"/>
            <a:ext cx="7560840" cy="5544616"/>
          </a:xfrm>
        </p:spPr>
        <p:txBody>
          <a:bodyPr>
            <a:normAutofit/>
          </a:bodyPr>
          <a:lstStyle/>
          <a:p>
            <a:pPr algn="ctr"/>
            <a:r>
              <a:rPr lang="ru-RU" sz="2200" b="1" dirty="0">
                <a:latin typeface="Times New Roman" panose="02020603050405020304" pitchFamily="18" charset="0"/>
                <a:cs typeface="Times New Roman" panose="02020603050405020304" pitchFamily="18" charset="0"/>
              </a:rPr>
              <a:t>Упражнение «Заземлитель»</a:t>
            </a:r>
          </a:p>
          <a:p>
            <a:pPr algn="l"/>
            <a:r>
              <a:rPr lang="ru-RU" sz="2200" dirty="0">
                <a:latin typeface="Times New Roman" panose="02020603050405020304" pitchFamily="18" charset="0"/>
                <a:cs typeface="Times New Roman" panose="02020603050405020304" pitchFamily="18" charset="0"/>
              </a:rPr>
              <a:t>Стоя свободно, разведите ноги в стороны. Правую ступню направьте вправо, а левую прямо вперед. Выдох, согните правое колено; вдох – выпрямите правое колено. Во время упражнения плотно прижимайте руки к пояснице, это усиливает работу мышц пояса. Сделайте упражнение трижды, а потом повторите его по отношению к левой ноге</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34094" y="3140968"/>
            <a:ext cx="3098418" cy="3519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35601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332656"/>
            <a:ext cx="7992888" cy="5472608"/>
          </a:xfrm>
        </p:spPr>
        <p:txBody>
          <a:bodyPr>
            <a:normAutofit/>
          </a:bodyPr>
          <a:lstStyle/>
          <a:p>
            <a:pPr algn="ctr"/>
            <a:r>
              <a:rPr lang="ru-RU" sz="2200" b="1" dirty="0" smtClean="0">
                <a:latin typeface="Times New Roman" panose="02020603050405020304" pitchFamily="18" charset="0"/>
                <a:cs typeface="Times New Roman" panose="02020603050405020304" pitchFamily="18" charset="0"/>
              </a:rPr>
              <a:t>Упражнение «</a:t>
            </a:r>
            <a:r>
              <a:rPr lang="ru-RU" sz="2200" b="1" dirty="0">
                <a:latin typeface="Times New Roman" panose="02020603050405020304" pitchFamily="18" charset="0"/>
                <a:cs typeface="Times New Roman" panose="02020603050405020304" pitchFamily="18" charset="0"/>
              </a:rPr>
              <a:t>Слон». </a:t>
            </a:r>
            <a:endParaRPr lang="ru-RU" sz="2200" b="1" dirty="0" smtClean="0">
              <a:latin typeface="Times New Roman" panose="02020603050405020304" pitchFamily="18" charset="0"/>
              <a:cs typeface="Times New Roman" panose="02020603050405020304" pitchFamily="18" charset="0"/>
            </a:endParaRPr>
          </a:p>
          <a:p>
            <a:pPr algn="l"/>
            <a:r>
              <a:rPr lang="ru-RU" sz="2200" dirty="0" smtClean="0">
                <a:latin typeface="Times New Roman" panose="02020603050405020304" pitchFamily="18" charset="0"/>
                <a:cs typeface="Times New Roman" panose="02020603050405020304" pitchFamily="18" charset="0"/>
              </a:rPr>
              <a:t>Это </a:t>
            </a:r>
            <a:r>
              <a:rPr lang="ru-RU" sz="2200" dirty="0">
                <a:latin typeface="Times New Roman" panose="02020603050405020304" pitchFamily="18" charset="0"/>
                <a:cs typeface="Times New Roman" panose="02020603050405020304" pitchFamily="18" charset="0"/>
              </a:rPr>
              <a:t>упражнение поможет улучшить гибкость шеи, слух, стимулирует одновременную работу обоих полушарий. Выполняется так: нужно встать, слегка согнув ноги в коленях; одну руку вытянуть вперед, голова кладется на плечо этой руки, глаза смотрят вдаль; теперь необходимо совершать вращательные движения верхней частью тела таким образом, будто ребенок желает нарисовать «ленивую восьмерку» от центра; затем упражнение повторяется с другой рукой в другую сторону. Если ребенку сложно, то в первое время можно визуализировать образ восьмерки, нарисовав ее в натуральную величину на ватмане и </a:t>
            </a:r>
            <a:r>
              <a:rPr lang="ru-RU" sz="2200" dirty="0" smtClean="0">
                <a:latin typeface="Times New Roman" panose="02020603050405020304" pitchFamily="18" charset="0"/>
                <a:cs typeface="Times New Roman" panose="02020603050405020304" pitchFamily="18" charset="0"/>
              </a:rPr>
              <a:t>поместив </a:t>
            </a:r>
            <a:r>
              <a:rPr lang="ru-RU" sz="2200" dirty="0">
                <a:latin typeface="Times New Roman" panose="02020603050405020304" pitchFamily="18" charset="0"/>
                <a:cs typeface="Times New Roman" panose="02020603050405020304" pitchFamily="18" charset="0"/>
              </a:rPr>
              <a:t>на стене.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4221088"/>
            <a:ext cx="2520280"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1908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6127" y="3573016"/>
            <a:ext cx="653255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Будьте здоровы!</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рямоугольник 2"/>
          <p:cNvSpPr/>
          <p:nvPr/>
        </p:nvSpPr>
        <p:spPr>
          <a:xfrm>
            <a:off x="822443" y="1556792"/>
            <a:ext cx="7632219"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Спасибо за внимание!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178375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332656"/>
            <a:ext cx="8496944" cy="3384376"/>
          </a:xfrm>
        </p:spPr>
        <p:txBody>
          <a:bodyPr>
            <a:normAutofit fontScale="92500" lnSpcReduction="10000"/>
          </a:bodyPr>
          <a:lstStyle/>
          <a:p>
            <a:pPr algn="ctr"/>
            <a:r>
              <a:rPr lang="ru-RU" sz="2400" b="1" dirty="0">
                <a:latin typeface="Times New Roman" panose="02020603050405020304" pitchFamily="18" charset="0"/>
                <a:cs typeface="Times New Roman" panose="02020603050405020304" pitchFamily="18" charset="0"/>
              </a:rPr>
              <a:t>ЧТО ТАКОЕ ГИМНАСТИКА ДЛЯ МОЗГА?</a:t>
            </a:r>
          </a:p>
          <a:p>
            <a:pPr algn="ctr"/>
            <a:r>
              <a:rPr lang="ru-RU" sz="2400" dirty="0">
                <a:latin typeface="Times New Roman" panose="02020603050405020304" pitchFamily="18" charset="0"/>
                <a:cs typeface="Times New Roman" panose="02020603050405020304" pitchFamily="18" charset="0"/>
              </a:rPr>
              <a:t>Гимнастика для мозга призвана синхронизировать работу правого и левого полушарий головного мозга. Основные различия в работе полушарий головного мозга человека впервые обнаружил американский ученый, лауреат Нобелевской премии Р. </a:t>
            </a:r>
            <a:r>
              <a:rPr lang="ru-RU" sz="2400" dirty="0" err="1">
                <a:latin typeface="Times New Roman" panose="02020603050405020304" pitchFamily="18" charset="0"/>
                <a:cs typeface="Times New Roman" panose="02020603050405020304" pitchFamily="18" charset="0"/>
              </a:rPr>
              <a:t>Сперри</a:t>
            </a:r>
            <a:r>
              <a:rPr lang="ru-RU" sz="2400" dirty="0">
                <a:latin typeface="Times New Roman" panose="02020603050405020304" pitchFamily="18" charset="0"/>
                <a:cs typeface="Times New Roman" panose="02020603050405020304" pitchFamily="18" charset="0"/>
              </a:rPr>
              <a:t>. В своих работах он показал, что правое и левое полушария мозга разделяют между собой обязанности: левое полушарие решает логические задачи, а правое – творческие.</a:t>
            </a:r>
          </a:p>
          <a:p>
            <a:pPr algn="ctr"/>
            <a:r>
              <a:rPr lang="ru-RU" sz="2400" dirty="0">
                <a:latin typeface="Times New Roman" panose="02020603050405020304" pitchFamily="18" charset="0"/>
                <a:cs typeface="Times New Roman" panose="02020603050405020304" pitchFamily="18" charset="0"/>
              </a:rPr>
              <a:t>Задача </a:t>
            </a:r>
            <a:r>
              <a:rPr lang="ru-RU" sz="2400" dirty="0" smtClean="0">
                <a:latin typeface="Times New Roman" panose="02020603050405020304" pitchFamily="18" charset="0"/>
                <a:cs typeface="Times New Roman" panose="02020603050405020304" pitchFamily="18" charset="0"/>
              </a:rPr>
              <a:t>гимнастики </a:t>
            </a:r>
            <a:r>
              <a:rPr lang="ru-RU" sz="2400" dirty="0">
                <a:latin typeface="Times New Roman" panose="02020603050405020304" pitchFamily="18" charset="0"/>
                <a:cs typeface="Times New Roman" panose="02020603050405020304" pitchFamily="18" charset="0"/>
              </a:rPr>
              <a:t>для мозга – синхронизировать работу двух полушарий.</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3645024"/>
            <a:ext cx="4968552" cy="30556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0318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188640"/>
            <a:ext cx="8064896" cy="6264696"/>
          </a:xfrm>
        </p:spPr>
        <p:txBody>
          <a:bodyPr>
            <a:noAutofit/>
          </a:bodyPr>
          <a:lstStyle/>
          <a:p>
            <a:pPr algn="ctr"/>
            <a:r>
              <a:rPr lang="ru-RU" sz="2200" b="1" u="sng" dirty="0">
                <a:latin typeface="Times New Roman" panose="02020603050405020304" pitchFamily="18" charset="0"/>
                <a:cs typeface="Times New Roman" panose="02020603050405020304" pitchFamily="18" charset="0"/>
              </a:rPr>
              <a:t>ЗАЧЕМ МОЗГУ НУЖНА </a:t>
            </a:r>
            <a:r>
              <a:rPr lang="ru-RU" sz="2200" b="1" u="sng" dirty="0" smtClean="0">
                <a:latin typeface="Times New Roman" panose="02020603050405020304" pitchFamily="18" charset="0"/>
                <a:cs typeface="Times New Roman" panose="02020603050405020304" pitchFamily="18" charset="0"/>
              </a:rPr>
              <a:t>ГИМНАСТИКА</a:t>
            </a:r>
            <a:endParaRPr lang="ru-RU" sz="2200" b="1" u="sng" dirty="0">
              <a:latin typeface="Times New Roman" panose="02020603050405020304" pitchFamily="18" charset="0"/>
              <a:cs typeface="Times New Roman" panose="02020603050405020304" pitchFamily="18" charset="0"/>
            </a:endParaRPr>
          </a:p>
          <a:p>
            <a:pPr algn="ctr"/>
            <a:r>
              <a:rPr lang="ru-RU" sz="2200" dirty="0">
                <a:latin typeface="Times New Roman" panose="02020603050405020304" pitchFamily="18" charset="0"/>
                <a:cs typeface="Times New Roman" panose="02020603050405020304" pitchFamily="18" charset="0"/>
              </a:rPr>
              <a:t>Гимнастика для </a:t>
            </a:r>
            <a:r>
              <a:rPr lang="ru-RU" sz="2200" dirty="0" smtClean="0">
                <a:latin typeface="Times New Roman" panose="02020603050405020304" pitchFamily="18" charset="0"/>
                <a:cs typeface="Times New Roman" panose="02020603050405020304" pitchFamily="18" charset="0"/>
              </a:rPr>
              <a:t>мозга </a:t>
            </a:r>
            <a:r>
              <a:rPr lang="ru-RU" sz="2200" dirty="0">
                <a:latin typeface="Times New Roman" panose="02020603050405020304" pitchFamily="18" charset="0"/>
                <a:cs typeface="Times New Roman" panose="02020603050405020304" pitchFamily="18" charset="0"/>
              </a:rPr>
              <a:t>очень важна. Нейродинамическая гимнастика для дошкольников дает возможность решить массу конкретных задач, а не только усилить межполушарное взаимодействие и когнитивные способности.</a:t>
            </a:r>
          </a:p>
          <a:p>
            <a:pPr algn="ctr"/>
            <a:r>
              <a:rPr lang="ru-RU" sz="2200" dirty="0" smtClean="0">
                <a:latin typeface="Times New Roman" panose="02020603050405020304" pitchFamily="18" charset="0"/>
                <a:cs typeface="Times New Roman" panose="02020603050405020304" pitchFamily="18" charset="0"/>
              </a:rPr>
              <a:t>Польза </a:t>
            </a:r>
            <a:r>
              <a:rPr lang="ru-RU" sz="2200" dirty="0">
                <a:latin typeface="Times New Roman" panose="02020603050405020304" pitchFamily="18" charset="0"/>
                <a:cs typeface="Times New Roman" panose="02020603050405020304" pitchFamily="18" charset="0"/>
              </a:rPr>
              <a:t>ее в следующем:</a:t>
            </a:r>
          </a:p>
          <a:p>
            <a:pPr marL="342900" indent="-342900" algn="l">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стимулирует </a:t>
            </a:r>
            <a:r>
              <a:rPr lang="ru-RU" sz="2200" dirty="0">
                <a:latin typeface="Times New Roman" panose="02020603050405020304" pitchFamily="18" charset="0"/>
                <a:cs typeface="Times New Roman" panose="02020603050405020304" pitchFamily="18" charset="0"/>
              </a:rPr>
              <a:t>развитие памяти и мыслительной деятельности;</a:t>
            </a:r>
          </a:p>
          <a:p>
            <a:pPr marL="342900" indent="-342900" algn="l">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помогает получить энергию, необходимую для обучения;</a:t>
            </a:r>
          </a:p>
          <a:p>
            <a:pPr marL="342900" indent="-342900" algn="l">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снижает утомляемость;</a:t>
            </a:r>
          </a:p>
          <a:p>
            <a:pPr marL="342900" indent="-342900" algn="l">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улучшает моторику, как мелкую, так и крупную;</a:t>
            </a:r>
          </a:p>
          <a:p>
            <a:pPr marL="342900" indent="-342900" algn="l">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благоприятно сказывается на процессе письма и чтения; повышает продуктивную работоспособность;</a:t>
            </a:r>
          </a:p>
          <a:p>
            <a:pPr marL="342900" indent="-342900" algn="l">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формирует уверенность в себе при публичных выступлениях, что непременно потребуется в школе, когда ребенку нужно будет читать доклад перед аудиторией, а также сдавать </a:t>
            </a:r>
            <a:r>
              <a:rPr lang="ru-RU" sz="2200" dirty="0" smtClean="0">
                <a:latin typeface="Times New Roman" panose="02020603050405020304" pitchFamily="18" charset="0"/>
                <a:cs typeface="Times New Roman" panose="02020603050405020304" pitchFamily="18" charset="0"/>
              </a:rPr>
              <a:t>экзамены.</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2786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476672"/>
            <a:ext cx="7992888" cy="5904656"/>
          </a:xfrm>
        </p:spPr>
        <p:txBody>
          <a:bodyPr>
            <a:normAutofit/>
          </a:bodyPr>
          <a:lstStyle/>
          <a:p>
            <a:pPr algn="ctr"/>
            <a:r>
              <a:rPr lang="ru-RU" sz="2200" b="1" dirty="0">
                <a:latin typeface="Times New Roman" panose="02020603050405020304" pitchFamily="18" charset="0"/>
                <a:cs typeface="Times New Roman" panose="02020603050405020304" pitchFamily="18" charset="0"/>
              </a:rPr>
              <a:t>ПОЛОЖИТЕЛЬНОЕ ВЛИЯНИЕ ГИМНАСТИКИ ДЛЯ МОЗГА </a:t>
            </a:r>
            <a:r>
              <a:rPr lang="ru-RU" sz="2200" b="1" dirty="0" smtClean="0">
                <a:latin typeface="Times New Roman" panose="02020603050405020304" pitchFamily="18" charset="0"/>
                <a:cs typeface="Times New Roman" panose="02020603050405020304" pitchFamily="18" charset="0"/>
              </a:rPr>
              <a:t>РЕБЕНКА</a:t>
            </a:r>
          </a:p>
          <a:p>
            <a:pPr algn="just"/>
            <a:r>
              <a:rPr lang="ru-RU" sz="2200" dirty="0" smtClean="0">
                <a:latin typeface="Times New Roman" panose="02020603050405020304" pitchFamily="18" charset="0"/>
                <a:cs typeface="Times New Roman" panose="02020603050405020304" pitchFamily="18" charset="0"/>
              </a:rPr>
              <a:t>           Клетки </a:t>
            </a:r>
            <a:r>
              <a:rPr lang="ru-RU" sz="2200" dirty="0">
                <a:latin typeface="Times New Roman" panose="02020603050405020304" pitchFamily="18" charset="0"/>
                <a:cs typeface="Times New Roman" panose="02020603050405020304" pitchFamily="18" charset="0"/>
              </a:rPr>
              <a:t>мозга связаны со всем организмом человека, их стимуляция приводит к определенной реакции мышц, сухожилий. Если существует такая прямая связь, то должна быть и обратная, при которой определенные упражнения вызовут процессы в нейронах, создадут новые связи, тем самым способствуя развитию мозга. Это было доказано нейрофизиологами при различных исследованиях</a:t>
            </a:r>
            <a:r>
              <a:rPr lang="ru-RU" sz="2200" dirty="0" smtClean="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3647" y="4221088"/>
            <a:ext cx="3168352" cy="23226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4055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4" y="332656"/>
            <a:ext cx="8496944" cy="6192688"/>
          </a:xfrm>
        </p:spPr>
        <p:txBody>
          <a:bodyPr>
            <a:normAutofit/>
          </a:bodyPr>
          <a:lstStyle/>
          <a:p>
            <a:pPr algn="ctr"/>
            <a:r>
              <a:rPr lang="ru-RU" b="1" dirty="0">
                <a:latin typeface="Times New Roman" panose="02020603050405020304" pitchFamily="18" charset="0"/>
                <a:cs typeface="Times New Roman" panose="02020603050405020304" pitchFamily="18" charset="0"/>
              </a:rPr>
              <a:t>РЕКОМЕНДАЦИИ РОДИТЕЛЯМ:</a:t>
            </a:r>
          </a:p>
          <a:p>
            <a:pPr marL="342900" indent="-342900" algn="just">
              <a:buFont typeface="Arial" panose="020B0604020202020204" pitchFamily="34" charset="0"/>
              <a:buChar char="•"/>
            </a:pPr>
            <a:r>
              <a:rPr lang="ru-RU" dirty="0" smtClean="0">
                <a:solidFill>
                  <a:schemeClr val="tx1"/>
                </a:solidFill>
                <a:latin typeface="Times New Roman" panose="02020603050405020304" pitchFamily="18" charset="0"/>
                <a:cs typeface="Times New Roman" panose="02020603050405020304" pitchFamily="18" charset="0"/>
              </a:rPr>
              <a:t>Заниматься </a:t>
            </a:r>
            <a:r>
              <a:rPr lang="ru-RU" dirty="0">
                <a:solidFill>
                  <a:schemeClr val="tx1"/>
                </a:solidFill>
                <a:latin typeface="Times New Roman" panose="02020603050405020304" pitchFamily="18" charset="0"/>
                <a:cs typeface="Times New Roman" panose="02020603050405020304" pitchFamily="18" charset="0"/>
              </a:rPr>
              <a:t>каждый день, не пропуская, но без принуждения. </a:t>
            </a:r>
            <a:r>
              <a:rPr lang="ru-RU" dirty="0" smtClean="0">
                <a:solidFill>
                  <a:schemeClr val="tx1"/>
                </a:solidFill>
                <a:latin typeface="Times New Roman" panose="02020603050405020304" pitchFamily="18" charset="0"/>
                <a:cs typeface="Times New Roman" panose="02020603050405020304" pitchFamily="18" charset="0"/>
              </a:rPr>
              <a:t>Лучше сделать </a:t>
            </a:r>
            <a:r>
              <a:rPr lang="ru-RU" dirty="0">
                <a:solidFill>
                  <a:schemeClr val="tx1"/>
                </a:solidFill>
                <a:latin typeface="Times New Roman" panose="02020603050405020304" pitchFamily="18" charset="0"/>
                <a:cs typeface="Times New Roman" panose="02020603050405020304" pitchFamily="18" charset="0"/>
              </a:rPr>
              <a:t>меньше, но качественнее.</a:t>
            </a:r>
          </a:p>
          <a:p>
            <a:pPr marL="342900" indent="-34290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Продолжительность </a:t>
            </a:r>
            <a:r>
              <a:rPr lang="ru-RU" dirty="0">
                <a:latin typeface="Times New Roman" panose="02020603050405020304" pitchFamily="18" charset="0"/>
                <a:cs typeface="Times New Roman" panose="02020603050405020304" pitchFamily="18" charset="0"/>
              </a:rPr>
              <a:t>гимнастики – не более 5-7 минут.</a:t>
            </a:r>
          </a:p>
          <a:p>
            <a:pPr marL="342900" indent="-34290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Не </a:t>
            </a:r>
            <a:r>
              <a:rPr lang="ru-RU" dirty="0">
                <a:latin typeface="Times New Roman" panose="02020603050405020304" pitchFamily="18" charset="0"/>
                <a:cs typeface="Times New Roman" panose="02020603050405020304" pitchFamily="18" charset="0"/>
              </a:rPr>
              <a:t>стоит ограничиваться стандартными рамками. Ребенку </a:t>
            </a:r>
            <a:r>
              <a:rPr lang="ru-RU" dirty="0" smtClean="0">
                <a:latin typeface="Times New Roman" panose="02020603050405020304" pitchFamily="18" charset="0"/>
                <a:cs typeface="Times New Roman" panose="02020603050405020304" pitchFamily="18" charset="0"/>
              </a:rPr>
              <a:t>будет гораздо интереснее, если </a:t>
            </a:r>
            <a:r>
              <a:rPr lang="ru-RU" dirty="0">
                <a:latin typeface="Times New Roman" panose="02020603050405020304" pitchFamily="18" charset="0"/>
                <a:cs typeface="Times New Roman" panose="02020603050405020304" pitchFamily="18" charset="0"/>
              </a:rPr>
              <a:t>упражнения </a:t>
            </a:r>
            <a:r>
              <a:rPr lang="ru-RU" dirty="0" smtClean="0">
                <a:latin typeface="Times New Roman" panose="02020603050405020304" pitchFamily="18" charset="0"/>
                <a:cs typeface="Times New Roman" panose="02020603050405020304" pitchFamily="18" charset="0"/>
              </a:rPr>
              <a:t>будут выполнены на улице, например</a:t>
            </a:r>
            <a:r>
              <a:rPr lang="ru-RU"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зависимости от индивидуальных способностей ребенка </a:t>
            </a:r>
            <a:r>
              <a:rPr lang="ru-RU" dirty="0" smtClean="0">
                <a:latin typeface="Times New Roman" panose="02020603050405020304" pitchFamily="18" charset="0"/>
                <a:cs typeface="Times New Roman" panose="02020603050405020304" pitchFamily="18" charset="0"/>
              </a:rPr>
              <a:t>следует постепенно усложнять задание – например, ускорить темп выполнения</a:t>
            </a:r>
            <a:r>
              <a:rPr lang="ru-RU"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Важно</a:t>
            </a:r>
            <a:r>
              <a:rPr lang="ru-RU" dirty="0">
                <a:latin typeface="Times New Roman" panose="02020603050405020304" pitchFamily="18" charset="0"/>
                <a:cs typeface="Times New Roman" panose="02020603050405020304" pitchFamily="18" charset="0"/>
              </a:rPr>
              <a:t>, чтобы каждое упражнение выполнялось точно </a:t>
            </a:r>
            <a:r>
              <a:rPr lang="ru-RU" dirty="0" smtClean="0">
                <a:latin typeface="Times New Roman" panose="02020603050405020304" pitchFamily="18" charset="0"/>
                <a:cs typeface="Times New Roman" panose="02020603050405020304" pitchFamily="18" charset="0"/>
              </a:rPr>
              <a:t>и правильно</a:t>
            </a:r>
            <a:r>
              <a:rPr lang="ru-RU"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Чтобы </a:t>
            </a:r>
            <a:r>
              <a:rPr lang="ru-RU" dirty="0">
                <a:latin typeface="Times New Roman" panose="02020603050405020304" pitchFamily="18" charset="0"/>
                <a:cs typeface="Times New Roman" panose="02020603050405020304" pitchFamily="18" charset="0"/>
              </a:rPr>
              <a:t>дети не утрачивали интерес, упражнения </a:t>
            </a:r>
            <a:r>
              <a:rPr lang="ru-RU" dirty="0" smtClean="0">
                <a:latin typeface="Times New Roman" panose="02020603050405020304" pitchFamily="18" charset="0"/>
                <a:cs typeface="Times New Roman" panose="02020603050405020304" pitchFamily="18" charset="0"/>
              </a:rPr>
              <a:t>можно комбинировать </a:t>
            </a:r>
            <a:r>
              <a:rPr lang="ru-RU" dirty="0">
                <a:latin typeface="Times New Roman" panose="02020603050405020304" pitchFamily="18" charset="0"/>
                <a:cs typeface="Times New Roman" panose="02020603050405020304" pitchFamily="18" charset="0"/>
              </a:rPr>
              <a:t>и менять местами.</a:t>
            </a:r>
          </a:p>
          <a:p>
            <a:pPr marL="342900" indent="-342900" algn="just">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одну тренировку не надо включать «все и сразу», </a:t>
            </a:r>
            <a:r>
              <a:rPr lang="ru-RU" dirty="0" smtClean="0">
                <a:latin typeface="Times New Roman" panose="02020603050405020304" pitchFamily="18" charset="0"/>
                <a:cs typeface="Times New Roman" panose="02020603050405020304" pitchFamily="18" charset="0"/>
              </a:rPr>
              <a:t>5-6 качественно </a:t>
            </a:r>
            <a:r>
              <a:rPr lang="ru-RU" dirty="0">
                <a:latin typeface="Times New Roman" panose="02020603050405020304" pitchFamily="18" charset="0"/>
                <a:cs typeface="Times New Roman" panose="02020603050405020304" pitchFamily="18" charset="0"/>
              </a:rPr>
              <a:t>выполненных заданий вполне достаточно.</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8314" b="17320"/>
          <a:stretch/>
        </p:blipFill>
        <p:spPr bwMode="auto">
          <a:xfrm>
            <a:off x="467544" y="5229200"/>
            <a:ext cx="8208912" cy="11967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7669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60648"/>
            <a:ext cx="8208912" cy="5976664"/>
          </a:xfrm>
        </p:spPr>
        <p:txBody>
          <a:bodyPr>
            <a:normAutofit/>
          </a:bodyPr>
          <a:lstStyle/>
          <a:p>
            <a:pPr algn="ctr"/>
            <a:r>
              <a:rPr lang="ru-RU" sz="2200" b="1" dirty="0">
                <a:latin typeface="Times New Roman" panose="02020603050405020304" pitchFamily="18" charset="0"/>
                <a:cs typeface="Times New Roman" panose="02020603050405020304" pitchFamily="18" charset="0"/>
              </a:rPr>
              <a:t>Гимнастика для мозга необходима для развития интеллектуальных способностей детей. Существуют специальные упражнения:</a:t>
            </a:r>
          </a:p>
          <a:p>
            <a:pPr algn="just"/>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Перекрестные шаги».</a:t>
            </a:r>
            <a:r>
              <a:rPr lang="ru-RU" sz="2200" dirty="0">
                <a:latin typeface="Times New Roman" panose="02020603050405020304" pitchFamily="18" charset="0"/>
                <a:cs typeface="Times New Roman" panose="02020603050405020304" pitchFamily="18" charset="0"/>
              </a:rPr>
              <a:t> Встаньте прямо, голова находится по средней лини тела. Одновременно поднимите вашу правую руку и левую ногу, легонько касаясь локтем руки левого колена. Затем верните руку и ногу в исходную позицию и поднимите левую руку и правую ногу, дотрагиваясь локтем левой руки до противоположного колена. Повторяйте эти движения в течение примерно минуты, как будто вы ритмично идете. Голова остается на месте Упражнение лучше делать в медленном темпе, чувствуя, как работают мышцы живота.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6313" y="4293096"/>
            <a:ext cx="2827843" cy="22069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1836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404664"/>
            <a:ext cx="8280920" cy="5976664"/>
          </a:xfrm>
        </p:spPr>
        <p:txBody>
          <a:bodyPr>
            <a:normAutofit/>
          </a:bodyPr>
          <a:lstStyle/>
          <a:p>
            <a:pPr algn="ctr"/>
            <a:r>
              <a:rPr lang="ru-RU" sz="2200" b="1" dirty="0" smtClean="0">
                <a:latin typeface="Times New Roman" panose="02020603050405020304" pitchFamily="18" charset="0"/>
                <a:cs typeface="Times New Roman" panose="02020603050405020304" pitchFamily="18" charset="0"/>
              </a:rPr>
              <a:t>Синхронный </a:t>
            </a:r>
            <a:r>
              <a:rPr lang="ru-RU" sz="2200" b="1" dirty="0">
                <a:latin typeface="Times New Roman" panose="02020603050405020304" pitchFamily="18" charset="0"/>
                <a:cs typeface="Times New Roman" panose="02020603050405020304" pitchFamily="18" charset="0"/>
              </a:rPr>
              <a:t>рисунок. </a:t>
            </a:r>
            <a:endParaRPr lang="ru-RU" sz="2200" b="1" dirty="0" smtClean="0">
              <a:latin typeface="Times New Roman" panose="02020603050405020304" pitchFamily="18" charset="0"/>
              <a:cs typeface="Times New Roman" panose="02020603050405020304" pitchFamily="18" charset="0"/>
            </a:endParaRPr>
          </a:p>
          <a:p>
            <a:pPr algn="ctr"/>
            <a:r>
              <a:rPr lang="ru-RU" sz="2200" dirty="0" smtClean="0">
                <a:latin typeface="Times New Roman" panose="02020603050405020304" pitchFamily="18" charset="0"/>
                <a:cs typeface="Times New Roman" panose="02020603050405020304" pitchFamily="18" charset="0"/>
              </a:rPr>
              <a:t>Нужно </a:t>
            </a:r>
            <a:r>
              <a:rPr lang="ru-RU" sz="2200" dirty="0">
                <a:latin typeface="Times New Roman" panose="02020603050405020304" pitchFamily="18" charset="0"/>
                <a:cs typeface="Times New Roman" panose="02020603050405020304" pitchFamily="18" charset="0"/>
              </a:rPr>
              <a:t>одновременно обеими руками нарисовать одно и то же изображение. Одновременное взаимодействие обеих рук синхронизирует мозговые связи между нейронами полушарий. Это помогает улучшить мелкую моторику и развить образное мышление.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2492896"/>
            <a:ext cx="5336924" cy="35468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4543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548680"/>
            <a:ext cx="7848872" cy="5616624"/>
          </a:xfrm>
        </p:spPr>
        <p:txBody>
          <a:bodyPr>
            <a:normAutofit/>
          </a:bodyPr>
          <a:lstStyle/>
          <a:p>
            <a:pPr algn="ctr"/>
            <a:r>
              <a:rPr lang="ru-RU" sz="2200" b="1" dirty="0" smtClean="0">
                <a:latin typeface="Times New Roman" panose="02020603050405020304" pitchFamily="18" charset="0"/>
                <a:cs typeface="Times New Roman" panose="02020603050405020304" pitchFamily="18" charset="0"/>
              </a:rPr>
              <a:t>«Колечко». </a:t>
            </a:r>
          </a:p>
          <a:p>
            <a:pPr algn="l"/>
            <a:r>
              <a:rPr lang="ru-RU" sz="2200" dirty="0" smtClean="0">
                <a:latin typeface="Times New Roman" panose="02020603050405020304" pitchFamily="18" charset="0"/>
                <a:cs typeface="Times New Roman" panose="02020603050405020304" pitchFamily="18" charset="0"/>
              </a:rPr>
              <a:t>Поочередно и как можно быстрее перебирай­те пальцы рук, соединяя в кольцо с большим пальцем по­следовательно указательный, средний и т.д. Проба выпол­няется в прямом (от указательного пальца к мизинцу) и в обратном (от мизинца к указательному пальцу) порядке. Вначале упражнение выполняется каждой рукой отдельно, затем вместе.</a:t>
            </a:r>
            <a:endParaRPr lang="ru-RU" sz="22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70" t="3989" r="2575" b="4033"/>
          <a:stretch/>
        </p:blipFill>
        <p:spPr bwMode="auto">
          <a:xfrm>
            <a:off x="1907704" y="3360648"/>
            <a:ext cx="5247260" cy="2905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430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548680"/>
            <a:ext cx="7704856" cy="5760640"/>
          </a:xfrm>
        </p:spPr>
        <p:txBody>
          <a:bodyPr>
            <a:normAutofit/>
          </a:bodyPr>
          <a:lstStyle/>
          <a:p>
            <a:pPr algn="ctr"/>
            <a:r>
              <a:rPr lang="ru-RU" sz="2200" b="1" dirty="0">
                <a:latin typeface="Times New Roman" panose="02020603050405020304" pitchFamily="18" charset="0"/>
                <a:cs typeface="Times New Roman" panose="02020603050405020304" pitchFamily="18" charset="0"/>
              </a:rPr>
              <a:t>Упражнение «Энергетическая зевота»</a:t>
            </a:r>
          </a:p>
          <a:p>
            <a:pPr algn="l"/>
            <a:r>
              <a:rPr lang="ru-RU" sz="2200" dirty="0">
                <a:latin typeface="Times New Roman" panose="02020603050405020304" pitchFamily="18" charset="0"/>
                <a:cs typeface="Times New Roman" panose="02020603050405020304" pitchFamily="18" charset="0"/>
              </a:rPr>
              <a:t>Изображая зевание, плотно закройте глаза и массируйте зоны, где соединяются челюсти (в районе нижних и верхних коренных зубов). Массаж сопровождается глубоким расслабляющим звуком зевания. Делайте в течении 1 -2 минут</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60" y="2636912"/>
            <a:ext cx="3749402" cy="376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283227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3557</TotalTime>
  <Words>1216</Words>
  <Application>Microsoft Office PowerPoint</Application>
  <PresentationFormat>Экран (4:3)</PresentationFormat>
  <Paragraphs>57</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«Гимнастика для мозга»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Нейрогимнастика </dc:title>
  <dc:creator>PC</dc:creator>
  <cp:lastModifiedBy>User</cp:lastModifiedBy>
  <cp:revision>34</cp:revision>
  <dcterms:created xsi:type="dcterms:W3CDTF">2020-04-23T19:43:35Z</dcterms:created>
  <dcterms:modified xsi:type="dcterms:W3CDTF">2020-12-29T08:30:19Z</dcterms:modified>
</cp:coreProperties>
</file>