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9" r:id="rId5"/>
    <p:sldId id="260" r:id="rId6"/>
    <p:sldId id="261" r:id="rId7"/>
    <p:sldId id="258"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03" autoAdjust="0"/>
  </p:normalViewPr>
  <p:slideViewPr>
    <p:cSldViewPr>
      <p:cViewPr varScale="1">
        <p:scale>
          <a:sx n="82" d="100"/>
          <a:sy n="82" d="100"/>
        </p:scale>
        <p:origin x="96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D4331B2F-D2FB-4716-84E0-D2F0F1DE94A3}"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4331B2F-D2FB-4716-84E0-D2F0F1DE94A3}"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4331B2F-D2FB-4716-84E0-D2F0F1DE94A3}"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4331B2F-D2FB-4716-84E0-D2F0F1DE94A3}"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4331B2F-D2FB-4716-84E0-D2F0F1DE94A3}" type="datetimeFigureOut">
              <a:rPr lang="ru-RU" smtClean="0"/>
              <a:t>27.08.2021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4331B2F-D2FB-4716-84E0-D2F0F1DE94A3}" type="datetimeFigureOut">
              <a:rPr lang="ru-RU" smtClean="0"/>
              <a:t>27.08.2021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4331B2F-D2FB-4716-84E0-D2F0F1DE94A3}" type="datetimeFigureOut">
              <a:rPr lang="ru-RU" smtClean="0"/>
              <a:t>27.08.2021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4331B2F-D2FB-4716-84E0-D2F0F1DE94A3}" type="datetimeFigureOut">
              <a:rPr lang="ru-RU" smtClean="0"/>
              <a:t>27.08.2021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4331B2F-D2FB-4716-84E0-D2F0F1DE94A3}" type="datetimeFigureOut">
              <a:rPr lang="ru-RU" smtClean="0"/>
              <a:t>27.08.2021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4331B2F-D2FB-4716-84E0-D2F0F1DE94A3}" type="datetimeFigureOut">
              <a:rPr lang="ru-RU" smtClean="0"/>
              <a:t>27.08.2021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D4331B2F-D2FB-4716-84E0-D2F0F1DE94A3}" type="datetimeFigureOut">
              <a:rPr lang="ru-RU" smtClean="0"/>
              <a:t>27.08.2021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4FFA4D-EA55-4526-8D67-A266273C1E9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31B2F-D2FB-4716-84E0-D2F0F1DE94A3}" type="datetimeFigureOut">
              <a:rPr lang="ru-RU" smtClean="0"/>
              <a:t>27.08.2021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FFA4D-EA55-4526-8D67-A266273C1E90}" type="slidenum">
              <a:rPr lang="ru-RU" smtClean="0"/>
              <a:t>‹#›</a:t>
            </a:fld>
            <a:endParaRPr lang="ru-RU"/>
          </a:p>
        </p:txBody>
      </p:sp>
      <p:pic>
        <p:nvPicPr>
          <p:cNvPr id="7" name="Рисунок 6" descr="3833549.png"/>
          <p:cNvPicPr>
            <a:picLocks noChangeAspect="1"/>
          </p:cNvPicPr>
          <p:nvPr userDrawn="1"/>
        </p:nvPicPr>
        <p:blipFill>
          <a:blip r:embed="rId13" cstate="email"/>
          <a:stretch>
            <a:fillRect/>
          </a:stretch>
        </p:blipFill>
        <p:spPr>
          <a:xfrm>
            <a:off x="0" y="0"/>
            <a:ext cx="9286908" cy="7000900"/>
          </a:xfrm>
          <a:prstGeom prst="rect">
            <a:avLst/>
          </a:prstGeom>
        </p:spPr>
      </p:pic>
      <p:sp>
        <p:nvSpPr>
          <p:cNvPr id="8" name="Прямоугольник 7"/>
          <p:cNvSpPr/>
          <p:nvPr userDrawn="1"/>
        </p:nvSpPr>
        <p:spPr>
          <a:xfrm>
            <a:off x="428596" y="428604"/>
            <a:ext cx="8286808" cy="6000792"/>
          </a:xfrm>
          <a:prstGeom prst="rect">
            <a:avLst/>
          </a:prstGeom>
          <a:solidFill>
            <a:schemeClr val="bg1">
              <a:alpha val="90000"/>
            </a:schemeClr>
          </a:solidFill>
          <a:ln w="38100">
            <a:solidFill>
              <a:srgbClr val="0070C0"/>
            </a:solidFill>
          </a:ln>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userDrawn="1"/>
        </p:nvSpPr>
        <p:spPr>
          <a:xfrm>
            <a:off x="285720" y="6429396"/>
            <a:ext cx="1199367" cy="215444"/>
          </a:xfrm>
          <a:prstGeom prst="rect">
            <a:avLst/>
          </a:prstGeom>
        </p:spPr>
        <p:txBody>
          <a:bodyPr wrap="none">
            <a:spAutoFit/>
          </a:bodyPr>
          <a:lstStyle/>
          <a:p>
            <a:r>
              <a:rPr lang="en-US" sz="800" dirty="0">
                <a:solidFill>
                  <a:schemeClr val="tx1">
                    <a:lumMod val="50000"/>
                    <a:lumOff val="50000"/>
                  </a:schemeClr>
                </a:solidFill>
                <a:latin typeface="Times New Roman" pitchFamily="18" charset="0"/>
                <a:cs typeface="Times New Roman" pitchFamily="18" charset="0"/>
              </a:rPr>
              <a:t>http://linda6035.ucoz.ru/</a:t>
            </a:r>
            <a:endParaRPr lang="ru-RU" sz="800" dirty="0">
              <a:solidFill>
                <a:schemeClr val="tx1">
                  <a:lumMod val="50000"/>
                  <a:lumOff val="50000"/>
                </a:schemeClr>
              </a:solidFill>
              <a:latin typeface="Times New Roman" pitchFamily="18" charset="0"/>
              <a:cs typeface="Times New Roman" pitchFamily="18" charset="0"/>
            </a:endParaRPr>
          </a:p>
        </p:txBody>
      </p:sp>
      <p:pic>
        <p:nvPicPr>
          <p:cNvPr id="14" name="Рисунок 13" descr="0_8ba08_21619a76_L.png"/>
          <p:cNvPicPr>
            <a:picLocks noChangeAspect="1"/>
          </p:cNvPicPr>
          <p:nvPr userDrawn="1"/>
        </p:nvPicPr>
        <p:blipFill>
          <a:blip r:embed="rId14" cstate="email">
            <a:duotone>
              <a:prstClr val="black"/>
              <a:schemeClr val="accent1">
                <a:tint val="45000"/>
                <a:satMod val="400000"/>
              </a:schemeClr>
            </a:duotone>
          </a:blip>
          <a:srcRect l="18103" r="1724"/>
          <a:stretch>
            <a:fillRect/>
          </a:stretch>
        </p:blipFill>
        <p:spPr>
          <a:xfrm>
            <a:off x="428596" y="428604"/>
            <a:ext cx="6643734" cy="6137663"/>
          </a:xfrm>
          <a:prstGeom prst="rect">
            <a:avLst/>
          </a:prstGeom>
        </p:spPr>
      </p:pic>
      <p:pic>
        <p:nvPicPr>
          <p:cNvPr id="15" name="Рисунок 14" descr="0_6abc7_e78ef371_L.png"/>
          <p:cNvPicPr>
            <a:picLocks noChangeAspect="1"/>
          </p:cNvPicPr>
          <p:nvPr userDrawn="1"/>
        </p:nvPicPr>
        <p:blipFill>
          <a:blip r:embed="rId15" cstate="email">
            <a:duotone>
              <a:prstClr val="black"/>
              <a:schemeClr val="accent1">
                <a:tint val="45000"/>
                <a:satMod val="400000"/>
              </a:schemeClr>
            </a:duotone>
          </a:blip>
          <a:stretch>
            <a:fillRect/>
          </a:stretch>
        </p:blipFill>
        <p:spPr>
          <a:xfrm>
            <a:off x="6572264" y="4286256"/>
            <a:ext cx="2000264" cy="1928255"/>
          </a:xfrm>
          <a:prstGeom prst="rect">
            <a:avLst/>
          </a:prstGeom>
        </p:spPr>
      </p:pic>
      <p:pic>
        <p:nvPicPr>
          <p:cNvPr id="16" name="Рисунок 15" descr="0_6abc7_e78ef371_L.png"/>
          <p:cNvPicPr>
            <a:picLocks noChangeAspect="1"/>
          </p:cNvPicPr>
          <p:nvPr userDrawn="1"/>
        </p:nvPicPr>
        <p:blipFill>
          <a:blip r:embed="rId16" cstate="email">
            <a:duotone>
              <a:prstClr val="black"/>
              <a:schemeClr val="accent1">
                <a:tint val="45000"/>
                <a:satMod val="400000"/>
              </a:schemeClr>
            </a:duotone>
          </a:blip>
          <a:stretch>
            <a:fillRect/>
          </a:stretch>
        </p:blipFill>
        <p:spPr>
          <a:xfrm>
            <a:off x="7429520" y="500042"/>
            <a:ext cx="1285884" cy="1239592"/>
          </a:xfrm>
          <a:prstGeom prst="rect">
            <a:avLst/>
          </a:prstGeom>
        </p:spPr>
      </p:pic>
      <p:pic>
        <p:nvPicPr>
          <p:cNvPr id="17" name="Рисунок 16" descr="0_6abc7_e78ef371_L.png"/>
          <p:cNvPicPr>
            <a:picLocks noChangeAspect="1"/>
          </p:cNvPicPr>
          <p:nvPr userDrawn="1"/>
        </p:nvPicPr>
        <p:blipFill>
          <a:blip r:embed="rId17" cstate="email">
            <a:duotone>
              <a:prstClr val="black"/>
              <a:schemeClr val="accent1">
                <a:tint val="45000"/>
                <a:satMod val="400000"/>
              </a:schemeClr>
            </a:duotone>
          </a:blip>
          <a:stretch>
            <a:fillRect/>
          </a:stretch>
        </p:blipFill>
        <p:spPr>
          <a:xfrm>
            <a:off x="5572132" y="2285992"/>
            <a:ext cx="1357322" cy="130845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6"/>
          <p:cNvGrpSpPr/>
          <p:nvPr/>
        </p:nvGrpSpPr>
        <p:grpSpPr>
          <a:xfrm>
            <a:off x="464547" y="1316092"/>
            <a:ext cx="8286808" cy="4339650"/>
            <a:chOff x="1146702" y="985269"/>
            <a:chExt cx="7165477" cy="4839070"/>
          </a:xfrm>
        </p:grpSpPr>
        <p:sp>
          <p:nvSpPr>
            <p:cNvPr id="5" name="Прямоугольник 4"/>
            <p:cNvSpPr/>
            <p:nvPr/>
          </p:nvSpPr>
          <p:spPr>
            <a:xfrm>
              <a:off x="1146702" y="985269"/>
              <a:ext cx="7165477" cy="4839070"/>
            </a:xfrm>
            <a:prstGeom prst="rect">
              <a:avLst/>
            </a:prstGeom>
            <a:noFill/>
          </p:spPr>
          <p:txBody>
            <a:bodyPr wrap="square">
              <a:spAutoFit/>
            </a:bodyPr>
            <a:lstStyle/>
            <a:p>
              <a:pPr algn="ctr">
                <a:defRPr/>
              </a:pPr>
              <a:r>
                <a:rPr lang="ru-RU" sz="5400" b="1" dirty="0">
                  <a:solidFill>
                    <a:srgbClr val="0070C0"/>
                  </a:solidFill>
                  <a:effectLst>
                    <a:glow rad="101600">
                      <a:schemeClr val="accent1">
                        <a:satMod val="175000"/>
                        <a:alpha val="40000"/>
                      </a:schemeClr>
                    </a:glow>
                  </a:effectLst>
                  <a:latin typeface="Times New Roman" panose="02020603050405020304" pitchFamily="18" charset="0"/>
                  <a:ea typeface="Times New Roman" panose="02020603050405020304" pitchFamily="18" charset="0"/>
                </a:rPr>
                <a:t>Организация работы по исправлению нарушения звукопроизношения в семье</a:t>
              </a:r>
              <a:endParaRPr lang="ru-RU" sz="5400" dirty="0">
                <a:solidFill>
                  <a:srgbClr val="0070C0"/>
                </a:solidFill>
                <a:effectLst>
                  <a:glow rad="101600">
                    <a:schemeClr val="accent1">
                      <a:satMod val="175000"/>
                      <a:alpha val="40000"/>
                    </a:schemeClr>
                  </a:glow>
                </a:effectLst>
                <a:latin typeface="Times New Roman" panose="02020603050405020304" pitchFamily="18" charset="0"/>
                <a:ea typeface="Times New Roman" panose="02020603050405020304" pitchFamily="18" charset="0"/>
              </a:endParaRPr>
            </a:p>
            <a:p>
              <a:pPr algn="ctr">
                <a:defRPr/>
              </a:pPr>
              <a:endParaRPr lang="ru-RU" sz="6000" b="1" dirty="0">
                <a:ln w="19050">
                  <a:solidFill>
                    <a:prstClr val="white"/>
                  </a:solidFill>
                  <a:prstDash val="solid"/>
                </a:ln>
                <a:solidFill>
                  <a:srgbClr val="0070C0"/>
                </a:solidFill>
                <a:effectLst>
                  <a:outerShdw blurRad="50000" dist="50800" dir="7500000" algn="tl">
                    <a:srgbClr val="000000">
                      <a:shade val="5000"/>
                      <a:alpha val="35000"/>
                    </a:srgbClr>
                  </a:outerShdw>
                </a:effectLst>
                <a:latin typeface="Monotype Corsiva" pitchFamily="66" charset="0"/>
              </a:endParaRPr>
            </a:p>
          </p:txBody>
        </p:sp>
        <p:sp>
          <p:nvSpPr>
            <p:cNvPr id="6" name="Прямоугольник 5"/>
            <p:cNvSpPr/>
            <p:nvPr/>
          </p:nvSpPr>
          <p:spPr>
            <a:xfrm>
              <a:off x="2187089" y="5085184"/>
              <a:ext cx="5084703" cy="411836"/>
            </a:xfrm>
            <a:prstGeom prst="rect">
              <a:avLst/>
            </a:prstGeom>
          </p:spPr>
          <p:txBody>
            <a:bodyPr wrap="square">
              <a:spAutoFit/>
            </a:bodyPr>
            <a:lstStyle/>
            <a:p>
              <a:pPr algn="ctr">
                <a:defRPr/>
              </a:pPr>
              <a:endParaRPr lang="ru-RU" dirty="0">
                <a:solidFill>
                  <a:prstClr val="black"/>
                </a:solidFill>
              </a:endParaRPr>
            </a:p>
          </p:txBody>
        </p:sp>
      </p:grpSp>
      <p:sp>
        <p:nvSpPr>
          <p:cNvPr id="2" name="TextBox 1">
            <a:extLst>
              <a:ext uri="{FF2B5EF4-FFF2-40B4-BE49-F238E27FC236}">
                <a16:creationId xmlns:a16="http://schemas.microsoft.com/office/drawing/2014/main" id="{2C1389FE-CC09-44D2-B841-1984E04C0115}"/>
              </a:ext>
            </a:extLst>
          </p:cNvPr>
          <p:cNvSpPr txBox="1"/>
          <p:nvPr/>
        </p:nvSpPr>
        <p:spPr>
          <a:xfrm>
            <a:off x="1835696" y="5949280"/>
            <a:ext cx="5712461" cy="369332"/>
          </a:xfrm>
          <a:prstGeom prst="rect">
            <a:avLst/>
          </a:prstGeom>
          <a:noFill/>
        </p:spPr>
        <p:txBody>
          <a:bodyPr wrap="square" rtlCol="0">
            <a:spAutoFit/>
          </a:bodyPr>
          <a:lstStyle/>
          <a:p>
            <a:r>
              <a:rPr lang="ru-RU" dirty="0">
                <a:solidFill>
                  <a:srgbClr val="002060"/>
                </a:solidFill>
                <a:effectLst>
                  <a:glow rad="63500">
                    <a:schemeClr val="accent1">
                      <a:satMod val="175000"/>
                      <a:alpha val="40000"/>
                    </a:schemeClr>
                  </a:glow>
                </a:effectLst>
                <a:latin typeface="Times New Roman" panose="02020603050405020304" pitchFamily="18" charset="0"/>
                <a:cs typeface="Times New Roman" panose="02020603050405020304" pitchFamily="18" charset="0"/>
              </a:rPr>
              <a:t>Учитель – логопед: Ширяева Маргарита Юрьевна</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56759C-2C20-4021-8A48-8AC228EFC54F}"/>
              </a:ext>
            </a:extLst>
          </p:cNvPr>
          <p:cNvSpPr txBox="1"/>
          <p:nvPr/>
        </p:nvSpPr>
        <p:spPr>
          <a:xfrm>
            <a:off x="503548" y="302359"/>
            <a:ext cx="8136904" cy="6555641"/>
          </a:xfrm>
          <a:prstGeom prst="rect">
            <a:avLst/>
          </a:prstGeom>
          <a:noFill/>
        </p:spPr>
        <p:txBody>
          <a:bodyPr wrap="square" rtlCol="0" anchor="ctr">
            <a:spAutoFit/>
          </a:bodyPr>
          <a:lstStyle/>
          <a:p>
            <a:pPr algn="just"/>
            <a:r>
              <a:rPr lang="ru-RU" sz="2000" dirty="0">
                <a:solidFill>
                  <a:srgbClr val="002060"/>
                </a:solidFill>
                <a:effectLst/>
                <a:latin typeface="Times New Roman" panose="02020603050405020304" pitchFamily="18" charset="0"/>
                <a:ea typeface="Times New Roman" panose="02020603050405020304" pitchFamily="18" charset="0"/>
              </a:rPr>
              <a:t>Речь маленького ребенка формируется в общении с окружающими его взрослыми. В процессе общения  проявляется его познавательная и предметная деятельность. Овладение речью перестраивает всю психику малыша, позволяет ему воспринимать явления более осознанно и произвольно. Великий русский педагог К. Д. Ушинский говорил: «Родное слово является основой всякого умственного развития и сокровищницей всех знаний». Поэтому так важно заботиться о своевременном развитии речи детей, уделять внимание ее чистоте и правильности.</a:t>
            </a:r>
          </a:p>
          <a:p>
            <a:pPr algn="just"/>
            <a:r>
              <a:rPr lang="ru-RU" sz="2000" dirty="0">
                <a:solidFill>
                  <a:srgbClr val="002060"/>
                </a:solidFill>
                <a:effectLst/>
                <a:latin typeface="Times New Roman" panose="02020603050405020304" pitchFamily="18" charset="0"/>
                <a:ea typeface="Times New Roman" panose="02020603050405020304" pitchFamily="18" charset="0"/>
              </a:rPr>
              <a:t>     Чем богаче и правильнее речь ребенка, тем легче ему высказывать свои мысли, тем шире его возможности в познании действительности, содержательного и полноценного взаимоотношения с детьми и взрослыми, тем активнее происходит психическое развитие. Любое нарушение речи в той или иной степени может отразиться на деятельности и поведении ребенка. Дети, плохо говорящие, начинают осознавать свой недостаток, становится молчаливым, застенчивым, нерешительным. Особое значение имеет правильное чистое произношение ребенком звуков и слов в период обучения грамоте, т.к. письменная речь формируется на основе устной, и недостатки речи могут привести к неуспеваемости.</a:t>
            </a:r>
          </a:p>
          <a:p>
            <a:endParaRPr lang="ru-RU" sz="20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3DAF2F-5E57-4788-9E04-B52391048078}"/>
              </a:ext>
            </a:extLst>
          </p:cNvPr>
          <p:cNvSpPr txBox="1"/>
          <p:nvPr/>
        </p:nvSpPr>
        <p:spPr>
          <a:xfrm>
            <a:off x="467544" y="548680"/>
            <a:ext cx="8208912" cy="5940088"/>
          </a:xfrm>
          <a:prstGeom prst="rect">
            <a:avLst/>
          </a:prstGeom>
          <a:noFill/>
        </p:spPr>
        <p:txBody>
          <a:bodyPr wrap="square" rtlCol="0">
            <a:spAutoFit/>
          </a:bodyPr>
          <a:lstStyle/>
          <a:p>
            <a:pPr algn="just"/>
            <a:r>
              <a:rPr lang="ru-RU" sz="2000" dirty="0">
                <a:solidFill>
                  <a:srgbClr val="002060"/>
                </a:solidFill>
                <a:effectLst/>
                <a:latin typeface="Times New Roman" panose="02020603050405020304" pitchFamily="18" charset="0"/>
                <a:ea typeface="Times New Roman" panose="02020603050405020304" pitchFamily="18" charset="0"/>
              </a:rPr>
              <a:t>Поэтому родители, у детей которых выявлены нарушения звукопроизношения, должны вовремя обратиться к логопеду и строго выполнять все его указания. Но никакая самая тщательная работа логопеда не исключает необходимости помогать дома детям, правильно произносить те или иные звуки.</a:t>
            </a:r>
          </a:p>
          <a:p>
            <a:pPr algn="just"/>
            <a:r>
              <a:rPr lang="ru-RU" sz="2000" dirty="0">
                <a:solidFill>
                  <a:srgbClr val="002060"/>
                </a:solidFill>
                <a:effectLst/>
                <a:latin typeface="Times New Roman" panose="02020603050405020304" pitchFamily="18" charset="0"/>
                <a:ea typeface="Times New Roman" panose="02020603050405020304" pitchFamily="18" charset="0"/>
              </a:rPr>
              <a:t>     Мы правильно произносим различные звуки как изолированно, так и в речевом потоке благодаря хорошей подвижности и дифференцированной работе органов артикуляционного аппарата. Выработать движение органов артикуляционного аппарата помогает артикуляционная гимнастика.</a:t>
            </a:r>
          </a:p>
          <a:p>
            <a:pPr algn="just"/>
            <a:r>
              <a:rPr lang="ru-RU" sz="2000" dirty="0">
                <a:solidFill>
                  <a:srgbClr val="002060"/>
                </a:solidFill>
                <a:effectLst/>
                <a:latin typeface="Times New Roman" panose="02020603050405020304" pitchFamily="18" charset="0"/>
                <a:ea typeface="Times New Roman" panose="02020603050405020304" pitchFamily="18" charset="0"/>
              </a:rPr>
              <a:t>     Занятия с ребенком дома следует проводить ежедневно в форме игры. С детьми занятия проводятся перед зеркалом, чтобы ребенок мог контролировать правильные движения органов артикуляционного аппарата. Определенные целенаправленные упражнения помогают подготовить артикуляционный аппарат ребенка к правильному произношению нужных звуков. Логопед показывает родителям, как надо выполнять упражнения любого комплекса, на что следует обратить особое внимание.</a:t>
            </a:r>
          </a:p>
          <a:p>
            <a:endParaRPr lang="ru-RU" sz="2000" dirty="0">
              <a:solidFill>
                <a:srgbClr val="002060"/>
              </a:solidFill>
            </a:endParaRPr>
          </a:p>
        </p:txBody>
      </p:sp>
    </p:spTree>
    <p:extLst>
      <p:ext uri="{BB962C8B-B14F-4D97-AF65-F5344CB8AC3E}">
        <p14:creationId xmlns:p14="http://schemas.microsoft.com/office/powerpoint/2010/main" val="37748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C1B122-6F85-43A7-81A5-5F2FC8A078A0}"/>
              </a:ext>
            </a:extLst>
          </p:cNvPr>
          <p:cNvSpPr txBox="1"/>
          <p:nvPr/>
        </p:nvSpPr>
        <p:spPr>
          <a:xfrm>
            <a:off x="467544" y="548680"/>
            <a:ext cx="8136904" cy="5326907"/>
          </a:xfrm>
          <a:prstGeom prst="rect">
            <a:avLst/>
          </a:prstGeom>
          <a:noFill/>
        </p:spPr>
        <p:txBody>
          <a:bodyPr wrap="square" rtlCol="0">
            <a:spAutoFit/>
          </a:bodyPr>
          <a:lstStyle/>
          <a:p>
            <a:pPr algn="just"/>
            <a:r>
              <a:rPr lang="ru-RU" sz="2000" i="1" dirty="0">
                <a:solidFill>
                  <a:srgbClr val="002060"/>
                </a:solidFill>
                <a:effectLst/>
                <a:latin typeface="Times New Roman" panose="02020603050405020304" pitchFamily="18" charset="0"/>
                <a:ea typeface="Times New Roman" panose="02020603050405020304" pitchFamily="18" charset="0"/>
              </a:rPr>
              <a:t> </a:t>
            </a:r>
            <a:r>
              <a:rPr lang="ru-RU" sz="2000" i="1" u="sng" dirty="0">
                <a:solidFill>
                  <a:srgbClr val="002060"/>
                </a:solidFill>
                <a:effectLst/>
                <a:latin typeface="Times New Roman" panose="02020603050405020304" pitchFamily="18" charset="0"/>
                <a:ea typeface="Times New Roman" panose="02020603050405020304" pitchFamily="18" charset="0"/>
              </a:rPr>
              <a:t>При работе с детьми дома родители должны учитывать следующее:</a:t>
            </a:r>
            <a:endParaRPr lang="ru-RU" sz="2000" dirty="0">
              <a:solidFill>
                <a:srgbClr val="002060"/>
              </a:solidFill>
              <a:effectLst/>
              <a:latin typeface="Times New Roman" panose="02020603050405020304" pitchFamily="18" charset="0"/>
              <a:ea typeface="Times New Roman" panose="02020603050405020304" pitchFamily="18" charset="0"/>
            </a:endParaRPr>
          </a:p>
          <a:p>
            <a:pPr marL="342900" lvl="0" indent="-342900" algn="just">
              <a:lnSpc>
                <a:spcPct val="115000"/>
              </a:lnSpc>
              <a:buFont typeface="Wingdings" panose="05000000000000000000" pitchFamily="2" charset="2"/>
              <a:buChar char=""/>
              <a:tabLst>
                <a:tab pos="457200" algn="l"/>
              </a:tabLst>
            </a:pPr>
            <a:r>
              <a:rPr lang="ru-RU" sz="2000" dirty="0">
                <a:solidFill>
                  <a:srgbClr val="002060"/>
                </a:solidFill>
                <a:effectLst/>
                <a:latin typeface="Times New Roman" panose="02020603050405020304" pitchFamily="18" charset="0"/>
                <a:ea typeface="Times New Roman" panose="02020603050405020304" pitchFamily="18" charset="0"/>
              </a:rPr>
              <a:t>Упражнения для артикуляционной гимнастики нельзя выбирать произвольно. Надо выбрать комплекс упражнений для усвоения тех звуков, которые неправильно произносит ребенок. Если он искажает все группы звуков, то одновременно можно брать упражнения из комплекса для свистящих и сонорных звуков, а потом переходить к другим комплексам.</a:t>
            </a:r>
          </a:p>
          <a:p>
            <a:pPr marL="342900" lvl="0" indent="-342900" algn="just">
              <a:lnSpc>
                <a:spcPct val="115000"/>
              </a:lnSpc>
              <a:buFont typeface="Wingdings" panose="05000000000000000000" pitchFamily="2" charset="2"/>
              <a:buChar char=""/>
              <a:tabLst>
                <a:tab pos="457200" algn="l"/>
              </a:tabLst>
            </a:pPr>
            <a:r>
              <a:rPr lang="ru-RU" sz="2000" dirty="0">
                <a:solidFill>
                  <a:srgbClr val="002060"/>
                </a:solidFill>
                <a:effectLst/>
                <a:latin typeface="Times New Roman" panose="02020603050405020304" pitchFamily="18" charset="0"/>
                <a:ea typeface="Times New Roman" panose="02020603050405020304" pitchFamily="18" charset="0"/>
              </a:rPr>
              <a:t>Принуждать ребенка заниматься нельзя. Занятия дадут лучший результат, если они проводятся форме игры и интересны для ребенка.</a:t>
            </a:r>
          </a:p>
          <a:p>
            <a:pPr marL="342900" lvl="0" indent="-342900" algn="just">
              <a:lnSpc>
                <a:spcPct val="115000"/>
              </a:lnSpc>
              <a:buFont typeface="Wingdings" panose="05000000000000000000" pitchFamily="2" charset="2"/>
              <a:buChar char=""/>
              <a:tabLst>
                <a:tab pos="457200" algn="l"/>
              </a:tabLst>
            </a:pPr>
            <a:r>
              <a:rPr lang="ru-RU" sz="2000" dirty="0">
                <a:solidFill>
                  <a:srgbClr val="002060"/>
                </a:solidFill>
                <a:effectLst/>
                <a:latin typeface="Times New Roman" panose="02020603050405020304" pitchFamily="18" charset="0"/>
                <a:ea typeface="Times New Roman" panose="02020603050405020304" pitchFamily="18" charset="0"/>
              </a:rPr>
              <a:t>На одном занятии не стоит давать больше 2-3 упражнений. К последнему упражнению надо переходить лишь после того, как будут усвоены предыдущие.</a:t>
            </a:r>
          </a:p>
          <a:p>
            <a:pPr marL="342900" lvl="0" indent="-342900" algn="just">
              <a:lnSpc>
                <a:spcPct val="115000"/>
              </a:lnSpc>
              <a:buFont typeface="Wingdings" panose="05000000000000000000" pitchFamily="2" charset="2"/>
              <a:buChar char=""/>
              <a:tabLst>
                <a:tab pos="457200" algn="l"/>
              </a:tabLst>
            </a:pPr>
            <a:r>
              <a:rPr lang="ru-RU" sz="2000" dirty="0">
                <a:solidFill>
                  <a:srgbClr val="002060"/>
                </a:solidFill>
                <a:effectLst/>
                <a:latin typeface="Times New Roman" panose="02020603050405020304" pitchFamily="18" charset="0"/>
                <a:ea typeface="Times New Roman" panose="02020603050405020304" pitchFamily="18" charset="0"/>
              </a:rPr>
              <a:t>Все упражнения надо выполнять естественно, без напряжения (ребенок сидит спокойно, плечи и пальцы рук расслаблены и не двигаются).</a:t>
            </a:r>
          </a:p>
        </p:txBody>
      </p:sp>
    </p:spTree>
    <p:extLst>
      <p:ext uri="{BB962C8B-B14F-4D97-AF65-F5344CB8AC3E}">
        <p14:creationId xmlns:p14="http://schemas.microsoft.com/office/powerpoint/2010/main" val="812640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97FD9CF-8462-4F9D-A95A-1296FCB67EDB}"/>
              </a:ext>
            </a:extLst>
          </p:cNvPr>
          <p:cNvSpPr txBox="1"/>
          <p:nvPr/>
        </p:nvSpPr>
        <p:spPr>
          <a:xfrm>
            <a:off x="323528" y="476672"/>
            <a:ext cx="8352928" cy="5942461"/>
          </a:xfrm>
          <a:prstGeom prst="rect">
            <a:avLst/>
          </a:prstGeom>
          <a:noFill/>
        </p:spPr>
        <p:txBody>
          <a:bodyPr wrap="square" rtlCol="0">
            <a:spAutoFit/>
          </a:bodyPr>
          <a:lstStyle/>
          <a:p>
            <a:pPr marL="285750" indent="-285750">
              <a:buFont typeface="Wingdings" panose="05000000000000000000" pitchFamily="2" charset="2"/>
              <a:buChar char="ü"/>
            </a:pPr>
            <a:r>
              <a:rPr lang="ru-RU" sz="2000" dirty="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Некоторые упражнения выполняются под счет, который ведет взрослый. Это необходимо для того, чтобы у ребенка выработалась устойчивость наиболее важных положений губ и языка.</a:t>
            </a:r>
          </a:p>
          <a:p>
            <a:pPr marL="342900" lvl="0" indent="-342900" algn="just">
              <a:lnSpc>
                <a:spcPct val="115000"/>
              </a:lnSpc>
              <a:buFont typeface="Wingdings" panose="05000000000000000000" pitchFamily="2" charset="2"/>
              <a:buChar char=""/>
              <a:tabLst>
                <a:tab pos="457200" algn="l"/>
              </a:tabLst>
            </a:pPr>
            <a:r>
              <a:rPr lang="ru-RU" sz="2000" dirty="0">
                <a:solidFill>
                  <a:srgbClr val="002060"/>
                </a:solidFill>
                <a:effectLst/>
                <a:latin typeface="Times New Roman" panose="02020603050405020304" pitchFamily="18" charset="0"/>
                <a:ea typeface="Times New Roman" panose="02020603050405020304" pitchFamily="18" charset="0"/>
              </a:rPr>
              <a:t>У ребенка не всегда может сразу все хорошо получиться, порой это вызывает у него отказ от дальнейшей работы. В таком случае родители не должны фиксировать внимание малыша на том, что не получается, надо подбодрить его, вернуться к более простому, уже отработанному материалу, указав, что когда-то это тоже не получалось. </a:t>
            </a:r>
          </a:p>
          <a:p>
            <a:pPr marL="342900" lvl="0" indent="-342900" algn="just">
              <a:lnSpc>
                <a:spcPct val="115000"/>
              </a:lnSpc>
              <a:buFont typeface="Wingdings" panose="05000000000000000000" pitchFamily="2" charset="2"/>
              <a:buChar char=""/>
              <a:tabLst>
                <a:tab pos="457200" algn="l"/>
              </a:tabLst>
            </a:pPr>
            <a:r>
              <a:rPr lang="ru-RU" sz="2000" dirty="0">
                <a:solidFill>
                  <a:srgbClr val="002060"/>
                </a:solidFill>
                <a:effectLst/>
                <a:latin typeface="Times New Roman" panose="02020603050405020304" pitchFamily="18" charset="0"/>
                <a:ea typeface="Times New Roman" panose="02020603050405020304" pitchFamily="18" charset="0"/>
              </a:rPr>
              <a:t>Выполнять все упражнения надо поэтапно, нельзя объяснять  ребенку сразу всю последовательность движения артикуляционного аппарата – дети не могут их залпом и правильно выполнить. Инструкцию необходимо давать поэтапно, например, улыбнись, покажи зубы, приоткрой рот, подними кончик языка вверх к бугоркам за верхними зубами, постучи в бугорки кончиком языка со звуком д-д-д-д. Также поэтапно следует проверять выполнение ребенком упражнения. Это дает возможность определить, что именно затрудняет ребенка, и отработать с ним данное движение.</a:t>
            </a:r>
            <a:endParaRPr lang="ru-RU"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4792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D446FC-9287-4988-A7DA-6ECA9D8B2254}"/>
              </a:ext>
            </a:extLst>
          </p:cNvPr>
          <p:cNvSpPr txBox="1"/>
          <p:nvPr/>
        </p:nvSpPr>
        <p:spPr>
          <a:xfrm>
            <a:off x="467544" y="404664"/>
            <a:ext cx="8208912" cy="3585597"/>
          </a:xfrm>
          <a:prstGeom prst="rect">
            <a:avLst/>
          </a:prstGeom>
          <a:noFill/>
        </p:spPr>
        <p:txBody>
          <a:bodyPr wrap="square" rtlCol="0">
            <a:spAutoFit/>
          </a:bodyPr>
          <a:lstStyle/>
          <a:p>
            <a:pPr marL="342900" lvl="0" indent="-342900" algn="just">
              <a:lnSpc>
                <a:spcPct val="115000"/>
              </a:lnSpc>
              <a:buFont typeface="Wingdings" panose="05000000000000000000" pitchFamily="2" charset="2"/>
              <a:buChar char=""/>
              <a:tabLst>
                <a:tab pos="457200" algn="l"/>
              </a:tabLst>
            </a:pPr>
            <a:r>
              <a:rPr lang="ru-RU" sz="2000" dirty="0">
                <a:solidFill>
                  <a:srgbClr val="002060"/>
                </a:solidFill>
                <a:effectLst/>
                <a:latin typeface="Times New Roman" panose="02020603050405020304" pitchFamily="18" charset="0"/>
                <a:ea typeface="Times New Roman" panose="02020603050405020304" pitchFamily="18" charset="0"/>
              </a:rPr>
              <a:t>Если у ребенка появляются звуки, надо их постепенно с помощью логопеда вводить в его речь, т.е. учить употреблять звук в словах, а затем во фразовой речи.</a:t>
            </a:r>
          </a:p>
          <a:p>
            <a:pPr marL="342900" lvl="0" indent="-342900" algn="just">
              <a:lnSpc>
                <a:spcPct val="115000"/>
              </a:lnSpc>
              <a:buFont typeface="Wingdings" panose="05000000000000000000" pitchFamily="2" charset="2"/>
              <a:buChar char=""/>
              <a:tabLst>
                <a:tab pos="457200" algn="l"/>
              </a:tabLst>
            </a:pPr>
            <a:r>
              <a:rPr lang="ru-RU" sz="2000" dirty="0">
                <a:solidFill>
                  <a:srgbClr val="002060"/>
                </a:solidFill>
                <a:effectLst/>
                <a:latin typeface="Times New Roman" panose="02020603050405020304" pitchFamily="18" charset="0"/>
                <a:ea typeface="Times New Roman" panose="02020603050405020304" pitchFamily="18" charset="0"/>
              </a:rPr>
              <a:t>Всю работу по воспитанию правильного звукопроизношения родители согласовывают с логопедом, обращаться к нему во всех возникших затруднениях.</a:t>
            </a:r>
          </a:p>
          <a:p>
            <a:pPr marL="342900" lvl="0" indent="-342900" algn="just">
              <a:lnSpc>
                <a:spcPct val="115000"/>
              </a:lnSpc>
              <a:buFont typeface="Wingdings" panose="05000000000000000000" pitchFamily="2" charset="2"/>
              <a:buChar char=""/>
              <a:tabLst>
                <a:tab pos="457200" algn="l"/>
              </a:tabLst>
            </a:pPr>
            <a:r>
              <a:rPr lang="ru-RU" sz="2000" dirty="0">
                <a:solidFill>
                  <a:srgbClr val="002060"/>
                </a:solidFill>
                <a:effectLst/>
                <a:latin typeface="Times New Roman" panose="02020603050405020304" pitchFamily="18" charset="0"/>
                <a:ea typeface="Times New Roman" panose="02020603050405020304" pitchFamily="18" charset="0"/>
              </a:rPr>
              <a:t>Начинать работу по дифференциации звуков с ребенком можно лишь после того, как он научится правильно произносить дифференцированно звуки [с]-[ш], [з]-[ж], [б]-[п], [л]-[р] и др.).</a:t>
            </a:r>
          </a:p>
          <a:p>
            <a:endParaRPr lang="ru-RU" sz="2000" dirty="0">
              <a:solidFill>
                <a:srgbClr val="002060"/>
              </a:solidFill>
            </a:endParaRPr>
          </a:p>
        </p:txBody>
      </p:sp>
    </p:spTree>
    <p:extLst>
      <p:ext uri="{BB962C8B-B14F-4D97-AF65-F5344CB8AC3E}">
        <p14:creationId xmlns:p14="http://schemas.microsoft.com/office/powerpoint/2010/main" val="102532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0EDD4AF4-2E88-42F7-9925-F03E237AD5F9}"/>
              </a:ext>
            </a:extLst>
          </p:cNvPr>
          <p:cNvSpPr txBox="1"/>
          <p:nvPr/>
        </p:nvSpPr>
        <p:spPr>
          <a:xfrm>
            <a:off x="467544" y="476672"/>
            <a:ext cx="8208912" cy="6001643"/>
          </a:xfrm>
          <a:prstGeom prst="rect">
            <a:avLst/>
          </a:prstGeom>
          <a:noFill/>
        </p:spPr>
        <p:txBody>
          <a:bodyPr wrap="square" rtlCol="0">
            <a:spAutoFit/>
          </a:bodyPr>
          <a:lstStyle/>
          <a:p>
            <a:pPr algn="ctr"/>
            <a:r>
              <a:rPr lang="ru-RU" b="1" dirty="0">
                <a:solidFill>
                  <a:srgbClr val="002060"/>
                </a:solidFill>
                <a:effectLst/>
                <a:latin typeface="Times New Roman" panose="02020603050405020304" pitchFamily="18" charset="0"/>
                <a:ea typeface="Times New Roman" panose="02020603050405020304" pitchFamily="18" charset="0"/>
              </a:rPr>
              <a:t>Правила работы в тетради домашних заданий</a:t>
            </a:r>
          </a:p>
          <a:p>
            <a:pPr algn="just"/>
            <a:r>
              <a:rPr lang="ru-RU" dirty="0">
                <a:solidFill>
                  <a:srgbClr val="002060"/>
                </a:solidFill>
                <a:effectLst/>
                <a:latin typeface="Times New Roman" panose="02020603050405020304" pitchFamily="18" charset="0"/>
                <a:ea typeface="Times New Roman" panose="02020603050405020304" pitchFamily="18" charset="0"/>
              </a:rPr>
              <a:t> Тетрадь домашних заданий выдаётся в пятницу и возвращается в понедельник.</a:t>
            </a:r>
          </a:p>
          <a:p>
            <a:pPr marL="342900" lvl="0" indent="-342900" algn="just">
              <a:buFont typeface="Wingdings" panose="05000000000000000000" pitchFamily="2" charset="2"/>
              <a:buChar char=""/>
              <a:tabLst>
                <a:tab pos="457200" algn="l"/>
              </a:tabLst>
            </a:pPr>
            <a:r>
              <a:rPr lang="ru-RU" dirty="0">
                <a:solidFill>
                  <a:srgbClr val="002060"/>
                </a:solidFill>
                <a:effectLst/>
                <a:latin typeface="Times New Roman" panose="02020603050405020304" pitchFamily="18" charset="0"/>
                <a:ea typeface="Times New Roman" panose="02020603050405020304" pitchFamily="18" charset="0"/>
              </a:rPr>
              <a:t>Домашнее задание ребёнок выполняет с родителями в течение 10 – 15 минут 2-3 раза в день.</a:t>
            </a:r>
          </a:p>
          <a:p>
            <a:pPr marL="342900" lvl="0" indent="-342900" algn="just">
              <a:buFont typeface="Wingdings" panose="05000000000000000000" pitchFamily="2" charset="2"/>
              <a:buChar char=""/>
              <a:tabLst>
                <a:tab pos="457200" algn="l"/>
              </a:tabLst>
            </a:pPr>
            <a:r>
              <a:rPr lang="ru-RU" dirty="0">
                <a:solidFill>
                  <a:srgbClr val="002060"/>
                </a:solidFill>
                <a:effectLst/>
                <a:latin typeface="Times New Roman" panose="02020603050405020304" pitchFamily="18" charset="0"/>
                <a:ea typeface="Times New Roman" panose="02020603050405020304" pitchFamily="18" charset="0"/>
              </a:rPr>
              <a:t>Выполнение всех заданий обязательно. Это дисциплинирует ребёнка, организует его и подготавливает к восприятию школьной программы.</a:t>
            </a:r>
          </a:p>
          <a:p>
            <a:pPr marL="342900" lvl="0" indent="-342900" algn="just">
              <a:buFont typeface="Wingdings" panose="05000000000000000000" pitchFamily="2" charset="2"/>
              <a:buChar char=""/>
              <a:tabLst>
                <a:tab pos="457200" algn="l"/>
              </a:tabLst>
            </a:pPr>
            <a:r>
              <a:rPr lang="ru-RU" dirty="0">
                <a:solidFill>
                  <a:srgbClr val="002060"/>
                </a:solidFill>
                <a:effectLst/>
                <a:latin typeface="Times New Roman" panose="02020603050405020304" pitchFamily="18" charset="0"/>
                <a:ea typeface="Times New Roman" panose="02020603050405020304" pitchFamily="18" charset="0"/>
              </a:rPr>
              <a:t>Если Вы заметили, что у ребенка пропал интерес к занятию, прекратите его, возобновив снова спустя некоторое время.</a:t>
            </a:r>
          </a:p>
          <a:p>
            <a:pPr marL="342900" lvl="0" indent="-342900" algn="just">
              <a:buFont typeface="Wingdings" panose="05000000000000000000" pitchFamily="2" charset="2"/>
              <a:buChar char=""/>
              <a:tabLst>
                <a:tab pos="457200" algn="l"/>
              </a:tabLst>
            </a:pPr>
            <a:r>
              <a:rPr lang="ru-RU" dirty="0">
                <a:solidFill>
                  <a:srgbClr val="002060"/>
                </a:solidFill>
                <a:effectLst/>
                <a:latin typeface="Times New Roman" panose="02020603050405020304" pitchFamily="18" charset="0"/>
                <a:ea typeface="Times New Roman" panose="02020603050405020304" pitchFamily="18" charset="0"/>
              </a:rPr>
              <a:t>Артикуляционная гимнастика выполняется перед зеркалом. Консультацию о правильном её выполнении Вы можете получить у логопеда. Ваша речь должна быть образцом для ребенка.</a:t>
            </a:r>
          </a:p>
          <a:p>
            <a:pPr marL="342900" lvl="0" indent="-342900" algn="just">
              <a:buFont typeface="Wingdings" panose="05000000000000000000" pitchFamily="2" charset="2"/>
              <a:buChar char=""/>
              <a:tabLst>
                <a:tab pos="457200" algn="l"/>
              </a:tabLst>
            </a:pPr>
            <a:r>
              <a:rPr lang="ru-RU" dirty="0">
                <a:solidFill>
                  <a:srgbClr val="002060"/>
                </a:solidFill>
                <a:effectLst/>
                <a:latin typeface="Times New Roman" panose="02020603050405020304" pitchFamily="18" charset="0"/>
                <a:ea typeface="Times New Roman" panose="02020603050405020304" pitchFamily="18" charset="0"/>
              </a:rPr>
              <a:t>Не заостряйте внимание ребёнка на недостатках его речи, однако когда изучаемый звук находится на этапе автоматизации (т.е. поставлен), родителям нужно в ненавязчивой форме напоминать о его правильном произношении.</a:t>
            </a:r>
          </a:p>
          <a:p>
            <a:pPr marL="342900" lvl="0" indent="-342900" algn="just">
              <a:buFont typeface="Wingdings" panose="05000000000000000000" pitchFamily="2" charset="2"/>
              <a:buChar char=""/>
              <a:tabLst>
                <a:tab pos="457200" algn="l"/>
              </a:tabLst>
            </a:pPr>
            <a:r>
              <a:rPr lang="ru-RU" dirty="0">
                <a:solidFill>
                  <a:srgbClr val="002060"/>
                </a:solidFill>
                <a:effectLst/>
                <a:latin typeface="Times New Roman" panose="02020603050405020304" pitchFamily="18" charset="0"/>
                <a:ea typeface="Times New Roman" panose="02020603050405020304" pitchFamily="18" charset="0"/>
              </a:rPr>
              <a:t>Пусть выполнение домашних заданий станет игрою для ребёнка.</a:t>
            </a:r>
          </a:p>
          <a:p>
            <a:pPr marL="342900" lvl="0" indent="-342900" algn="just">
              <a:buFont typeface="Wingdings" panose="05000000000000000000" pitchFamily="2" charset="2"/>
              <a:buChar char=""/>
              <a:tabLst>
                <a:tab pos="457200" algn="l"/>
              </a:tabLst>
            </a:pPr>
            <a:r>
              <a:rPr lang="ru-RU" i="1" u="sng" dirty="0">
                <a:solidFill>
                  <a:srgbClr val="002060"/>
                </a:solidFill>
                <a:effectLst/>
                <a:latin typeface="Times New Roman" panose="02020603050405020304" pitchFamily="18" charset="0"/>
                <a:ea typeface="Times New Roman" panose="02020603050405020304" pitchFamily="18" charset="0"/>
              </a:rPr>
              <a:t>Помните:</a:t>
            </a:r>
            <a:r>
              <a:rPr lang="ru-RU" dirty="0">
                <a:solidFill>
                  <a:srgbClr val="002060"/>
                </a:solidFill>
                <a:effectLst/>
                <a:latin typeface="Times New Roman" panose="02020603050405020304" pitchFamily="18" charset="0"/>
                <a:ea typeface="Times New Roman" panose="02020603050405020304" pitchFamily="18" charset="0"/>
              </a:rPr>
              <a:t> совместная работа логопеда, воспитателей и родителей определит общий успех коррекционного обучения.</a:t>
            </a:r>
          </a:p>
          <a:p>
            <a:pPr marL="342900" lvl="0" indent="-342900" algn="just">
              <a:buFont typeface="Wingdings" panose="05000000000000000000" pitchFamily="2" charset="2"/>
              <a:buChar char=""/>
              <a:tabLst>
                <a:tab pos="457200" algn="l"/>
              </a:tabLst>
            </a:pPr>
            <a:r>
              <a:rPr lang="ru-RU" dirty="0">
                <a:solidFill>
                  <a:srgbClr val="002060"/>
                </a:solidFill>
                <a:effectLst/>
                <a:latin typeface="Times New Roman" panose="02020603050405020304" pitchFamily="18" charset="0"/>
                <a:ea typeface="Times New Roman" panose="02020603050405020304" pitchFamily="18" charset="0"/>
              </a:rPr>
              <a:t>Приучайте ребёнка бережно относится к тетради и прилагаемым карточкам (</a:t>
            </a:r>
            <a:r>
              <a:rPr lang="ru-RU" i="1" dirty="0">
                <a:solidFill>
                  <a:srgbClr val="002060"/>
                </a:solidFill>
                <a:effectLst/>
                <a:latin typeface="Times New Roman" panose="02020603050405020304" pitchFamily="18" charset="0"/>
                <a:ea typeface="Times New Roman" panose="02020603050405020304" pitchFamily="18" charset="0"/>
              </a:rPr>
              <a:t>карточки сдаются вместе с тетрадью!</a:t>
            </a:r>
            <a:r>
              <a:rPr lang="ru-RU" dirty="0">
                <a:solidFill>
                  <a:srgbClr val="002060"/>
                </a:solidFill>
                <a:effectLst/>
                <a:latin typeface="Times New Roman" panose="02020603050405020304" pitchFamily="18" charset="0"/>
                <a:ea typeface="Times New Roman" panose="02020603050405020304" pitchFamily="18" charset="0"/>
              </a:rPr>
              <a:t>).</a:t>
            </a:r>
          </a:p>
          <a:p>
            <a:pPr algn="ctr"/>
            <a:endParaRPr lang="ru-RU" sz="900" dirty="0">
              <a:solidFill>
                <a:srgbClr val="002060"/>
              </a:solidFill>
            </a:endParaRPr>
          </a:p>
          <a:p>
            <a:pPr algn="ctr"/>
            <a:r>
              <a:rPr lang="ru-RU" sz="2400" b="1" dirty="0">
                <a:solidFill>
                  <a:srgbClr val="002060"/>
                </a:solidFill>
                <a:latin typeface="Times New Roman" panose="02020603050405020304" pitchFamily="18" charset="0"/>
                <a:cs typeface="Times New Roman" panose="02020603050405020304" pitchFamily="18" charset="0"/>
              </a:rPr>
              <a:t>СПАСИБО ЗА ВНИМАНИЕ!</a:t>
            </a:r>
          </a:p>
        </p:txBody>
      </p:sp>
    </p:spTree>
  </p:cSld>
  <p:clrMapOvr>
    <a:masterClrMapping/>
  </p:clrMapOvr>
</p:sld>
</file>

<file path=ppt/theme/theme1.xml><?xml version="1.0" encoding="utf-8"?>
<a:theme xmlns:a="http://schemas.openxmlformats.org/drawingml/2006/main" name="Тема Office">
  <a:themeElements>
    <a:clrScheme name="Другая 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70C0"/>
      </a:hlink>
      <a:folHlink>
        <a:srgbClr val="0000BF"/>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900</Words>
  <Application>Microsoft Office PowerPoint</Application>
  <PresentationFormat>Экран (4:3)</PresentationFormat>
  <Paragraphs>30</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Arial</vt:lpstr>
      <vt:lpstr>Calibri</vt:lpstr>
      <vt:lpstr>Monotype Corsiva</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1912</cp:lastModifiedBy>
  <cp:revision>3</cp:revision>
  <dcterms:created xsi:type="dcterms:W3CDTF">2014-06-14T16:41:18Z</dcterms:created>
  <dcterms:modified xsi:type="dcterms:W3CDTF">2021-08-27T05:42:24Z</dcterms:modified>
</cp:coreProperties>
</file>