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8BE7FE-C22C-4574-9517-2BAE6F522F42}" type="datetimeFigureOut">
              <a:rPr lang="ru-RU" smtClean="0"/>
              <a:t>14.01.21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3083E-50FB-4F4D-8081-7C7DBB4136AA}" type="slidenum">
              <a:rPr lang="ru-RU" smtClean="0"/>
              <a:t>‹#›</a:t>
            </a:fld>
            <a:endParaRPr lang="ru-RU"/>
          </a:p>
        </p:txBody>
      </p:sp>
    </p:spTree>
    <p:extLst>
      <p:ext uri="{BB962C8B-B14F-4D97-AF65-F5344CB8AC3E}">
        <p14:creationId xmlns:p14="http://schemas.microsoft.com/office/powerpoint/2010/main" val="29896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3083E-50FB-4F4D-8081-7C7DBB4136AA}" type="slidenum">
              <a:rPr lang="ru-RU" smtClean="0"/>
              <a:t>1</a:t>
            </a:fld>
            <a:endParaRPr lang="ru-RU"/>
          </a:p>
        </p:txBody>
      </p:sp>
    </p:spTree>
    <p:extLst>
      <p:ext uri="{BB962C8B-B14F-4D97-AF65-F5344CB8AC3E}">
        <p14:creationId xmlns:p14="http://schemas.microsoft.com/office/powerpoint/2010/main" val="207030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14.01.21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14.01.21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14.01.21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14.01.21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llpapersalley.com/sites/default/files/pink-music-wallpaper-38551-150194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70"/>
            <a:ext cx="9144000" cy="683873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2130425"/>
            <a:ext cx="7772400" cy="2378695"/>
          </a:xfrm>
        </p:spPr>
        <p:txBody>
          <a:bodyPr>
            <a:normAutofit/>
          </a:bodyPr>
          <a:lstStyle/>
          <a:p>
            <a:r>
              <a:rPr lang="ru-RU" sz="46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Музыкально-дидактические игры</a:t>
            </a:r>
            <a:endParaRPr lang="ru-RU" sz="4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4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7504" y="116632"/>
            <a:ext cx="4680520" cy="778098"/>
          </a:xfrm>
        </p:spPr>
        <p:txBody>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«Осень» (5-6 лет)</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79512" y="1124744"/>
            <a:ext cx="3816424" cy="1008112"/>
          </a:xfrm>
        </p:spPr>
        <p:txBody>
          <a:bodyPr>
            <a:noAutofit/>
          </a:bodyPr>
          <a:lstStyle/>
          <a:p>
            <a:r>
              <a:rPr lang="ru-RU" sz="2000" dirty="0">
                <a:solidFill>
                  <a:srgbClr val="7030A0"/>
                </a:solidFill>
                <a:latin typeface="Times New Roman" panose="02020603050405020304" pitchFamily="18" charset="0"/>
                <a:cs typeface="Times New Roman" panose="02020603050405020304" pitchFamily="18" charset="0"/>
              </a:rPr>
              <a:t>Цель    игры: </a:t>
            </a:r>
            <a:r>
              <a:rPr lang="ru-RU" sz="2000" b="0" dirty="0">
                <a:solidFill>
                  <a:srgbClr val="7030A0"/>
                </a:solidFill>
                <a:latin typeface="Times New Roman" panose="02020603050405020304" pitchFamily="18" charset="0"/>
                <a:cs typeface="Times New Roman" panose="02020603050405020304" pitchFamily="18" charset="0"/>
              </a:rPr>
              <a:t>развитие чувства ритма в процессе музыкально- речевого интонирования.</a:t>
            </a:r>
          </a:p>
        </p:txBody>
      </p:sp>
      <p:sp>
        <p:nvSpPr>
          <p:cNvPr id="4" name="Объект 3"/>
          <p:cNvSpPr>
            <a:spLocks noGrp="1"/>
          </p:cNvSpPr>
          <p:nvPr>
            <p:ph sz="half" idx="2"/>
          </p:nvPr>
        </p:nvSpPr>
        <p:spPr>
          <a:xfrm>
            <a:off x="179512" y="2174874"/>
            <a:ext cx="4317876" cy="4134445"/>
          </a:xfrm>
        </p:spPr>
        <p:txBody>
          <a:bodyPr>
            <a:noAutofit/>
          </a:bodyPr>
          <a:lstStyle/>
          <a:p>
            <a:pPr marL="0" indent="0">
              <a:buNone/>
            </a:pPr>
            <a:r>
              <a:rPr lang="ru-RU" sz="1600" b="1" dirty="0">
                <a:solidFill>
                  <a:srgbClr val="7030A0"/>
                </a:solidFill>
                <a:latin typeface="Times New Roman" panose="02020603050405020304" pitchFamily="18" charset="0"/>
                <a:cs typeface="Times New Roman" panose="02020603050405020304" pitchFamily="18" charset="0"/>
              </a:rPr>
              <a:t>Игровое задание: </a:t>
            </a:r>
            <a:r>
              <a:rPr lang="ru-RU" sz="1600" dirty="0">
                <a:solidFill>
                  <a:srgbClr val="7030A0"/>
                </a:solidFill>
                <a:latin typeface="Times New Roman" panose="02020603050405020304" pitchFamily="18" charset="0"/>
                <a:cs typeface="Times New Roman" panose="02020603050405020304" pitchFamily="18" charset="0"/>
              </a:rPr>
              <a:t>предлагаем детям</a:t>
            </a:r>
          </a:p>
          <a:p>
            <a:pPr marL="0" indent="0">
              <a:buNone/>
            </a:pP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послушать рассказ;</a:t>
            </a:r>
          </a:p>
          <a:p>
            <a:pPr marL="0" indent="0">
              <a:buNone/>
            </a:pP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послушать звукоподражание (ёжик): тихо, спокойно, невысоко, медленно, ласково на слог «</a:t>
            </a:r>
            <a:r>
              <a:rPr lang="ru-RU" sz="1600" dirty="0" err="1">
                <a:solidFill>
                  <a:srgbClr val="7030A0"/>
                </a:solidFill>
                <a:latin typeface="Times New Roman" panose="02020603050405020304" pitchFamily="18" charset="0"/>
                <a:cs typeface="Times New Roman" panose="02020603050405020304" pitchFamily="18" charset="0"/>
              </a:rPr>
              <a:t>пф</a:t>
            </a:r>
            <a:r>
              <a:rPr lang="ru-RU" sz="1600" dirty="0">
                <a:solidFill>
                  <a:srgbClr val="7030A0"/>
                </a:solidFill>
                <a:latin typeface="Times New Roman" panose="02020603050405020304" pitchFamily="18" charset="0"/>
                <a:cs typeface="Times New Roman" panose="02020603050405020304" pitchFamily="18" charset="0"/>
              </a:rPr>
              <a:t>-фу».</a:t>
            </a:r>
          </a:p>
          <a:p>
            <a:pPr marL="0" indent="0">
              <a:buNone/>
            </a:pP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послушать музыкальный фрагмент и рассмотреть открытку, изображающую эмоцию спокойствия.   </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Далее </a:t>
            </a:r>
            <a:r>
              <a:rPr lang="ru-RU" sz="1600" i="1" dirty="0">
                <a:solidFill>
                  <a:srgbClr val="7030A0"/>
                </a:solidFill>
                <a:latin typeface="Times New Roman" panose="02020603050405020304" pitchFamily="18" charset="0"/>
                <a:cs typeface="Times New Roman" panose="02020603050405020304" pitchFamily="18" charset="0"/>
              </a:rPr>
              <a:t>предложить детям перевоплотиться в разные образы</a:t>
            </a:r>
            <a:r>
              <a:rPr lang="ru-RU" sz="1600" i="1" dirty="0" smtClean="0">
                <a:solidFill>
                  <a:srgbClr val="7030A0"/>
                </a:solidFill>
                <a:latin typeface="Times New Roman" panose="02020603050405020304" pitchFamily="18" charset="0"/>
                <a:cs typeface="Times New Roman" panose="02020603050405020304" pitchFamily="18" charset="0"/>
              </a:rPr>
              <a:t>:</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 </a:t>
            </a:r>
            <a:r>
              <a:rPr lang="ru-RU" sz="1600" i="1" dirty="0">
                <a:solidFill>
                  <a:srgbClr val="7030A0"/>
                </a:solidFill>
                <a:latin typeface="Times New Roman" panose="02020603050405020304" pitchFamily="18" charset="0"/>
                <a:cs typeface="Times New Roman" panose="02020603050405020304" pitchFamily="18" charset="0"/>
              </a:rPr>
              <a:t>пчелы, </a:t>
            </a:r>
            <a:r>
              <a:rPr lang="ru-RU" sz="1600" i="1" dirty="0" smtClean="0">
                <a:solidFill>
                  <a:srgbClr val="7030A0"/>
                </a:solidFill>
                <a:latin typeface="Times New Roman" panose="02020603050405020304" pitchFamily="18" charset="0"/>
                <a:cs typeface="Times New Roman" panose="02020603050405020304" pitchFamily="18" charset="0"/>
              </a:rPr>
              <a:t>жук, ворона, ветер, </a:t>
            </a:r>
            <a:r>
              <a:rPr lang="ru-RU" sz="1600" i="1" dirty="0">
                <a:solidFill>
                  <a:srgbClr val="7030A0"/>
                </a:solidFill>
                <a:latin typeface="Times New Roman" panose="02020603050405020304" pitchFamily="18" charset="0"/>
                <a:cs typeface="Times New Roman" panose="02020603050405020304" pitchFamily="18" charset="0"/>
              </a:rPr>
              <a:t>птицы, </a:t>
            </a:r>
            <a:r>
              <a:rPr lang="ru-RU" sz="1600" i="1" dirty="0" smtClean="0">
                <a:solidFill>
                  <a:srgbClr val="7030A0"/>
                </a:solidFill>
                <a:latin typeface="Times New Roman" panose="02020603050405020304" pitchFamily="18" charset="0"/>
                <a:cs typeface="Times New Roman" panose="02020603050405020304" pitchFamily="18" charset="0"/>
              </a:rPr>
              <a:t>колокольчик, часы,                                    исполняя </a:t>
            </a:r>
            <a:r>
              <a:rPr lang="ru-RU" sz="1600" i="1" dirty="0">
                <a:solidFill>
                  <a:srgbClr val="7030A0"/>
                </a:solidFill>
                <a:latin typeface="Times New Roman" panose="02020603050405020304" pitchFamily="18" charset="0"/>
                <a:cs typeface="Times New Roman" panose="02020603050405020304" pitchFamily="18" charset="0"/>
              </a:rPr>
              <a:t>звукоподражание в разном ритмическом и мимическом рисунке. Передавать эмоции мимикой.</a:t>
            </a:r>
          </a:p>
        </p:txBody>
      </p:sp>
      <p:sp>
        <p:nvSpPr>
          <p:cNvPr id="5" name="Текст 4"/>
          <p:cNvSpPr>
            <a:spLocks noGrp="1"/>
          </p:cNvSpPr>
          <p:nvPr>
            <p:ph type="body" sz="quarter" idx="3"/>
          </p:nvPr>
        </p:nvSpPr>
        <p:spPr>
          <a:xfrm>
            <a:off x="4860032" y="260648"/>
            <a:ext cx="4041775" cy="1152128"/>
          </a:xfrm>
        </p:spPr>
        <p:txBody>
          <a:bodyPr>
            <a:noAutofit/>
          </a:bodyPr>
          <a:lstStyle/>
          <a:p>
            <a:r>
              <a:rPr lang="ru-RU" sz="1600" dirty="0" smtClean="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sz="1600" b="0" dirty="0" smtClean="0">
                <a:solidFill>
                  <a:schemeClr val="accent6">
                    <a:lumMod val="75000"/>
                  </a:schemeClr>
                </a:solidFill>
                <a:latin typeface="Times New Roman" panose="02020603050405020304" pitchFamily="18" charset="0"/>
                <a:cs typeface="Times New Roman" panose="02020603050405020304" pitchFamily="18" charset="0"/>
              </a:rPr>
              <a:t>эмоциональная  </a:t>
            </a:r>
            <a:r>
              <a:rPr lang="ru-RU" sz="1600" b="0" dirty="0">
                <a:solidFill>
                  <a:schemeClr val="accent6">
                    <a:lumMod val="75000"/>
                  </a:schemeClr>
                </a:solidFill>
                <a:latin typeface="Times New Roman" panose="02020603050405020304" pitchFamily="18" charset="0"/>
                <a:cs typeface="Times New Roman" panose="02020603050405020304" pitchFamily="18" charset="0"/>
              </a:rPr>
              <a:t>открытка и карточка-модель  </a:t>
            </a:r>
            <a:r>
              <a:rPr lang="ru-RU" sz="1600" b="0" dirty="0" err="1">
                <a:solidFill>
                  <a:schemeClr val="accent6">
                    <a:lumMod val="75000"/>
                  </a:schemeClr>
                </a:solidFill>
                <a:latin typeface="Times New Roman" panose="02020603050405020304" pitchFamily="18" charset="0"/>
                <a:cs typeface="Times New Roman" panose="02020603050405020304" pitchFamily="18" charset="0"/>
              </a:rPr>
              <a:t>ритмоинтонации</a:t>
            </a:r>
            <a:r>
              <a:rPr lang="ru-RU" sz="1600" b="0" dirty="0">
                <a:solidFill>
                  <a:schemeClr val="accent6">
                    <a:lumMod val="75000"/>
                  </a:schemeClr>
                </a:solidFill>
                <a:latin typeface="Times New Roman" panose="02020603050405020304" pitchFamily="18" charset="0"/>
                <a:cs typeface="Times New Roman" panose="02020603050405020304" pitchFamily="18" charset="0"/>
              </a:rPr>
              <a:t>, изображающие      эмоцию спокойствия.</a:t>
            </a:r>
          </a:p>
          <a:p>
            <a:r>
              <a:rPr lang="ru-RU" sz="1600" dirty="0" smtClean="0">
                <a:solidFill>
                  <a:schemeClr val="accent6">
                    <a:lumMod val="75000"/>
                  </a:schemeClr>
                </a:solidFill>
                <a:latin typeface="Times New Roman" panose="02020603050405020304" pitchFamily="18" charset="0"/>
                <a:cs typeface="Times New Roman" panose="02020603050405020304" pitchFamily="18" charset="0"/>
              </a:rPr>
              <a:t>Образ</a:t>
            </a:r>
            <a:r>
              <a:rPr lang="ru-RU" sz="1600" dirty="0">
                <a:solidFill>
                  <a:schemeClr val="accent6">
                    <a:lumMod val="75000"/>
                  </a:schemeClr>
                </a:solidFill>
                <a:latin typeface="Times New Roman" panose="02020603050405020304" pitchFamily="18" charset="0"/>
                <a:cs typeface="Times New Roman" panose="02020603050405020304" pitchFamily="18" charset="0"/>
              </a:rPr>
              <a:t>: </a:t>
            </a:r>
            <a:r>
              <a:rPr lang="ru-RU" sz="1600" b="0" dirty="0">
                <a:solidFill>
                  <a:schemeClr val="accent6">
                    <a:lumMod val="75000"/>
                  </a:schemeClr>
                </a:solidFill>
                <a:latin typeface="Times New Roman" panose="02020603050405020304" pitchFamily="18" charset="0"/>
                <a:cs typeface="Times New Roman" panose="02020603050405020304" pitchFamily="18" charset="0"/>
              </a:rPr>
              <a:t>спокойный ёжик</a:t>
            </a:r>
          </a:p>
        </p:txBody>
      </p:sp>
      <p:sp>
        <p:nvSpPr>
          <p:cNvPr id="6" name="Объект 5"/>
          <p:cNvSpPr>
            <a:spLocks noGrp="1"/>
          </p:cNvSpPr>
          <p:nvPr>
            <p:ph sz="quarter" idx="4"/>
          </p:nvPr>
        </p:nvSpPr>
        <p:spPr>
          <a:xfrm>
            <a:off x="4932040" y="1453356"/>
            <a:ext cx="4041775" cy="4567932"/>
          </a:xfrm>
        </p:spPr>
        <p:txBody>
          <a:bodyPr>
            <a:noAutofit/>
          </a:bodyPr>
          <a:lstStyle/>
          <a:p>
            <a:pPr marL="0" indent="0">
              <a:buNone/>
            </a:pPr>
            <a:r>
              <a:rPr lang="ru-RU" sz="1600" b="1" dirty="0">
                <a:solidFill>
                  <a:srgbClr val="7030A0"/>
                </a:solidFill>
                <a:latin typeface="Times New Roman" panose="02020603050405020304" pitchFamily="18" charset="0"/>
                <a:cs typeface="Times New Roman" panose="02020603050405020304" pitchFamily="18" charset="0"/>
              </a:rPr>
              <a:t>Сюжет: </a:t>
            </a:r>
            <a:r>
              <a:rPr lang="ru-RU" sz="1600" dirty="0">
                <a:solidFill>
                  <a:srgbClr val="7030A0"/>
                </a:solidFill>
                <a:latin typeface="Times New Roman" panose="02020603050405020304" pitchFamily="18" charset="0"/>
                <a:cs typeface="Times New Roman" panose="02020603050405020304" pitchFamily="18" charset="0"/>
              </a:rPr>
              <a:t>Для своей работы Художница-Осень взяла самые яркие краски и прежде всего отправилась с ними </a:t>
            </a:r>
            <a:r>
              <a:rPr lang="ru-RU" sz="1600" dirty="0" smtClean="0">
                <a:solidFill>
                  <a:srgbClr val="7030A0"/>
                </a:solidFill>
                <a:latin typeface="Times New Roman" panose="02020603050405020304" pitchFamily="18" charset="0"/>
                <a:cs typeface="Times New Roman" panose="02020603050405020304" pitchFamily="18" charset="0"/>
              </a:rPr>
              <a:t>в лес</a:t>
            </a:r>
            <a:r>
              <a:rPr lang="ru-RU" sz="1600" dirty="0">
                <a:solidFill>
                  <a:srgbClr val="7030A0"/>
                </a:solidFill>
                <a:latin typeface="Times New Roman" panose="02020603050405020304" pitchFamily="18" charset="0"/>
                <a:cs typeface="Times New Roman" panose="02020603050405020304" pitchFamily="18" charset="0"/>
              </a:rPr>
              <a:t>. Там и принялась за свою картину. Берёзы и клёны она покрыла лимонной желтизной. А листья осинок разрумянила, будто спелые яблоки. Стал осинник весь ярко-красный, будто огонь горит. Забрела Осень на лесную поляну. Что же там она увидела? Среди пожелтевшей травы возле старого пня таскает в свою норку ёжик сухие листья и мягкий лесной мох  </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стелет себе постельку и напевает свою песенку «пых-пых-пых».</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Далее </a:t>
            </a:r>
            <a:r>
              <a:rPr lang="ru-RU" sz="1600" i="1" dirty="0">
                <a:solidFill>
                  <a:srgbClr val="7030A0"/>
                </a:solidFill>
                <a:latin typeface="Times New Roman" panose="02020603050405020304" pitchFamily="18" charset="0"/>
                <a:cs typeface="Times New Roman" panose="02020603050405020304" pitchFamily="18" charset="0"/>
              </a:rPr>
              <a:t>взрослый может рассказывать о любом увиденном образе в разную пору года. Рассказ сопровождается музыкой (на выбор музыкального руководителя).</a:t>
            </a:r>
          </a:p>
        </p:txBody>
      </p:sp>
    </p:spTree>
    <p:extLst>
      <p:ext uri="{BB962C8B-B14F-4D97-AF65-F5344CB8AC3E}">
        <p14:creationId xmlns:p14="http://schemas.microsoft.com/office/powerpoint/2010/main" val="2421852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a:spLocks noGrp="1"/>
          </p:cNvSpPr>
          <p:nvPr>
            <p:ph type="title"/>
          </p:nvPr>
        </p:nvSpPr>
        <p:spPr>
          <a:xfrm>
            <a:off x="0" y="7774"/>
            <a:ext cx="6120680" cy="684921"/>
          </a:xfrm>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«Бубенчики» (5-6 лет)</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Текст 5"/>
          <p:cNvSpPr>
            <a:spLocks noGrp="1"/>
          </p:cNvSpPr>
          <p:nvPr>
            <p:ph type="body" idx="1"/>
          </p:nvPr>
        </p:nvSpPr>
        <p:spPr>
          <a:xfrm>
            <a:off x="107504" y="692696"/>
            <a:ext cx="3672408" cy="936104"/>
          </a:xfrm>
        </p:spPr>
        <p:txBody>
          <a:bodyPr>
            <a:normAutofit/>
          </a:bodyPr>
          <a:lstStyle/>
          <a:p>
            <a:pPr algn="ctr">
              <a:spcBef>
                <a:spcPts val="0"/>
              </a:spcBef>
            </a:pPr>
            <a:r>
              <a:rPr lang="ru-RU" dirty="0">
                <a:solidFill>
                  <a:srgbClr val="7030A0"/>
                </a:solidFill>
                <a:latin typeface="Times New Roman" panose="02020603050405020304" pitchFamily="18" charset="0"/>
                <a:cs typeface="Times New Roman" panose="02020603050405020304" pitchFamily="18" charset="0"/>
              </a:rPr>
              <a:t>Цель: </a:t>
            </a:r>
            <a:r>
              <a:rPr lang="ru-RU" dirty="0" smtClean="0">
                <a:solidFill>
                  <a:srgbClr val="7030A0"/>
                </a:solidFill>
                <a:latin typeface="Times New Roman" panose="02020603050405020304" pitchFamily="18" charset="0"/>
                <a:cs typeface="Times New Roman" panose="02020603050405020304" pitchFamily="18" charset="0"/>
              </a:rPr>
              <a:t>развитие </a:t>
            </a:r>
            <a:r>
              <a:rPr lang="ru-RU" dirty="0" err="1" smtClean="0">
                <a:solidFill>
                  <a:srgbClr val="7030A0"/>
                </a:solidFill>
                <a:latin typeface="Times New Roman" panose="02020603050405020304" pitchFamily="18" charset="0"/>
                <a:cs typeface="Times New Roman" panose="02020603050405020304" pitchFamily="18" charset="0"/>
              </a:rPr>
              <a:t>звуковысотного</a:t>
            </a:r>
            <a:r>
              <a:rPr lang="ru-RU" dirty="0" smtClean="0">
                <a:solidFill>
                  <a:srgbClr val="7030A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слуха</a:t>
            </a:r>
            <a:endParaRPr lang="ru-RU" dirty="0"/>
          </a:p>
        </p:txBody>
      </p:sp>
      <p:sp>
        <p:nvSpPr>
          <p:cNvPr id="4" name="Объект 3"/>
          <p:cNvSpPr>
            <a:spLocks noGrp="1"/>
          </p:cNvSpPr>
          <p:nvPr>
            <p:ph sz="half" idx="2"/>
          </p:nvPr>
        </p:nvSpPr>
        <p:spPr>
          <a:xfrm>
            <a:off x="312845" y="1628800"/>
            <a:ext cx="4248472" cy="4608512"/>
          </a:xfrm>
        </p:spPr>
        <p:txBody>
          <a:bodyPr>
            <a:noAutofit/>
          </a:bodyPr>
          <a:lstStyle/>
          <a:p>
            <a:pPr marL="0" indent="0" algn="just">
              <a:buNone/>
            </a:pPr>
            <a:r>
              <a:rPr lang="ru-RU" sz="1600" b="1" dirty="0" smtClean="0">
                <a:solidFill>
                  <a:srgbClr val="7030A0"/>
                </a:solidFill>
                <a:latin typeface="Times New Roman" panose="02020603050405020304" pitchFamily="18" charset="0"/>
                <a:cs typeface="Times New Roman" panose="02020603050405020304" pitchFamily="18" charset="0"/>
              </a:rPr>
              <a:t>Ход </a:t>
            </a:r>
            <a:r>
              <a:rPr lang="ru-RU" sz="1600" b="1" dirty="0">
                <a:solidFill>
                  <a:srgbClr val="7030A0"/>
                </a:solidFill>
                <a:latin typeface="Times New Roman" panose="02020603050405020304" pitchFamily="18" charset="0"/>
                <a:cs typeface="Times New Roman" panose="02020603050405020304" pitchFamily="18" charset="0"/>
              </a:rPr>
              <a:t>игры: </a:t>
            </a:r>
            <a:r>
              <a:rPr lang="ru-RU" sz="1600" dirty="0">
                <a:solidFill>
                  <a:srgbClr val="7030A0"/>
                </a:solidFill>
                <a:latin typeface="Times New Roman" panose="02020603050405020304" pitchFamily="18" charset="0"/>
                <a:cs typeface="Times New Roman" panose="02020603050405020304" pitchFamily="18" charset="0"/>
              </a:rPr>
              <a:t>Ведущий показывает детям большую карточку с бубенчиками: </a:t>
            </a:r>
            <a:endParaRPr lang="ru-RU" sz="1600"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600" b="1" i="1" dirty="0" smtClean="0">
                <a:solidFill>
                  <a:srgbClr val="7030A0"/>
                </a:solidFill>
                <a:latin typeface="Times New Roman" panose="02020603050405020304" pitchFamily="18" charset="0"/>
                <a:cs typeface="Times New Roman" panose="02020603050405020304" pitchFamily="18" charset="0"/>
              </a:rPr>
              <a:t>«</a:t>
            </a:r>
            <a:r>
              <a:rPr lang="ru-RU" sz="1600" b="1" i="1" dirty="0">
                <a:solidFill>
                  <a:srgbClr val="7030A0"/>
                </a:solidFill>
                <a:latin typeface="Times New Roman" panose="02020603050405020304" pitchFamily="18" charset="0"/>
                <a:cs typeface="Times New Roman" panose="02020603050405020304" pitchFamily="18" charset="0"/>
              </a:rPr>
              <a:t>Посмотрите, дети, на этой карточке нарисованы три бубенчика. Красный бубенчик звенит низко, мы назовем его «дан», он звучит так (поет до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a:t>
            </a:r>
            <a:r>
              <a:rPr lang="ru-RU" sz="1600" b="1" i="1" dirty="0" smtClean="0">
                <a:solidFill>
                  <a:srgbClr val="7030A0"/>
                </a:solidFill>
                <a:latin typeface="Times New Roman" panose="02020603050405020304" pitchFamily="18" charset="0"/>
                <a:cs typeface="Times New Roman" panose="02020603050405020304" pitchFamily="18" charset="0"/>
              </a:rPr>
              <a:t>».</a:t>
            </a:r>
          </a:p>
          <a:p>
            <a:pPr marL="0" indent="0" algn="just">
              <a:buNone/>
            </a:pPr>
            <a:r>
              <a:rPr lang="ru-RU" sz="1600" dirty="0" smtClean="0">
                <a:solidFill>
                  <a:srgbClr val="7030A0"/>
                </a:solidFill>
                <a:latin typeface="Times New Roman" panose="02020603050405020304" pitchFamily="18" charset="0"/>
                <a:cs typeface="Times New Roman" panose="02020603050405020304" pitchFamily="18" charset="0"/>
              </a:rPr>
              <a:t>Педагог </a:t>
            </a:r>
            <a:r>
              <a:rPr lang="ru-RU" sz="1600" dirty="0">
                <a:solidFill>
                  <a:srgbClr val="7030A0"/>
                </a:solidFill>
                <a:latin typeface="Times New Roman" panose="02020603050405020304" pitchFamily="18" charset="0"/>
                <a:cs typeface="Times New Roman" panose="02020603050405020304" pitchFamily="18" charset="0"/>
              </a:rPr>
              <a:t>просит детей спеть, как звучат бубенчики: низкий, средний, высокий. </a:t>
            </a: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0" algn="just">
              <a:buNone/>
            </a:pPr>
            <a:r>
              <a:rPr lang="ru-RU" sz="1600" dirty="0" smtClean="0">
                <a:solidFill>
                  <a:srgbClr val="7030A0"/>
                </a:solidFill>
                <a:latin typeface="Times New Roman" panose="02020603050405020304" pitchFamily="18" charset="0"/>
                <a:cs typeface="Times New Roman" panose="02020603050405020304" pitchFamily="18" charset="0"/>
              </a:rPr>
              <a:t>Затем </a:t>
            </a:r>
            <a:r>
              <a:rPr lang="ru-RU" sz="1600" dirty="0">
                <a:solidFill>
                  <a:srgbClr val="7030A0"/>
                </a:solidFill>
                <a:latin typeface="Times New Roman" panose="02020603050405020304" pitchFamily="18" charset="0"/>
                <a:cs typeface="Times New Roman" panose="02020603050405020304" pitchFamily="18" charset="0"/>
              </a:rPr>
              <a:t>всем детям раздают по одной большой карточке.</a:t>
            </a:r>
          </a:p>
          <a:p>
            <a:endParaRPr lang="ru-RU" sz="1200" dirty="0">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sz="quarter" idx="3"/>
          </p:nvPr>
        </p:nvSpPr>
        <p:spPr>
          <a:xfrm>
            <a:off x="4546713" y="476672"/>
            <a:ext cx="4536504" cy="1872208"/>
          </a:xfrm>
        </p:spPr>
        <p:txBody>
          <a:bodyPr>
            <a:noAutofit/>
          </a:bodyPr>
          <a:lstStyle/>
          <a:p>
            <a:pPr algn="just">
              <a:lnSpc>
                <a:spcPct val="120000"/>
              </a:lnSpc>
            </a:pPr>
            <a:r>
              <a:rPr lang="ru-RU" sz="1400" u="sng"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sz="1400" dirty="0">
                <a:solidFill>
                  <a:schemeClr val="accent6">
                    <a:lumMod val="75000"/>
                  </a:schemeClr>
                </a:solidFill>
                <a:latin typeface="Times New Roman" panose="02020603050405020304" pitchFamily="18" charset="0"/>
                <a:cs typeface="Times New Roman" panose="02020603050405020304" pitchFamily="18" charset="0"/>
              </a:rPr>
              <a:t>карточки (по числу играющих) с изображением трех бубенчиков: красный - «дан», зеленый - «дон», желтый - «динь»; маленькие карточки с изображением таких же бубенчиков  (на каждой по одному); металлофон.</a:t>
            </a:r>
          </a:p>
          <a:p>
            <a:pPr>
              <a:lnSpc>
                <a:spcPct val="120000"/>
              </a:lnSpc>
            </a:pPr>
            <a:endParaRPr lang="ru-RU" sz="1400" dirty="0">
              <a:solidFill>
                <a:schemeClr val="accent6">
                  <a:lumMod val="75000"/>
                </a:schemeClr>
              </a:solidFill>
            </a:endParaRPr>
          </a:p>
        </p:txBody>
      </p:sp>
      <p:sp>
        <p:nvSpPr>
          <p:cNvPr id="5" name="Объект 4"/>
          <p:cNvSpPr>
            <a:spLocks noGrp="1"/>
          </p:cNvSpPr>
          <p:nvPr>
            <p:ph sz="quarter" idx="4"/>
          </p:nvPr>
        </p:nvSpPr>
        <p:spPr>
          <a:xfrm>
            <a:off x="5180112" y="2132856"/>
            <a:ext cx="3856384" cy="4494486"/>
          </a:xfrm>
        </p:spPr>
        <p:txBody>
          <a:bodyPr>
            <a:normAutofit fontScale="62500" lnSpcReduction="20000"/>
          </a:bodyPr>
          <a:lstStyle/>
          <a:p>
            <a:pPr marL="0" indent="0" algn="just">
              <a:buNone/>
            </a:pPr>
            <a:r>
              <a:rPr lang="ru-RU" sz="2600" dirty="0">
                <a:solidFill>
                  <a:srgbClr val="7030A0"/>
                </a:solidFill>
                <a:latin typeface="Times New Roman" panose="02020603050405020304" pitchFamily="18" charset="0"/>
                <a:cs typeface="Times New Roman" panose="02020603050405020304" pitchFamily="18" charset="0"/>
              </a:rPr>
              <a:t>Педагог показывает маленькую карточку, например, с желтым бубенчиком. Тот, кто узнал, как звучит этот бубенчик, поет «динь-динь-динь» (соль первой октавы).  Педагог дает ему карточку, и ребенок закрывает ею желтый бубенчик на большой карточке.</a:t>
            </a:r>
          </a:p>
          <a:p>
            <a:pPr marL="0" indent="0" algn="just">
              <a:buNone/>
            </a:pPr>
            <a:endParaRPr lang="ru-RU" sz="14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sz="2600" dirty="0">
                <a:solidFill>
                  <a:srgbClr val="7030A0"/>
                </a:solidFill>
                <a:latin typeface="Times New Roman" panose="02020603050405020304" pitchFamily="18" charset="0"/>
                <a:cs typeface="Times New Roman" panose="02020603050405020304" pitchFamily="18" charset="0"/>
              </a:rPr>
              <a:t>Металлофон можно использовать для проверки ответов детей, а также в том случае, если ребенок затрудняется спеть (он сам играет на металлофоне).</a:t>
            </a:r>
          </a:p>
          <a:p>
            <a:pPr marL="0" indent="0" algn="just">
              <a:buNone/>
            </a:pPr>
            <a:endParaRPr lang="ru-RU" sz="1400" dirty="0">
              <a:solidFill>
                <a:srgbClr val="7030A0"/>
              </a:solidFill>
              <a:latin typeface="Times New Roman" panose="02020603050405020304" pitchFamily="18" charset="0"/>
              <a:cs typeface="Times New Roman" panose="02020603050405020304" pitchFamily="18" charset="0"/>
            </a:endParaRPr>
          </a:p>
          <a:p>
            <a:pPr marL="0" indent="0" algn="just">
              <a:buNone/>
            </a:pPr>
            <a:r>
              <a:rPr lang="ru-RU" sz="2600" dirty="0">
                <a:solidFill>
                  <a:srgbClr val="7030A0"/>
                </a:solidFill>
                <a:latin typeface="Times New Roman" panose="02020603050405020304" pitchFamily="18" charset="0"/>
                <a:cs typeface="Times New Roman" panose="02020603050405020304" pitchFamily="18" charset="0"/>
              </a:rPr>
              <a:t>В игре участвует любое количество детей (в зависимости от игрового материала). Но при этом надо помнить, что каждый участник получит маленькую карточку только тогда, когда споет соответствующий звук или сыграет его на металлофоне.</a:t>
            </a:r>
          </a:p>
          <a:p>
            <a:pPr algn="just"/>
            <a:endParaRPr lang="ru-RU" dirty="0"/>
          </a:p>
        </p:txBody>
      </p:sp>
    </p:spTree>
    <p:extLst>
      <p:ext uri="{BB962C8B-B14F-4D97-AF65-F5344CB8AC3E}">
        <p14:creationId xmlns:p14="http://schemas.microsoft.com/office/powerpoint/2010/main" val="4024658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908720"/>
            <a:ext cx="4572000" cy="1052736"/>
          </a:xfrm>
        </p:spPr>
        <p:txBody>
          <a:bodyPr>
            <a:noAutofit/>
          </a:bodyPr>
          <a:lstStyle/>
          <a:p>
            <a:r>
              <a:rPr lang="ru-RU"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«Кулачки и ладошки»</a:t>
            </a:r>
            <a:br>
              <a:rPr lang="ru-RU"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(5-6-лет)</a:t>
            </a:r>
            <a:endParaRPr lang="ru-RU"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2060848"/>
            <a:ext cx="4040188" cy="495746"/>
          </a:xfrm>
        </p:spPr>
        <p:txBody>
          <a:bodyPr/>
          <a:lstStyle/>
          <a:p>
            <a:r>
              <a:rPr lang="ru-RU" dirty="0">
                <a:solidFill>
                  <a:srgbClr val="7030A0"/>
                </a:solidFill>
                <a:latin typeface="Times New Roman" panose="02020603050405020304" pitchFamily="18" charset="0"/>
                <a:cs typeface="Times New Roman" panose="02020603050405020304" pitchFamily="18" charset="0"/>
              </a:rPr>
              <a:t>Цель</a:t>
            </a:r>
            <a:r>
              <a:rPr lang="ru-RU" b="0" dirty="0">
                <a:solidFill>
                  <a:srgbClr val="7030A0"/>
                </a:solidFill>
                <a:latin typeface="Times New Roman" panose="02020603050405020304" pitchFamily="18" charset="0"/>
                <a:cs typeface="Times New Roman" panose="02020603050405020304" pitchFamily="18" charset="0"/>
              </a:rPr>
              <a:t>: различение  ритма</a:t>
            </a:r>
            <a:endParaRPr lang="ru-RU" dirty="0">
              <a:solidFill>
                <a:srgbClr val="7030A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39552" y="2564904"/>
            <a:ext cx="3096344" cy="3951288"/>
          </a:xfrm>
        </p:spPr>
        <p:txBody>
          <a:bodyPr>
            <a:normAutofit/>
          </a:bodyPr>
          <a:lstStyle/>
          <a:p>
            <a:pPr marL="0" indent="0">
              <a:buNone/>
            </a:pPr>
            <a:r>
              <a:rPr lang="ru-RU" sz="2000" b="1" dirty="0">
                <a:solidFill>
                  <a:srgbClr val="7030A0"/>
                </a:solidFill>
                <a:latin typeface="Times New Roman" panose="02020603050405020304" pitchFamily="18" charset="0"/>
                <a:cs typeface="Times New Roman" panose="02020603050405020304" pitchFamily="18" charset="0"/>
              </a:rPr>
              <a:t>Ход игры: </a:t>
            </a:r>
            <a:r>
              <a:rPr lang="ru-RU" sz="2000" dirty="0">
                <a:solidFill>
                  <a:srgbClr val="7030A0"/>
                </a:solidFill>
                <a:latin typeface="Times New Roman" panose="02020603050405020304" pitchFamily="18" charset="0"/>
                <a:cs typeface="Times New Roman" panose="02020603050405020304" pitchFamily="18" charset="0"/>
              </a:rPr>
              <a:t>Две группы детей («кулачки» и «ладошки») сидят на стульях и поочерёдно поют свои партии, точно отхлопывая ритм: первая кулачками, вторая ладошками.</a:t>
            </a:r>
          </a:p>
        </p:txBody>
      </p:sp>
      <p:sp>
        <p:nvSpPr>
          <p:cNvPr id="5" name="Текст 4"/>
          <p:cNvSpPr>
            <a:spLocks noGrp="1"/>
          </p:cNvSpPr>
          <p:nvPr>
            <p:ph type="body" sz="quarter" idx="3"/>
          </p:nvPr>
        </p:nvSpPr>
        <p:spPr>
          <a:xfrm>
            <a:off x="4606313" y="2132856"/>
            <a:ext cx="4286167" cy="423738"/>
          </a:xfrm>
        </p:spPr>
        <p:txBody>
          <a:bodyPr>
            <a:noAutofit/>
          </a:bodyPr>
          <a:lstStyle/>
          <a:p>
            <a:r>
              <a:rPr lang="ru-RU" dirty="0">
                <a:solidFill>
                  <a:srgbClr val="7030A0"/>
                </a:solidFill>
                <a:latin typeface="Times New Roman" panose="02020603050405020304" pitchFamily="18" charset="0"/>
                <a:cs typeface="Times New Roman" panose="02020603050405020304" pitchFamily="18" charset="0"/>
              </a:rPr>
              <a:t>Цель: </a:t>
            </a:r>
            <a:r>
              <a:rPr lang="ru-RU" b="0" dirty="0" smtClean="0">
                <a:solidFill>
                  <a:srgbClr val="7030A0"/>
                </a:solidFill>
                <a:latin typeface="Times New Roman" panose="02020603050405020304" pitchFamily="18" charset="0"/>
                <a:cs typeface="Times New Roman" panose="02020603050405020304" pitchFamily="18" charset="0"/>
              </a:rPr>
              <a:t>развитие </a:t>
            </a:r>
            <a:r>
              <a:rPr lang="ru-RU" b="0" dirty="0">
                <a:solidFill>
                  <a:srgbClr val="7030A0"/>
                </a:solidFill>
                <a:latin typeface="Times New Roman" panose="02020603050405020304" pitchFamily="18" charset="0"/>
                <a:cs typeface="Times New Roman" panose="02020603050405020304" pitchFamily="18" charset="0"/>
              </a:rPr>
              <a:t>чувства ритма.</a:t>
            </a:r>
          </a:p>
        </p:txBody>
      </p:sp>
      <p:sp>
        <p:nvSpPr>
          <p:cNvPr id="6" name="Объект 5"/>
          <p:cNvSpPr>
            <a:spLocks noGrp="1"/>
          </p:cNvSpPr>
          <p:nvPr>
            <p:ph sz="quarter" idx="4"/>
          </p:nvPr>
        </p:nvSpPr>
        <p:spPr>
          <a:xfrm>
            <a:off x="5220072" y="2636912"/>
            <a:ext cx="3537719" cy="3951288"/>
          </a:xfrm>
        </p:spPr>
        <p:txBody>
          <a:bodyPr>
            <a:normAutofit/>
          </a:bodyPr>
          <a:lstStyle/>
          <a:p>
            <a:pPr marL="0" indent="0">
              <a:buNone/>
            </a:pPr>
            <a:r>
              <a:rPr lang="ru-RU" sz="2000" b="1" dirty="0">
                <a:solidFill>
                  <a:srgbClr val="7030A0"/>
                </a:solidFill>
                <a:latin typeface="Times New Roman" panose="02020603050405020304" pitchFamily="18" charset="0"/>
                <a:cs typeface="Times New Roman" panose="02020603050405020304" pitchFamily="18" charset="0"/>
              </a:rPr>
              <a:t>Ход игры: </a:t>
            </a:r>
            <a:r>
              <a:rPr lang="ru-RU" sz="2000" dirty="0">
                <a:solidFill>
                  <a:srgbClr val="7030A0"/>
                </a:solidFill>
                <a:latin typeface="Times New Roman" panose="02020603050405020304" pitchFamily="18" charset="0"/>
                <a:cs typeface="Times New Roman" panose="02020603050405020304" pitchFamily="18" charset="0"/>
              </a:rPr>
              <a:t>В игре принимают участие несколько играющих. У взрослого в руках большая яркая матрёшка, у детей – маленькие. Взрослый отстукивает по столу несложный ритмический рисунок своей матрёшкой. Дети повторяют его маленькими матрёшками.</a:t>
            </a:r>
          </a:p>
        </p:txBody>
      </p:sp>
      <p:sp>
        <p:nvSpPr>
          <p:cNvPr id="9" name="Заголовок 1"/>
          <p:cNvSpPr txBox="1">
            <a:spLocks/>
          </p:cNvSpPr>
          <p:nvPr/>
        </p:nvSpPr>
        <p:spPr>
          <a:xfrm>
            <a:off x="4486739" y="908720"/>
            <a:ext cx="4680520"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«Весёлые матрёшки»</a:t>
            </a:r>
          </a:p>
          <a:p>
            <a:r>
              <a:rPr lang="ru-RU" sz="32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(5-6- лет)</a:t>
            </a:r>
            <a:endParaRPr lang="ru-RU" sz="32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54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8458" y="116632"/>
            <a:ext cx="5993702" cy="1512168"/>
          </a:xfrm>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«Музыкальная лесенка»</a:t>
            </a:r>
            <a:b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(5-6 лет)</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23528" y="1988840"/>
            <a:ext cx="4040188" cy="792088"/>
          </a:xfrm>
        </p:spPr>
        <p:txBody>
          <a:bodyPr>
            <a:noAutofit/>
          </a:bodyPr>
          <a:lstStyle/>
          <a:p>
            <a:r>
              <a:rPr lang="ru-RU" sz="1600" dirty="0">
                <a:solidFill>
                  <a:srgbClr val="7030A0"/>
                </a:solidFill>
                <a:latin typeface="Times New Roman" panose="02020603050405020304" pitchFamily="18" charset="0"/>
                <a:cs typeface="Times New Roman" panose="02020603050405020304" pitchFamily="18" charset="0"/>
              </a:rPr>
              <a:t>Цель: </a:t>
            </a:r>
            <a:r>
              <a:rPr lang="ru-RU" sz="1600" b="0" dirty="0">
                <a:solidFill>
                  <a:srgbClr val="7030A0"/>
                </a:solidFill>
                <a:latin typeface="Times New Roman" panose="02020603050405020304" pitchFamily="18" charset="0"/>
                <a:cs typeface="Times New Roman" panose="02020603050405020304" pitchFamily="18" charset="0"/>
              </a:rPr>
              <a:t>дать детям представление о постепенном восходящем и нисходящем движении мелодии.</a:t>
            </a:r>
          </a:p>
        </p:txBody>
      </p:sp>
      <p:sp>
        <p:nvSpPr>
          <p:cNvPr id="4" name="Объект 3"/>
          <p:cNvSpPr>
            <a:spLocks noGrp="1"/>
          </p:cNvSpPr>
          <p:nvPr>
            <p:ph sz="half" idx="2"/>
          </p:nvPr>
        </p:nvSpPr>
        <p:spPr>
          <a:xfrm>
            <a:off x="5148064" y="836712"/>
            <a:ext cx="3744416" cy="5256584"/>
          </a:xfrm>
        </p:spPr>
        <p:txBody>
          <a:bodyPr>
            <a:noAutofit/>
          </a:bodyPr>
          <a:lstStyle/>
          <a:p>
            <a:pPr marL="0" indent="0">
              <a:buNone/>
            </a:pPr>
            <a:r>
              <a:rPr lang="ru-RU" sz="1600" b="1" dirty="0">
                <a:solidFill>
                  <a:srgbClr val="7030A0"/>
                </a:solidFill>
                <a:latin typeface="Times New Roman" panose="02020603050405020304" pitchFamily="18" charset="0"/>
                <a:cs typeface="Times New Roman" panose="02020603050405020304" pitchFamily="18" charset="0"/>
              </a:rPr>
              <a:t>Ход игры: </a:t>
            </a:r>
            <a:r>
              <a:rPr lang="ru-RU" sz="1600" dirty="0">
                <a:solidFill>
                  <a:srgbClr val="7030A0"/>
                </a:solidFill>
                <a:latin typeface="Times New Roman" panose="02020603050405020304" pitchFamily="18" charset="0"/>
                <a:cs typeface="Times New Roman" panose="02020603050405020304" pitchFamily="18" charset="0"/>
              </a:rPr>
              <a:t>Педагог беседует с детьми об известных им в окружающей жизни ступеньках и лесенках.  Опираясь на опыт детей, педагог рассказывает им об особенной музыкальной лесенке, которую нельзя ни увидеть, ни потрогать руками, т.к. её ступеньки – музыкальные звуки – можно только услышать.   Детям предлагается прослушать движение мелодии вверх и вниз по ступенькам музыкальной. Педагог поёт песенку, сопровождая своё пение движением ладони по воображаемым ступеням.</a:t>
            </a:r>
          </a:p>
          <a:p>
            <a:pPr marL="0" indent="0">
              <a:buNone/>
            </a:pPr>
            <a:endParaRPr lang="ru-RU" sz="500"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600" i="1" dirty="0" smtClean="0">
                <a:solidFill>
                  <a:srgbClr val="7030A0"/>
                </a:solidFill>
                <a:latin typeface="Times New Roman" panose="02020603050405020304" pitchFamily="18" charset="0"/>
                <a:cs typeface="Times New Roman" panose="02020603050405020304" pitchFamily="18" charset="0"/>
              </a:rPr>
              <a:t>«</a:t>
            </a:r>
            <a:r>
              <a:rPr lang="ru-RU" sz="1600" i="1" dirty="0" err="1">
                <a:solidFill>
                  <a:srgbClr val="7030A0"/>
                </a:solidFill>
                <a:latin typeface="Times New Roman" panose="02020603050405020304" pitchFamily="18" charset="0"/>
                <a:cs typeface="Times New Roman" panose="02020603050405020304" pitchFamily="18" charset="0"/>
              </a:rPr>
              <a:t>Сту</a:t>
            </a:r>
            <a:r>
              <a:rPr lang="ru-RU" sz="1600" i="1" dirty="0">
                <a:solidFill>
                  <a:srgbClr val="7030A0"/>
                </a:solidFill>
                <a:latin typeface="Times New Roman" panose="02020603050405020304" pitchFamily="18" charset="0"/>
                <a:cs typeface="Times New Roman" panose="02020603050405020304" pitchFamily="18" charset="0"/>
              </a:rPr>
              <a:t>-пень-</a:t>
            </a:r>
            <a:r>
              <a:rPr lang="ru-RU" sz="1600" i="1" dirty="0" err="1">
                <a:solidFill>
                  <a:srgbClr val="7030A0"/>
                </a:solidFill>
                <a:latin typeface="Times New Roman" panose="02020603050405020304" pitchFamily="18" charset="0"/>
                <a:cs typeface="Times New Roman" panose="02020603050405020304" pitchFamily="18" charset="0"/>
              </a:rPr>
              <a:t>ки</a:t>
            </a:r>
            <a:r>
              <a:rPr lang="ru-RU" sz="1600" i="1" dirty="0">
                <a:solidFill>
                  <a:srgbClr val="7030A0"/>
                </a:solidFill>
                <a:latin typeface="Times New Roman" panose="02020603050405020304" pitchFamily="18" charset="0"/>
                <a:cs typeface="Times New Roman" panose="02020603050405020304" pitchFamily="18" charset="0"/>
              </a:rPr>
              <a:t> - </a:t>
            </a:r>
            <a:r>
              <a:rPr lang="ru-RU" sz="1600" i="1" dirty="0" err="1">
                <a:solidFill>
                  <a:srgbClr val="7030A0"/>
                </a:solidFill>
                <a:latin typeface="Times New Roman" panose="02020603050405020304" pitchFamily="18" charset="0"/>
                <a:cs typeface="Times New Roman" panose="02020603050405020304" pitchFamily="18" charset="0"/>
              </a:rPr>
              <a:t>зву-ки</a:t>
            </a:r>
            <a:r>
              <a:rPr lang="ru-RU" sz="1600" i="1" dirty="0">
                <a:solidFill>
                  <a:srgbClr val="7030A0"/>
                </a:solidFill>
                <a:latin typeface="Times New Roman" panose="02020603050405020304" pitchFamily="18" charset="0"/>
                <a:cs typeface="Times New Roman" panose="02020603050405020304" pitchFamily="18" charset="0"/>
              </a:rPr>
              <a:t> вверх и-дут, </a:t>
            </a:r>
            <a:endParaRPr lang="ru-RU" sz="1600" i="1" dirty="0" smtClean="0">
              <a:solidFill>
                <a:srgbClr val="7030A0"/>
              </a:solidFill>
              <a:latin typeface="Times New Roman" panose="02020603050405020304" pitchFamily="18" charset="0"/>
              <a:cs typeface="Times New Roman" panose="02020603050405020304" pitchFamily="18" charset="0"/>
            </a:endParaRPr>
          </a:p>
          <a:p>
            <a:pPr marL="0" indent="0">
              <a:buNone/>
            </a:pPr>
            <a:r>
              <a:rPr lang="ru-RU" sz="1600" i="1" dirty="0">
                <a:solidFill>
                  <a:srgbClr val="7030A0"/>
                </a:solidFill>
                <a:latin typeface="Times New Roman" panose="02020603050405020304" pitchFamily="18" charset="0"/>
                <a:cs typeface="Times New Roman" panose="02020603050405020304" pitchFamily="18" charset="0"/>
              </a:rPr>
              <a:t> </a:t>
            </a:r>
            <a:r>
              <a:rPr lang="ru-RU" sz="1600" i="1" dirty="0" smtClean="0">
                <a:solidFill>
                  <a:srgbClr val="7030A0"/>
                </a:solidFill>
                <a:latin typeface="Times New Roman" panose="02020603050405020304" pitchFamily="18" charset="0"/>
                <a:cs typeface="Times New Roman" panose="02020603050405020304" pitchFamily="18" charset="0"/>
              </a:rPr>
              <a:t>           за-тем </a:t>
            </a:r>
            <a:r>
              <a:rPr lang="ru-RU" sz="1600" i="1" dirty="0">
                <a:solidFill>
                  <a:srgbClr val="7030A0"/>
                </a:solidFill>
                <a:latin typeface="Times New Roman" panose="02020603050405020304" pitchFamily="18" charset="0"/>
                <a:cs typeface="Times New Roman" panose="02020603050405020304" pitchFamily="18" charset="0"/>
              </a:rPr>
              <a:t>о-ни нас вниз </a:t>
            </a:r>
            <a:r>
              <a:rPr lang="ru-RU" sz="1600" i="1" dirty="0" err="1">
                <a:solidFill>
                  <a:srgbClr val="7030A0"/>
                </a:solidFill>
                <a:latin typeface="Times New Roman" panose="02020603050405020304" pitchFamily="18" charset="0"/>
                <a:cs typeface="Times New Roman" panose="02020603050405020304" pitchFamily="18" charset="0"/>
              </a:rPr>
              <a:t>све</a:t>
            </a:r>
            <a:r>
              <a:rPr lang="ru-RU" sz="1600" i="1" dirty="0">
                <a:solidFill>
                  <a:srgbClr val="7030A0"/>
                </a:solidFill>
                <a:latin typeface="Times New Roman" panose="02020603050405020304" pitchFamily="18" charset="0"/>
                <a:cs typeface="Times New Roman" panose="02020603050405020304" pitchFamily="18" charset="0"/>
              </a:rPr>
              <a:t>-дут».    </a:t>
            </a:r>
          </a:p>
          <a:p>
            <a:pPr marL="0" indent="0">
              <a:buNone/>
            </a:pPr>
            <a:endParaRPr lang="ru-RU" sz="100" dirty="0">
              <a:solidFill>
                <a:srgbClr val="7030A0"/>
              </a:solidFill>
              <a:latin typeface="Times New Roman" panose="02020603050405020304" pitchFamily="18" charset="0"/>
              <a:cs typeface="Times New Roman" panose="02020603050405020304" pitchFamily="18" charset="0"/>
            </a:endParaRPr>
          </a:p>
          <a:p>
            <a:pPr marL="0" indent="0">
              <a:buNone/>
            </a:pPr>
            <a:r>
              <a:rPr lang="ru-RU" sz="1600" dirty="0">
                <a:solidFill>
                  <a:srgbClr val="7030A0"/>
                </a:solidFill>
                <a:latin typeface="Times New Roman" panose="02020603050405020304" pitchFamily="18" charset="0"/>
                <a:cs typeface="Times New Roman" panose="02020603050405020304" pitchFamily="18" charset="0"/>
              </a:rPr>
              <a:t> Упражнение повторяется несколько раз вместе с детьми. </a:t>
            </a:r>
          </a:p>
        </p:txBody>
      </p:sp>
      <p:sp>
        <p:nvSpPr>
          <p:cNvPr id="5" name="Текст 4"/>
          <p:cNvSpPr>
            <a:spLocks noGrp="1"/>
          </p:cNvSpPr>
          <p:nvPr>
            <p:ph type="body" sz="quarter" idx="3"/>
          </p:nvPr>
        </p:nvSpPr>
        <p:spPr>
          <a:xfrm>
            <a:off x="323528" y="3422374"/>
            <a:ext cx="4359154" cy="1008112"/>
          </a:xfrm>
        </p:spPr>
        <p:txBody>
          <a:bodyPr>
            <a:normAutofit/>
          </a:bodyPr>
          <a:lstStyle/>
          <a:p>
            <a:r>
              <a:rPr lang="ru-RU" sz="2000"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Оборудование:  </a:t>
            </a:r>
            <a:r>
              <a:rPr lang="ru-RU" sz="2000" b="0" dirty="0">
                <a:solidFill>
                  <a:schemeClr val="accent6">
                    <a:lumMod val="75000"/>
                  </a:schemeClr>
                </a:solidFill>
                <a:latin typeface="Times New Roman" panose="02020603050405020304" pitchFamily="18" charset="0"/>
                <a:cs typeface="Times New Roman" panose="02020603050405020304" pitchFamily="18" charset="0"/>
              </a:rPr>
              <a:t>8-ступенчатая  лесенка и фигурка, которая перемещается по </a:t>
            </a:r>
            <a:r>
              <a:rPr lang="ru-RU" sz="2000" b="0" dirty="0" smtClean="0">
                <a:solidFill>
                  <a:schemeClr val="accent6">
                    <a:lumMod val="75000"/>
                  </a:schemeClr>
                </a:solidFill>
                <a:latin typeface="Times New Roman" panose="02020603050405020304" pitchFamily="18" charset="0"/>
                <a:cs typeface="Times New Roman" panose="02020603050405020304" pitchFamily="18" charset="0"/>
              </a:rPr>
              <a:t>ней.</a:t>
            </a:r>
            <a:endParaRPr lang="ru-RU" sz="2000" b="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62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116632"/>
            <a:ext cx="5184576" cy="1143000"/>
          </a:xfrm>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«Нарисуй мелодию»</a:t>
            </a:r>
            <a:b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(5-6 лет)</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1520" y="1412776"/>
            <a:ext cx="3024336" cy="792088"/>
          </a:xfrm>
        </p:spPr>
        <p:txBody>
          <a:bodyPr>
            <a:noAutofit/>
          </a:bodyPr>
          <a:lstStyle/>
          <a:p>
            <a:pPr algn="just"/>
            <a:r>
              <a:rPr lang="ru-RU" sz="2000" dirty="0">
                <a:solidFill>
                  <a:srgbClr val="7030A0"/>
                </a:solidFill>
                <a:latin typeface="Times New Roman" panose="02020603050405020304" pitchFamily="18" charset="0"/>
                <a:cs typeface="Times New Roman" panose="02020603050405020304" pitchFamily="18" charset="0"/>
              </a:rPr>
              <a:t>Цель игры</a:t>
            </a:r>
            <a:r>
              <a:rPr lang="ru-RU" sz="2000" b="0" dirty="0">
                <a:solidFill>
                  <a:srgbClr val="7030A0"/>
                </a:solidFill>
                <a:latin typeface="Times New Roman" panose="02020603050405020304" pitchFamily="18" charset="0"/>
                <a:cs typeface="Times New Roman" panose="02020603050405020304" pitchFamily="18" charset="0"/>
              </a:rPr>
              <a:t>: развитие </a:t>
            </a:r>
            <a:r>
              <a:rPr lang="ru-RU" sz="2000" b="0" dirty="0" err="1">
                <a:solidFill>
                  <a:srgbClr val="7030A0"/>
                </a:solidFill>
                <a:latin typeface="Times New Roman" panose="02020603050405020304" pitchFamily="18" charset="0"/>
                <a:cs typeface="Times New Roman" panose="02020603050405020304" pitchFamily="18" charset="0"/>
              </a:rPr>
              <a:t>звуковысотного</a:t>
            </a:r>
            <a:r>
              <a:rPr lang="ru-RU" sz="2000" b="0" dirty="0">
                <a:solidFill>
                  <a:srgbClr val="7030A0"/>
                </a:solidFill>
                <a:latin typeface="Times New Roman" panose="02020603050405020304" pitchFamily="18" charset="0"/>
                <a:cs typeface="Times New Roman" panose="02020603050405020304" pitchFamily="18" charset="0"/>
              </a:rPr>
              <a:t> слуха.</a:t>
            </a:r>
            <a:endParaRPr lang="ru-RU" sz="2000" dirty="0">
              <a:solidFill>
                <a:srgbClr val="7030A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5004048" y="496043"/>
            <a:ext cx="3968180" cy="5832648"/>
          </a:xfrm>
        </p:spPr>
        <p:txBody>
          <a:bodyPr>
            <a:noAutofit/>
          </a:bodyPr>
          <a:lstStyle/>
          <a:p>
            <a:pPr marL="0" indent="0" algn="just">
              <a:buNone/>
            </a:pPr>
            <a:r>
              <a:rPr lang="ru-RU" sz="1600" b="1" dirty="0">
                <a:solidFill>
                  <a:srgbClr val="7030A0"/>
                </a:solidFill>
                <a:latin typeface="Times New Roman" panose="02020603050405020304" pitchFamily="18" charset="0"/>
                <a:cs typeface="Times New Roman" panose="02020603050405020304" pitchFamily="18" charset="0"/>
              </a:rPr>
              <a:t>Ход игры: </a:t>
            </a:r>
            <a:r>
              <a:rPr lang="ru-RU" sz="1600" dirty="0">
                <a:solidFill>
                  <a:srgbClr val="7030A0"/>
                </a:solidFill>
                <a:latin typeface="Times New Roman" panose="02020603050405020304" pitchFamily="18" charset="0"/>
                <a:cs typeface="Times New Roman" panose="02020603050405020304" pitchFamily="18" charset="0"/>
              </a:rPr>
              <a:t>Педагог раздаёт детям индивидуальные карточки, на обороте которых приклеен конверт с нотами-кружочками.  Педагог </a:t>
            </a:r>
            <a:r>
              <a:rPr lang="ru-RU" sz="1600" dirty="0" err="1">
                <a:solidFill>
                  <a:srgbClr val="7030A0"/>
                </a:solidFill>
                <a:latin typeface="Times New Roman" panose="02020603050405020304" pitchFamily="18" charset="0"/>
                <a:cs typeface="Times New Roman" panose="02020603050405020304" pitchFamily="18" charset="0"/>
              </a:rPr>
              <a:t>пропевает</a:t>
            </a:r>
            <a:r>
              <a:rPr lang="ru-RU" sz="1600" dirty="0">
                <a:solidFill>
                  <a:srgbClr val="7030A0"/>
                </a:solidFill>
                <a:latin typeface="Times New Roman" panose="02020603050405020304" pitchFamily="18" charset="0"/>
                <a:cs typeface="Times New Roman" panose="02020603050405020304" pitchFamily="18" charset="0"/>
              </a:rPr>
              <a:t> песенку и даёт детям задание определить, из какого количества ступенек музыкальной лесенки она состоит.  Детям предлагается вместе с педагогом пропеть эту песенку, двигая ладошку по ступенькам. Педагог </a:t>
            </a:r>
            <a:r>
              <a:rPr lang="ru-RU" sz="1600" dirty="0" err="1">
                <a:solidFill>
                  <a:srgbClr val="7030A0"/>
                </a:solidFill>
                <a:latin typeface="Times New Roman" panose="02020603050405020304" pitchFamily="18" charset="0"/>
                <a:cs typeface="Times New Roman" panose="02020603050405020304" pitchFamily="18" charset="0"/>
              </a:rPr>
              <a:t>пропевает</a:t>
            </a:r>
            <a:r>
              <a:rPr lang="ru-RU" sz="1600" dirty="0">
                <a:solidFill>
                  <a:srgbClr val="7030A0"/>
                </a:solidFill>
                <a:latin typeface="Times New Roman" panose="02020603050405020304" pitchFamily="18" charset="0"/>
                <a:cs typeface="Times New Roman" panose="02020603050405020304" pitchFamily="18" charset="0"/>
              </a:rPr>
              <a:t> песенку по фразам, предлагая детям «нарисовать мелодию» на карточке, используя ноты-кружочки.   Дети вместе с педагогом </a:t>
            </a:r>
            <a:r>
              <a:rPr lang="ru-RU" sz="1600" dirty="0" err="1">
                <a:solidFill>
                  <a:srgbClr val="7030A0"/>
                </a:solidFill>
                <a:latin typeface="Times New Roman" panose="02020603050405020304" pitchFamily="18" charset="0"/>
                <a:cs typeface="Times New Roman" panose="02020603050405020304" pitchFamily="18" charset="0"/>
              </a:rPr>
              <a:t>пропевают</a:t>
            </a:r>
            <a:r>
              <a:rPr lang="ru-RU" sz="1600" dirty="0">
                <a:solidFill>
                  <a:srgbClr val="7030A0"/>
                </a:solidFill>
                <a:latin typeface="Times New Roman" panose="02020603050405020304" pitchFamily="18" charset="0"/>
                <a:cs typeface="Times New Roman" panose="02020603050405020304" pitchFamily="18" charset="0"/>
              </a:rPr>
              <a:t> песенку, глядя на графическое изображение мелодии на карточке.</a:t>
            </a:r>
          </a:p>
          <a:p>
            <a:pPr>
              <a:buFont typeface="Wingdings" panose="05000000000000000000" pitchFamily="2" charset="2"/>
              <a:buChar char="Ø"/>
            </a:pPr>
            <a:r>
              <a:rPr lang="ru-RU" sz="1600" i="1" dirty="0" smtClean="0">
                <a:solidFill>
                  <a:srgbClr val="7030A0"/>
                </a:solidFill>
                <a:latin typeface="Times New Roman" panose="02020603050405020304" pitchFamily="18" charset="0"/>
                <a:cs typeface="Times New Roman" panose="02020603050405020304" pitchFamily="18" charset="0"/>
              </a:rPr>
              <a:t>Например:</a:t>
            </a:r>
            <a:r>
              <a:rPr lang="ru-RU" sz="1600" i="1" dirty="0">
                <a:solidFill>
                  <a:srgbClr val="7030A0"/>
                </a:solidFill>
                <a:latin typeface="Times New Roman" panose="02020603050405020304" pitchFamily="18" charset="0"/>
                <a:cs typeface="Times New Roman" panose="02020603050405020304" pitchFamily="18" charset="0"/>
              </a:rPr>
              <a:t>(на двух, трёх, четырёх звуках</a:t>
            </a:r>
            <a:r>
              <a:rPr lang="ru-RU" sz="1400" i="1" dirty="0" smtClean="0">
                <a:solidFill>
                  <a:srgbClr val="7030A0"/>
                </a:solidFill>
                <a:latin typeface="Times New Roman" panose="02020603050405020304" pitchFamily="18" charset="0"/>
                <a:cs typeface="Times New Roman" panose="02020603050405020304" pitchFamily="18" charset="0"/>
              </a:rPr>
              <a:t>).</a:t>
            </a:r>
            <a:endParaRPr lang="ru-RU" sz="1600" i="1" dirty="0">
              <a:solidFill>
                <a:srgbClr val="7030A0"/>
              </a:solidFill>
              <a:latin typeface="Times New Roman" panose="02020603050405020304" pitchFamily="18" charset="0"/>
              <a:cs typeface="Times New Roman" panose="02020603050405020304" pitchFamily="18" charset="0"/>
            </a:endParaRP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Тётка</a:t>
            </a:r>
            <a:r>
              <a:rPr lang="ru-RU" sz="1600" i="1" dirty="0">
                <a:solidFill>
                  <a:srgbClr val="7030A0"/>
                </a:solidFill>
                <a:latin typeface="Times New Roman" panose="02020603050405020304" pitchFamily="18" charset="0"/>
                <a:cs typeface="Times New Roman" panose="02020603050405020304" pitchFamily="18" charset="0"/>
              </a:rPr>
              <a:t> </a:t>
            </a:r>
            <a:r>
              <a:rPr lang="ru-RU" sz="1600" i="1" dirty="0" smtClean="0">
                <a:solidFill>
                  <a:srgbClr val="7030A0"/>
                </a:solidFill>
                <a:latin typeface="Times New Roman" panose="02020603050405020304" pitchFamily="18" charset="0"/>
                <a:cs typeface="Times New Roman" panose="02020603050405020304" pitchFamily="18" charset="0"/>
              </a:rPr>
              <a:t>– </a:t>
            </a:r>
            <a:r>
              <a:rPr lang="ru-RU" sz="1600" i="1" dirty="0" err="1">
                <a:solidFill>
                  <a:srgbClr val="7030A0"/>
                </a:solidFill>
                <a:latin typeface="Times New Roman" panose="02020603050405020304" pitchFamily="18" charset="0"/>
                <a:cs typeface="Times New Roman" panose="02020603050405020304" pitchFamily="18" charset="0"/>
              </a:rPr>
              <a:t>богатка</a:t>
            </a:r>
            <a:r>
              <a:rPr lang="ru-RU" sz="1600" i="1" dirty="0">
                <a:solidFill>
                  <a:srgbClr val="7030A0"/>
                </a:solidFill>
                <a:latin typeface="Times New Roman" panose="02020603050405020304" pitchFamily="18" charset="0"/>
                <a:cs typeface="Times New Roman" panose="02020603050405020304" pitchFamily="18" charset="0"/>
              </a:rPr>
              <a:t>,                         </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Сшей </a:t>
            </a:r>
            <a:r>
              <a:rPr lang="ru-RU" sz="1600" i="1" dirty="0">
                <a:solidFill>
                  <a:srgbClr val="7030A0"/>
                </a:solidFill>
                <a:latin typeface="Times New Roman" panose="02020603050405020304" pitchFamily="18" charset="0"/>
                <a:cs typeface="Times New Roman" panose="02020603050405020304" pitchFamily="18" charset="0"/>
              </a:rPr>
              <a:t>мне рубашку.                    </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Хочу </a:t>
            </a:r>
            <a:r>
              <a:rPr lang="ru-RU" sz="1600" i="1" dirty="0">
                <a:solidFill>
                  <a:srgbClr val="7030A0"/>
                </a:solidFill>
                <a:latin typeface="Times New Roman" panose="02020603050405020304" pitchFamily="18" charset="0"/>
                <a:cs typeface="Times New Roman" panose="02020603050405020304" pitchFamily="18" charset="0"/>
              </a:rPr>
              <a:t>нарядиться:                     </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Еду </a:t>
            </a:r>
            <a:r>
              <a:rPr lang="ru-RU" sz="1600" i="1" dirty="0">
                <a:solidFill>
                  <a:srgbClr val="7030A0"/>
                </a:solidFill>
                <a:latin typeface="Times New Roman" panose="02020603050405020304" pitchFamily="18" charset="0"/>
                <a:cs typeface="Times New Roman" panose="02020603050405020304" pitchFamily="18" charset="0"/>
              </a:rPr>
              <a:t>веселиться.                         </a:t>
            </a:r>
          </a:p>
          <a:p>
            <a:pPr marL="0" indent="0" algn="ctr">
              <a:buNone/>
            </a:pPr>
            <a:r>
              <a:rPr lang="ru-RU" sz="1600" i="1" dirty="0" smtClean="0">
                <a:solidFill>
                  <a:srgbClr val="7030A0"/>
                </a:solidFill>
                <a:latin typeface="Times New Roman" panose="02020603050405020304" pitchFamily="18" charset="0"/>
                <a:cs typeface="Times New Roman" panose="02020603050405020304" pitchFamily="18" charset="0"/>
              </a:rPr>
              <a:t>И </a:t>
            </a:r>
            <a:r>
              <a:rPr lang="ru-RU" sz="1600" i="1" dirty="0">
                <a:solidFill>
                  <a:srgbClr val="7030A0"/>
                </a:solidFill>
                <a:latin typeface="Times New Roman" panose="02020603050405020304" pitchFamily="18" charset="0"/>
                <a:cs typeface="Times New Roman" panose="02020603050405020304" pitchFamily="18" charset="0"/>
              </a:rPr>
              <a:t>так далее….  </a:t>
            </a:r>
            <a:endParaRPr lang="ru-RU" sz="1600" i="1" dirty="0" smtClean="0">
              <a:solidFill>
                <a:srgbClr val="7030A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179512" y="2564904"/>
            <a:ext cx="4153205" cy="639762"/>
          </a:xfrm>
        </p:spPr>
        <p:txBody>
          <a:bodyPr>
            <a:normAutofit fontScale="85000" lnSpcReduction="20000"/>
          </a:bodyPr>
          <a:lstStyle/>
          <a:p>
            <a:pPr algn="just"/>
            <a:r>
              <a:rPr lang="ru-RU"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b="0" dirty="0">
                <a:solidFill>
                  <a:schemeClr val="accent6">
                    <a:lumMod val="75000"/>
                  </a:schemeClr>
                </a:solidFill>
                <a:latin typeface="Times New Roman" panose="02020603050405020304" pitchFamily="18" charset="0"/>
                <a:cs typeface="Times New Roman" panose="02020603050405020304" pitchFamily="18" charset="0"/>
              </a:rPr>
              <a:t>Индивидуальные карточки с нотами  кружочками.</a:t>
            </a:r>
          </a:p>
        </p:txBody>
      </p:sp>
    </p:spTree>
    <p:extLst>
      <p:ext uri="{BB962C8B-B14F-4D97-AF65-F5344CB8AC3E}">
        <p14:creationId xmlns:p14="http://schemas.microsoft.com/office/powerpoint/2010/main" val="1764090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9607" y="116632"/>
            <a:ext cx="3860844" cy="936104"/>
          </a:xfrm>
        </p:spPr>
        <p:txBody>
          <a:bodyPr>
            <a:normAutofit fontScale="90000"/>
          </a:bodyPr>
          <a:lstStyle/>
          <a:p>
            <a:r>
              <a:rPr lang="ru-RU" sz="4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 поросёнка» </a:t>
            </a:r>
            <a:br>
              <a:rPr lang="ru-RU" sz="4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(5-6 лет)</a:t>
            </a:r>
            <a:endParaRPr lang="ru-RU"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07504" y="1124744"/>
            <a:ext cx="4040188" cy="639762"/>
          </a:xfrm>
        </p:spPr>
        <p:txBody>
          <a:bodyPr>
            <a:normAutofit fontScale="92500" lnSpcReduction="20000"/>
          </a:bodyPr>
          <a:lstStyle/>
          <a:p>
            <a:r>
              <a:rPr lang="ru-RU" dirty="0">
                <a:solidFill>
                  <a:srgbClr val="7030A0"/>
                </a:solidFill>
                <a:latin typeface="Times New Roman" panose="02020603050405020304" pitchFamily="18" charset="0"/>
                <a:cs typeface="Times New Roman" panose="02020603050405020304" pitchFamily="18" charset="0"/>
              </a:rPr>
              <a:t>Цель: </a:t>
            </a:r>
            <a:r>
              <a:rPr lang="ru-RU" b="0" dirty="0">
                <a:solidFill>
                  <a:srgbClr val="7030A0"/>
                </a:solidFill>
                <a:latin typeface="Times New Roman" panose="02020603050405020304" pitchFamily="18" charset="0"/>
                <a:cs typeface="Times New Roman" panose="02020603050405020304" pitchFamily="18" charset="0"/>
              </a:rPr>
              <a:t>развитие  </a:t>
            </a:r>
            <a:r>
              <a:rPr lang="ru-RU" b="0" dirty="0" err="1">
                <a:solidFill>
                  <a:srgbClr val="7030A0"/>
                </a:solidFill>
                <a:latin typeface="Times New Roman" panose="02020603050405020304" pitchFamily="18" charset="0"/>
                <a:cs typeface="Times New Roman" panose="02020603050405020304" pitchFamily="18" charset="0"/>
              </a:rPr>
              <a:t>звуковысотного</a:t>
            </a:r>
            <a:r>
              <a:rPr lang="ru-RU" b="0" dirty="0">
                <a:solidFill>
                  <a:srgbClr val="7030A0"/>
                </a:solidFill>
                <a:latin typeface="Times New Roman" panose="02020603050405020304" pitchFamily="18" charset="0"/>
                <a:cs typeface="Times New Roman" panose="02020603050405020304" pitchFamily="18" charset="0"/>
              </a:rPr>
              <a:t>  слуха.</a:t>
            </a:r>
          </a:p>
        </p:txBody>
      </p:sp>
      <p:sp>
        <p:nvSpPr>
          <p:cNvPr id="4" name="Объект 3"/>
          <p:cNvSpPr>
            <a:spLocks noGrp="1"/>
          </p:cNvSpPr>
          <p:nvPr>
            <p:ph sz="half" idx="2"/>
          </p:nvPr>
        </p:nvSpPr>
        <p:spPr>
          <a:xfrm>
            <a:off x="179512" y="1844824"/>
            <a:ext cx="4040188" cy="4608512"/>
          </a:xfrm>
        </p:spPr>
        <p:txBody>
          <a:bodyPr>
            <a:normAutofit fontScale="92500" lnSpcReduction="20000"/>
          </a:bodyPr>
          <a:lstStyle/>
          <a:p>
            <a:pPr marL="0" indent="0">
              <a:buNone/>
            </a:pPr>
            <a:r>
              <a:rPr lang="ru-RU" b="1" dirty="0">
                <a:solidFill>
                  <a:srgbClr val="7030A0"/>
                </a:solidFill>
                <a:latin typeface="Times New Roman" panose="02020603050405020304" pitchFamily="18" charset="0"/>
                <a:cs typeface="Times New Roman" panose="02020603050405020304" pitchFamily="18" charset="0"/>
              </a:rPr>
              <a:t>Ход игры: </a:t>
            </a:r>
            <a:r>
              <a:rPr lang="ru-RU" dirty="0">
                <a:solidFill>
                  <a:srgbClr val="7030A0"/>
                </a:solidFill>
                <a:latin typeface="Times New Roman" panose="02020603050405020304" pitchFamily="18" charset="0"/>
                <a:cs typeface="Times New Roman" panose="02020603050405020304" pitchFamily="18" charset="0"/>
              </a:rPr>
              <a:t>Дети по очереди вращают диск. В окошке домика появляется поросёнок, например, в жёлтой шапочке. Ребёнок должен спеть «Я </a:t>
            </a:r>
            <a:r>
              <a:rPr lang="ru-RU" dirty="0" err="1">
                <a:solidFill>
                  <a:srgbClr val="7030A0"/>
                </a:solidFill>
                <a:latin typeface="Times New Roman" panose="02020603050405020304" pitchFamily="18" charset="0"/>
                <a:cs typeface="Times New Roman" panose="02020603050405020304" pitchFamily="18" charset="0"/>
              </a:rPr>
              <a:t>Ниф-Ниф</a:t>
            </a:r>
            <a:r>
              <a:rPr lang="ru-RU" dirty="0">
                <a:solidFill>
                  <a:srgbClr val="7030A0"/>
                </a:solidFill>
                <a:latin typeface="Times New Roman" panose="02020603050405020304" pitchFamily="18" charset="0"/>
                <a:cs typeface="Times New Roman" panose="02020603050405020304" pitchFamily="18" charset="0"/>
              </a:rPr>
              <a:t>» - на звуке до второй октавы и, если он спел правильно, получает карточку с изображением жёлтой шапочки и закрывает ею соответствующее изображение на своей карточке. если ребёнок затрудняется спеть, он играет на пластинке. Побеждает тот, кто раньше закроет все три части своей карты.</a:t>
            </a:r>
          </a:p>
        </p:txBody>
      </p:sp>
      <p:sp>
        <p:nvSpPr>
          <p:cNvPr id="6" name="Объект 5"/>
          <p:cNvSpPr>
            <a:spLocks noGrp="1"/>
          </p:cNvSpPr>
          <p:nvPr>
            <p:ph sz="quarter" idx="4"/>
          </p:nvPr>
        </p:nvSpPr>
        <p:spPr>
          <a:xfrm>
            <a:off x="4788024" y="404664"/>
            <a:ext cx="4113783" cy="4752528"/>
          </a:xfrm>
        </p:spPr>
        <p:txBody>
          <a:bodyPr>
            <a:noAutofit/>
          </a:bodyPr>
          <a:lstStyle/>
          <a:p>
            <a:pPr marL="0" indent="0">
              <a:buNone/>
            </a:pPr>
            <a:r>
              <a:rPr lang="ru-RU" sz="1600" b="1"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sz="1600" dirty="0">
                <a:solidFill>
                  <a:schemeClr val="accent6">
                    <a:lumMod val="75000"/>
                  </a:schemeClr>
                </a:solidFill>
                <a:latin typeface="Times New Roman" panose="02020603050405020304" pitchFamily="18" charset="0"/>
                <a:cs typeface="Times New Roman" panose="02020603050405020304" pitchFamily="18" charset="0"/>
              </a:rPr>
              <a:t>На планшете  изображены лес и сказочный дом. В нём вырезано одно окошко, в котором вращающийся диск с изображением трёх поросят: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Нуф-Нуф</a:t>
            </a:r>
            <a:r>
              <a:rPr lang="ru-RU" sz="1600" dirty="0">
                <a:solidFill>
                  <a:schemeClr val="accent6">
                    <a:lumMod val="75000"/>
                  </a:schemeClr>
                </a:solidFill>
                <a:latin typeface="Times New Roman" panose="02020603050405020304" pitchFamily="18" charset="0"/>
                <a:cs typeface="Times New Roman" panose="02020603050405020304" pitchFamily="18" charset="0"/>
              </a:rPr>
              <a:t> в синей шапочке,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Наф</a:t>
            </a:r>
            <a:r>
              <a:rPr lang="ru-RU" sz="1600" dirty="0">
                <a:solidFill>
                  <a:schemeClr val="accent6">
                    <a:lumMod val="75000"/>
                  </a:schemeClr>
                </a:solidFill>
                <a:latin typeface="Times New Roman" panose="02020603050405020304" pitchFamily="18" charset="0"/>
                <a:cs typeface="Times New Roman" panose="02020603050405020304" pitchFamily="18" charset="0"/>
              </a:rPr>
              <a:t>-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Наф</a:t>
            </a:r>
            <a:r>
              <a:rPr lang="ru-RU" sz="1600" dirty="0">
                <a:solidFill>
                  <a:schemeClr val="accent6">
                    <a:lumMod val="75000"/>
                  </a:schemeClr>
                </a:solidFill>
                <a:latin typeface="Times New Roman" panose="02020603050405020304" pitchFamily="18" charset="0"/>
                <a:cs typeface="Times New Roman" panose="02020603050405020304" pitchFamily="18" charset="0"/>
              </a:rPr>
              <a:t> - в красной,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Ниф-Ниф</a:t>
            </a:r>
            <a:r>
              <a:rPr lang="ru-RU" sz="1600" dirty="0">
                <a:solidFill>
                  <a:schemeClr val="accent6">
                    <a:lumMod val="75000"/>
                  </a:schemeClr>
                </a:solidFill>
                <a:latin typeface="Times New Roman" panose="02020603050405020304" pitchFamily="18" charset="0"/>
                <a:cs typeface="Times New Roman" panose="02020603050405020304" pitchFamily="18" charset="0"/>
              </a:rPr>
              <a:t> - в жёлтой. Вверху на игровом поле прикреплены три пластинки от металлофона. Под пластинкой  фа первой октавы нарисована мордочка поросёнка в синей шапочке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Нуф-Нуфа</a:t>
            </a:r>
            <a:r>
              <a:rPr lang="ru-RU" sz="1600" dirty="0">
                <a:solidFill>
                  <a:schemeClr val="accent6">
                    <a:lumMod val="75000"/>
                  </a:schemeClr>
                </a:solidFill>
                <a:latin typeface="Times New Roman" panose="02020603050405020304" pitchFamily="18" charset="0"/>
                <a:cs typeface="Times New Roman" panose="02020603050405020304" pitchFamily="18" charset="0"/>
              </a:rPr>
              <a:t>, под пластинкой ля первой октавы – поросёнок в красной шапочке –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Наф-Наф</a:t>
            </a:r>
            <a:r>
              <a:rPr lang="ru-RU" sz="1600" dirty="0">
                <a:solidFill>
                  <a:schemeClr val="accent6">
                    <a:lumMod val="75000"/>
                  </a:schemeClr>
                </a:solidFill>
                <a:latin typeface="Times New Roman" panose="02020603050405020304" pitchFamily="18" charset="0"/>
                <a:cs typeface="Times New Roman" panose="02020603050405020304" pitchFamily="18" charset="0"/>
              </a:rPr>
              <a:t>, под пластинкой до второй октавы – поросёнок в жёлтой шапочке – </a:t>
            </a:r>
            <a:r>
              <a:rPr lang="ru-RU" sz="1600" dirty="0" err="1">
                <a:solidFill>
                  <a:schemeClr val="accent6">
                    <a:lumMod val="75000"/>
                  </a:schemeClr>
                </a:solidFill>
                <a:latin typeface="Times New Roman" panose="02020603050405020304" pitchFamily="18" charset="0"/>
                <a:cs typeface="Times New Roman" panose="02020603050405020304" pitchFamily="18" charset="0"/>
              </a:rPr>
              <a:t>Ниф-Ниф</a:t>
            </a:r>
            <a:r>
              <a:rPr lang="ru-RU" sz="1600" dirty="0">
                <a:solidFill>
                  <a:schemeClr val="accent6">
                    <a:lumMod val="75000"/>
                  </a:schemeClr>
                </a:solidFill>
                <a:latin typeface="Times New Roman" panose="02020603050405020304" pitchFamily="18" charset="0"/>
                <a:cs typeface="Times New Roman" panose="02020603050405020304" pitchFamily="18" charset="0"/>
              </a:rPr>
              <a:t>. Здесь же прикреплён молоточек от металлофона, 8-12 больших карт (по числу играющих), каждая разделена на три части (три окошка) с изображением шапочек трёх поросят.</a:t>
            </a:r>
          </a:p>
        </p:txBody>
      </p:sp>
    </p:spTree>
    <p:extLst>
      <p:ext uri="{BB962C8B-B14F-4D97-AF65-F5344CB8AC3E}">
        <p14:creationId xmlns:p14="http://schemas.microsoft.com/office/powerpoint/2010/main" val="385927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 y="432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893" y="116632"/>
            <a:ext cx="3057939" cy="1143000"/>
          </a:xfrm>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«Прогулка»</a:t>
            </a:r>
            <a:b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(5-6 лет)</a:t>
            </a:r>
            <a:endParaRPr lang="ru-RU"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79512" y="1484784"/>
            <a:ext cx="3168352" cy="936104"/>
          </a:xfrm>
        </p:spPr>
        <p:txBody>
          <a:bodyPr>
            <a:normAutofit/>
          </a:bodyPr>
          <a:lstStyle/>
          <a:p>
            <a:r>
              <a:rPr lang="ru-RU" dirty="0">
                <a:solidFill>
                  <a:srgbClr val="7030A0"/>
                </a:solidFill>
                <a:latin typeface="Times New Roman" panose="02020603050405020304" pitchFamily="18" charset="0"/>
                <a:cs typeface="Times New Roman" panose="02020603050405020304" pitchFamily="18" charset="0"/>
              </a:rPr>
              <a:t>Цель:  </a:t>
            </a:r>
            <a:r>
              <a:rPr lang="ru-RU" b="0" dirty="0">
                <a:solidFill>
                  <a:srgbClr val="7030A0"/>
                </a:solidFill>
                <a:latin typeface="Times New Roman" panose="02020603050405020304" pitchFamily="18" charset="0"/>
                <a:cs typeface="Times New Roman" panose="02020603050405020304" pitchFamily="18" charset="0"/>
              </a:rPr>
              <a:t>развитие чувства ритма.</a:t>
            </a:r>
          </a:p>
        </p:txBody>
      </p:sp>
      <p:sp>
        <p:nvSpPr>
          <p:cNvPr id="4" name="Объект 3"/>
          <p:cNvSpPr>
            <a:spLocks noGrp="1"/>
          </p:cNvSpPr>
          <p:nvPr>
            <p:ph sz="half" idx="2"/>
          </p:nvPr>
        </p:nvSpPr>
        <p:spPr>
          <a:xfrm>
            <a:off x="3059832" y="260648"/>
            <a:ext cx="5840388" cy="5688632"/>
          </a:xfrm>
        </p:spPr>
        <p:txBody>
          <a:bodyPr>
            <a:normAutofit/>
          </a:bodyPr>
          <a:lstStyle/>
          <a:p>
            <a:pPr marL="0" indent="0">
              <a:buNone/>
            </a:pPr>
            <a:r>
              <a:rPr lang="ru-RU" sz="1600" b="1" dirty="0">
                <a:solidFill>
                  <a:srgbClr val="7030A0"/>
                </a:solidFill>
                <a:latin typeface="Times New Roman" panose="02020603050405020304" pitchFamily="18" charset="0"/>
                <a:cs typeface="Times New Roman" panose="02020603050405020304" pitchFamily="18" charset="0"/>
              </a:rPr>
              <a:t>Ход игры: </a:t>
            </a:r>
            <a:endParaRPr lang="ru-RU" sz="1600" b="1"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600" b="1" i="1" dirty="0" smtClean="0">
                <a:solidFill>
                  <a:srgbClr val="7030A0"/>
                </a:solidFill>
                <a:latin typeface="Times New Roman" panose="02020603050405020304" pitchFamily="18" charset="0"/>
                <a:cs typeface="Times New Roman" panose="02020603050405020304" pitchFamily="18" charset="0"/>
              </a:rPr>
              <a:t>Муз</a:t>
            </a:r>
            <a:r>
              <a:rPr lang="ru-RU" sz="1600" b="1" i="1" dirty="0">
                <a:solidFill>
                  <a:srgbClr val="7030A0"/>
                </a:solidFill>
                <a:latin typeface="Times New Roman" panose="02020603050405020304" pitchFamily="18" charset="0"/>
                <a:cs typeface="Times New Roman" panose="02020603050405020304" pitchFamily="18" charset="0"/>
              </a:rPr>
              <a:t>. рук.: </a:t>
            </a:r>
            <a:r>
              <a:rPr lang="ru-RU" sz="1600" dirty="0">
                <a:solidFill>
                  <a:srgbClr val="7030A0"/>
                </a:solidFill>
                <a:latin typeface="Times New Roman" panose="02020603050405020304" pitchFamily="18" charset="0"/>
                <a:cs typeface="Times New Roman" panose="02020603050405020304" pitchFamily="18" charset="0"/>
              </a:rPr>
              <a:t>«Сейчас мы с вами пойдём на прогулку, но она необычная, помогать нам будут музыкальные молоточки. Вот мы с вами спускаемся по лестнице» </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i="1" dirty="0">
                <a:solidFill>
                  <a:srgbClr val="7030A0"/>
                </a:solidFill>
                <a:latin typeface="Times New Roman" panose="02020603050405020304" pitchFamily="18" charset="0"/>
                <a:cs typeface="Times New Roman" panose="02020603050405020304" pitchFamily="18" charset="0"/>
              </a:rPr>
              <a:t>музыкальный  руководитель медленно ударяет молоточком по ладони, дети повторяют такой же ритмический рисунок. </a:t>
            </a:r>
            <a:endParaRPr lang="ru-RU" sz="1600" i="1"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600" b="1" i="1" dirty="0" err="1" smtClean="0">
                <a:solidFill>
                  <a:srgbClr val="7030A0"/>
                </a:solidFill>
                <a:latin typeface="Times New Roman" panose="02020603050405020304" pitchFamily="18" charset="0"/>
                <a:cs typeface="Times New Roman" panose="02020603050405020304" pitchFamily="18" charset="0"/>
              </a:rPr>
              <a:t>Муз.рук</a:t>
            </a:r>
            <a:r>
              <a:rPr lang="ru-RU" sz="1600" b="1" i="1" dirty="0" smtClean="0">
                <a:solidFill>
                  <a:srgbClr val="7030A0"/>
                </a:solidFill>
                <a:latin typeface="Times New Roman" panose="02020603050405020304" pitchFamily="18" charset="0"/>
                <a:cs typeface="Times New Roman" panose="02020603050405020304" pitchFamily="18" charset="0"/>
              </a:rPr>
              <a:t>.: </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А теперь мы вышли на улицу, светит солнышко, все обрадовались и побежали. Вот так!» </a:t>
            </a:r>
            <a:r>
              <a:rPr lang="ru-RU" sz="1600" i="1" dirty="0" smtClean="0">
                <a:solidFill>
                  <a:srgbClr val="7030A0"/>
                </a:solidFill>
                <a:latin typeface="Times New Roman" panose="02020603050405020304" pitchFamily="18" charset="0"/>
                <a:cs typeface="Times New Roman" panose="02020603050405020304" pitchFamily="18" charset="0"/>
              </a:rPr>
              <a:t>частыми </a:t>
            </a:r>
            <a:r>
              <a:rPr lang="ru-RU" sz="1600" i="1" dirty="0">
                <a:solidFill>
                  <a:srgbClr val="7030A0"/>
                </a:solidFill>
                <a:latin typeface="Times New Roman" panose="02020603050405020304" pitchFamily="18" charset="0"/>
                <a:cs typeface="Times New Roman" panose="02020603050405020304" pitchFamily="18" charset="0"/>
              </a:rPr>
              <a:t>ударами передаёт бег. Все повторяют. </a:t>
            </a:r>
            <a:endParaRPr lang="ru-RU" sz="1600" i="1" dirty="0" smtClean="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600" b="1" i="1" dirty="0" err="1" smtClean="0">
                <a:solidFill>
                  <a:srgbClr val="7030A0"/>
                </a:solidFill>
                <a:latin typeface="Times New Roman" panose="02020603050405020304" pitchFamily="18" charset="0"/>
                <a:cs typeface="Times New Roman" panose="02020603050405020304" pitchFamily="18" charset="0"/>
              </a:rPr>
              <a:t>Муз.рук</a:t>
            </a:r>
            <a:r>
              <a:rPr lang="ru-RU" sz="1600" b="1" i="1" dirty="0" smtClean="0">
                <a:solidFill>
                  <a:srgbClr val="7030A0"/>
                </a:solidFill>
                <a:latin typeface="Times New Roman" panose="02020603050405020304" pitchFamily="18" charset="0"/>
                <a:cs typeface="Times New Roman" panose="02020603050405020304" pitchFamily="18" charset="0"/>
              </a:rPr>
              <a:t>.: </a:t>
            </a:r>
            <a:r>
              <a:rPr lang="ru-RU" sz="1600" dirty="0" smtClean="0">
                <a:solidFill>
                  <a:srgbClr val="7030A0"/>
                </a:solidFill>
                <a:latin typeface="Times New Roman" panose="02020603050405020304" pitchFamily="18" charset="0"/>
                <a:cs typeface="Times New Roman" panose="02020603050405020304" pitchFamily="18" charset="0"/>
              </a:rPr>
              <a:t>«Таня </a:t>
            </a:r>
            <a:r>
              <a:rPr lang="ru-RU" sz="1600" dirty="0">
                <a:solidFill>
                  <a:srgbClr val="7030A0"/>
                </a:solidFill>
                <a:latin typeface="Times New Roman" panose="02020603050405020304" pitchFamily="18" charset="0"/>
                <a:cs typeface="Times New Roman" panose="02020603050405020304" pitchFamily="18" charset="0"/>
              </a:rPr>
              <a:t>взяла мяч и стала медленно ударять им о землю</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i="1" dirty="0">
                <a:solidFill>
                  <a:srgbClr val="7030A0"/>
                </a:solidFill>
                <a:latin typeface="Times New Roman" panose="02020603050405020304" pitchFamily="18" charset="0"/>
                <a:cs typeface="Times New Roman" panose="02020603050405020304" pitchFamily="18" charset="0"/>
              </a:rPr>
              <a:t>медленно ударяет молоточком. Дети повторяют</a:t>
            </a:r>
            <a:r>
              <a:rPr lang="ru-RU" sz="1600" i="1" dirty="0" smtClean="0">
                <a:solidFill>
                  <a:srgbClr val="7030A0"/>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600" b="1" i="1" dirty="0" err="1" smtClean="0">
                <a:solidFill>
                  <a:srgbClr val="7030A0"/>
                </a:solidFill>
                <a:latin typeface="Times New Roman" panose="02020603050405020304" pitchFamily="18" charset="0"/>
                <a:cs typeface="Times New Roman" panose="02020603050405020304" pitchFamily="18" charset="0"/>
              </a:rPr>
              <a:t>Муз.рук</a:t>
            </a:r>
            <a:r>
              <a:rPr lang="ru-RU" sz="1600" b="1" i="1" dirty="0" smtClean="0">
                <a:solidFill>
                  <a:srgbClr val="7030A0"/>
                </a:solidFill>
                <a:latin typeface="Times New Roman" panose="02020603050405020304" pitchFamily="18" charset="0"/>
                <a:cs typeface="Times New Roman" panose="02020603050405020304" pitchFamily="18" charset="0"/>
              </a:rPr>
              <a:t>.: </a:t>
            </a:r>
            <a:r>
              <a:rPr lang="ru-RU" sz="1600" dirty="0">
                <a:solidFill>
                  <a:srgbClr val="7030A0"/>
                </a:solidFill>
                <a:latin typeface="Times New Roman" panose="02020603050405020304" pitchFamily="18" charset="0"/>
                <a:cs typeface="Times New Roman" panose="02020603050405020304" pitchFamily="18" charset="0"/>
              </a:rPr>
              <a:t>«Но вдруг на небе появилась туча, закрыла  солнышко, и пошёл дождь. Сначала это были редкие капли, а потом начался сильный ливень</a:t>
            </a:r>
            <a:r>
              <a:rPr lang="ru-RU" sz="1600" dirty="0" smtClean="0">
                <a:solidFill>
                  <a:srgbClr val="7030A0"/>
                </a:solidFill>
                <a:latin typeface="Times New Roman" panose="02020603050405020304" pitchFamily="18" charset="0"/>
                <a:cs typeface="Times New Roman" panose="02020603050405020304" pitchFamily="18" charset="0"/>
              </a:rPr>
              <a:t>»,  </a:t>
            </a:r>
            <a:r>
              <a:rPr lang="ru-RU" sz="1600" i="1" dirty="0" smtClean="0">
                <a:solidFill>
                  <a:srgbClr val="7030A0"/>
                </a:solidFill>
                <a:latin typeface="Times New Roman" panose="02020603050405020304" pitchFamily="18" charset="0"/>
                <a:cs typeface="Times New Roman" panose="02020603050405020304" pitchFamily="18" charset="0"/>
              </a:rPr>
              <a:t>музыкальный руководитель </a:t>
            </a:r>
            <a:r>
              <a:rPr lang="ru-RU" sz="1600" i="1" dirty="0">
                <a:solidFill>
                  <a:srgbClr val="7030A0"/>
                </a:solidFill>
                <a:latin typeface="Times New Roman" panose="02020603050405020304" pitchFamily="18" charset="0"/>
                <a:cs typeface="Times New Roman" panose="02020603050405020304" pitchFamily="18" charset="0"/>
              </a:rPr>
              <a:t>постепенно ускоряет ритм </a:t>
            </a:r>
            <a:r>
              <a:rPr lang="ru-RU" sz="1600" i="1" dirty="0" smtClean="0">
                <a:solidFill>
                  <a:srgbClr val="7030A0"/>
                </a:solidFill>
                <a:latin typeface="Times New Roman" panose="02020603050405020304" pitchFamily="18" charset="0"/>
                <a:cs typeface="Times New Roman" panose="02020603050405020304" pitchFamily="18" charset="0"/>
              </a:rPr>
              <a:t> ударов </a:t>
            </a:r>
            <a:r>
              <a:rPr lang="ru-RU" sz="1600" i="1" dirty="0">
                <a:solidFill>
                  <a:srgbClr val="7030A0"/>
                </a:solidFill>
                <a:latin typeface="Times New Roman" panose="02020603050405020304" pitchFamily="18" charset="0"/>
                <a:cs typeface="Times New Roman" panose="02020603050405020304" pitchFamily="18" charset="0"/>
              </a:rPr>
              <a:t>молоточком. Дети повторяют</a:t>
            </a:r>
            <a:r>
              <a:rPr lang="ru-RU" sz="1600" i="1" dirty="0" smtClean="0">
                <a:solidFill>
                  <a:srgbClr val="7030A0"/>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ru-RU" sz="1600" b="1" i="1" dirty="0" err="1" smtClean="0">
                <a:solidFill>
                  <a:srgbClr val="7030A0"/>
                </a:solidFill>
                <a:latin typeface="Times New Roman" panose="02020603050405020304" pitchFamily="18" charset="0"/>
                <a:cs typeface="Times New Roman" panose="02020603050405020304" pitchFamily="18" charset="0"/>
              </a:rPr>
              <a:t>Муз.рук</a:t>
            </a:r>
            <a:r>
              <a:rPr lang="ru-RU" sz="1600" b="1" i="1" dirty="0" smtClean="0">
                <a:solidFill>
                  <a:srgbClr val="7030A0"/>
                </a:solidFill>
                <a:latin typeface="Times New Roman" panose="02020603050405020304" pitchFamily="18" charset="0"/>
                <a:cs typeface="Times New Roman" panose="02020603050405020304" pitchFamily="18" charset="0"/>
              </a:rPr>
              <a:t>.: </a:t>
            </a:r>
            <a:r>
              <a:rPr lang="ru-RU" sz="1600" dirty="0" smtClean="0">
                <a:solidFill>
                  <a:srgbClr val="7030A0"/>
                </a:solidFill>
                <a:latin typeface="Times New Roman" panose="02020603050405020304" pitchFamily="18" charset="0"/>
                <a:cs typeface="Times New Roman" panose="02020603050405020304" pitchFamily="18" charset="0"/>
              </a:rPr>
              <a:t>Испугались </a:t>
            </a:r>
            <a:r>
              <a:rPr lang="ru-RU" sz="1600" dirty="0">
                <a:solidFill>
                  <a:srgbClr val="7030A0"/>
                </a:solidFill>
                <a:latin typeface="Times New Roman" panose="02020603050405020304" pitchFamily="18" charset="0"/>
                <a:cs typeface="Times New Roman" panose="02020603050405020304" pitchFamily="18" charset="0"/>
              </a:rPr>
              <a:t>дети и побежали в детский </a:t>
            </a:r>
            <a:r>
              <a:rPr lang="ru-RU" sz="1600" dirty="0" smtClean="0">
                <a:solidFill>
                  <a:srgbClr val="7030A0"/>
                </a:solidFill>
                <a:latin typeface="Times New Roman" panose="02020603050405020304" pitchFamily="18" charset="0"/>
                <a:cs typeface="Times New Roman" panose="02020603050405020304" pitchFamily="18" charset="0"/>
              </a:rPr>
              <a:t>сад» </a:t>
            </a:r>
            <a:r>
              <a:rPr lang="ru-RU" sz="1600" i="1" dirty="0" smtClean="0">
                <a:solidFill>
                  <a:srgbClr val="7030A0"/>
                </a:solidFill>
                <a:latin typeface="Times New Roman" panose="02020603050405020304" pitchFamily="18" charset="0"/>
                <a:cs typeface="Times New Roman" panose="02020603050405020304" pitchFamily="18" charset="0"/>
              </a:rPr>
              <a:t>быстро </a:t>
            </a:r>
            <a:r>
              <a:rPr lang="ru-RU" sz="1600" i="1" dirty="0">
                <a:solidFill>
                  <a:srgbClr val="7030A0"/>
                </a:solidFill>
                <a:latin typeface="Times New Roman" panose="02020603050405020304" pitchFamily="18" charset="0"/>
                <a:cs typeface="Times New Roman" panose="02020603050405020304" pitchFamily="18" charset="0"/>
              </a:rPr>
              <a:t>и ритмично ударяет молоточком.</a:t>
            </a:r>
          </a:p>
        </p:txBody>
      </p:sp>
      <p:sp>
        <p:nvSpPr>
          <p:cNvPr id="5" name="Текст 4"/>
          <p:cNvSpPr>
            <a:spLocks noGrp="1"/>
          </p:cNvSpPr>
          <p:nvPr>
            <p:ph type="body" sz="quarter" idx="3"/>
          </p:nvPr>
        </p:nvSpPr>
        <p:spPr>
          <a:xfrm>
            <a:off x="179512" y="2636912"/>
            <a:ext cx="2771800" cy="1296144"/>
          </a:xfrm>
        </p:spPr>
        <p:txBody>
          <a:bodyPr>
            <a:normAutofit fontScale="92500" lnSpcReduction="20000"/>
          </a:bodyPr>
          <a:lstStyle/>
          <a:p>
            <a:r>
              <a:rPr lang="ru-RU"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b="0" dirty="0">
                <a:solidFill>
                  <a:schemeClr val="accent6">
                    <a:lumMod val="75000"/>
                  </a:schemeClr>
                </a:solidFill>
                <a:latin typeface="Times New Roman" panose="02020603050405020304" pitchFamily="18" charset="0"/>
                <a:cs typeface="Times New Roman" panose="02020603050405020304" pitchFamily="18" charset="0"/>
              </a:rPr>
              <a:t>Музыкальные молоточки по числу играющих. </a:t>
            </a:r>
          </a:p>
        </p:txBody>
      </p:sp>
    </p:spTree>
    <p:extLst>
      <p:ext uri="{BB962C8B-B14F-4D97-AF65-F5344CB8AC3E}">
        <p14:creationId xmlns:p14="http://schemas.microsoft.com/office/powerpoint/2010/main" val="2097734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9512" y="116632"/>
            <a:ext cx="8856984" cy="792088"/>
          </a:xfrm>
        </p:spPr>
        <p:txBody>
          <a:bodyPr>
            <a:normAutofit/>
          </a:bodyPr>
          <a:lstStyle/>
          <a:p>
            <a:r>
              <a:rPr lang="ru-RU" sz="4000" b="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«Найди золотой ключик» (5-6 лет)</a:t>
            </a:r>
            <a:endParaRPr lang="ru-RU" sz="4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07504" y="908720"/>
            <a:ext cx="4608512" cy="1224136"/>
          </a:xfrm>
        </p:spPr>
        <p:txBody>
          <a:bodyPr>
            <a:noAutofit/>
          </a:bodyPr>
          <a:lstStyle/>
          <a:p>
            <a:r>
              <a:rPr lang="ru-RU" sz="1600" dirty="0">
                <a:solidFill>
                  <a:srgbClr val="7030A0"/>
                </a:solidFill>
                <a:latin typeface="Times New Roman" panose="02020603050405020304" pitchFamily="18" charset="0"/>
                <a:cs typeface="Times New Roman" panose="02020603050405020304" pitchFamily="18" charset="0"/>
              </a:rPr>
              <a:t>Цель: </a:t>
            </a:r>
            <a:r>
              <a:rPr lang="ru-RU" sz="1600" b="0" dirty="0">
                <a:solidFill>
                  <a:srgbClr val="7030A0"/>
                </a:solidFill>
                <a:latin typeface="Times New Roman" panose="02020603050405020304" pitchFamily="18" charset="0"/>
                <a:cs typeface="Times New Roman" panose="02020603050405020304" pitchFamily="18" charset="0"/>
              </a:rPr>
              <a:t>Научить дошкольников конструировать и преобразовывать  коллективные песенные импровизации, исполнять их хором без сопровождения с подвижными динамическими оттенками, чисто интонируя мелодию.</a:t>
            </a:r>
          </a:p>
        </p:txBody>
      </p:sp>
      <p:sp>
        <p:nvSpPr>
          <p:cNvPr id="4" name="Объект 3"/>
          <p:cNvSpPr>
            <a:spLocks noGrp="1"/>
          </p:cNvSpPr>
          <p:nvPr>
            <p:ph sz="half" idx="2"/>
          </p:nvPr>
        </p:nvSpPr>
        <p:spPr>
          <a:xfrm>
            <a:off x="462372" y="2420889"/>
            <a:ext cx="8219256" cy="4248472"/>
          </a:xfrm>
        </p:spPr>
        <p:txBody>
          <a:bodyPr>
            <a:normAutofit fontScale="92500" lnSpcReduction="10000"/>
          </a:bodyPr>
          <a:lstStyle/>
          <a:p>
            <a:pPr marL="0" indent="0">
              <a:buNone/>
            </a:pPr>
            <a:r>
              <a:rPr lang="ru-RU" b="1" dirty="0">
                <a:solidFill>
                  <a:srgbClr val="7030A0"/>
                </a:solidFill>
                <a:latin typeface="Times New Roman" panose="02020603050405020304" pitchFamily="18" charset="0"/>
                <a:cs typeface="Times New Roman" panose="02020603050405020304" pitchFamily="18" charset="0"/>
              </a:rPr>
              <a:t>Ход игры:  </a:t>
            </a:r>
            <a:r>
              <a:rPr lang="ru-RU" dirty="0">
                <a:solidFill>
                  <a:srgbClr val="7030A0"/>
                </a:solidFill>
                <a:latin typeface="Times New Roman" panose="02020603050405020304" pitchFamily="18" charset="0"/>
                <a:cs typeface="Times New Roman" panose="02020603050405020304" pitchFamily="18" charset="0"/>
              </a:rPr>
              <a:t>Выбирают водящего. Он поворачивается спиной к </a:t>
            </a:r>
            <a:r>
              <a:rPr lang="ru-RU" dirty="0" err="1">
                <a:solidFill>
                  <a:srgbClr val="7030A0"/>
                </a:solidFill>
                <a:latin typeface="Times New Roman" panose="02020603050405020304" pitchFamily="18" charset="0"/>
                <a:cs typeface="Times New Roman" panose="02020603050405020304" pitchFamily="18" charset="0"/>
              </a:rPr>
              <a:t>фланелеграфу</a:t>
            </a:r>
            <a:r>
              <a:rPr lang="ru-RU" dirty="0">
                <a:solidFill>
                  <a:srgbClr val="7030A0"/>
                </a:solidFill>
                <a:latin typeface="Times New Roman" panose="02020603050405020304" pitchFamily="18" charset="0"/>
                <a:cs typeface="Times New Roman" panose="02020603050405020304" pitchFamily="18" charset="0"/>
              </a:rPr>
              <a:t> и не видит, что делают дети. Педагог с остальными играющими детьми прячет под любой из предметов, расположенных на </a:t>
            </a:r>
            <a:r>
              <a:rPr lang="ru-RU" dirty="0" err="1">
                <a:solidFill>
                  <a:srgbClr val="7030A0"/>
                </a:solidFill>
                <a:latin typeface="Times New Roman" panose="02020603050405020304" pitchFamily="18" charset="0"/>
                <a:cs typeface="Times New Roman" panose="02020603050405020304" pitchFamily="18" charset="0"/>
              </a:rPr>
              <a:t>фланелеграфе</a:t>
            </a:r>
            <a:r>
              <a:rPr lang="ru-RU" dirty="0">
                <a:solidFill>
                  <a:srgbClr val="7030A0"/>
                </a:solidFill>
                <a:latin typeface="Times New Roman" panose="02020603050405020304" pitchFamily="18" charset="0"/>
                <a:cs typeface="Times New Roman" panose="02020603050405020304" pitchFamily="18" charset="0"/>
              </a:rPr>
              <a:t>, золотой ключик. Затем зовут водящего. Он поворачивается лицом к детям, берёт черепаху, крепит её на указку и, медленно перемещая от одного предмета к другому, ищет золотой ключик, слушая подсказку детей: их пение, усиливающееся или затихающее в зависимости от приближения или удаления от золотого ключика.</a:t>
            </a:r>
          </a:p>
          <a:p>
            <a:pPr marL="0" indent="0">
              <a:buNone/>
            </a:pPr>
            <a:endParaRPr lang="ru-RU" sz="1200" dirty="0">
              <a:solidFill>
                <a:srgbClr val="7030A0"/>
              </a:solidFill>
              <a:latin typeface="Times New Roman" panose="02020603050405020304" pitchFamily="18" charset="0"/>
              <a:cs typeface="Times New Roman" panose="02020603050405020304" pitchFamily="18" charset="0"/>
            </a:endParaRPr>
          </a:p>
          <a:p>
            <a:pPr marL="0" indent="0">
              <a:buNone/>
            </a:pPr>
            <a:r>
              <a:rPr lang="ru-RU" sz="2200" i="1" dirty="0">
                <a:solidFill>
                  <a:srgbClr val="7030A0"/>
                </a:solidFill>
                <a:latin typeface="Times New Roman" panose="02020603050405020304" pitchFamily="18" charset="0"/>
                <a:cs typeface="Times New Roman" panose="02020603050405020304" pitchFamily="18" charset="0"/>
              </a:rPr>
              <a:t>Играют три-четыре раза</a:t>
            </a:r>
            <a:r>
              <a:rPr lang="ru-RU" sz="2200" i="1" dirty="0" smtClean="0">
                <a:solidFill>
                  <a:srgbClr val="7030A0"/>
                </a:solidFill>
                <a:latin typeface="Times New Roman" panose="02020603050405020304" pitchFamily="18" charset="0"/>
                <a:cs typeface="Times New Roman" panose="02020603050405020304" pitchFamily="18" charset="0"/>
              </a:rPr>
              <a:t>,</a:t>
            </a:r>
          </a:p>
          <a:p>
            <a:pPr marL="0" indent="0">
              <a:buNone/>
            </a:pPr>
            <a:r>
              <a:rPr lang="ru-RU" sz="2200" i="1" dirty="0" smtClean="0">
                <a:solidFill>
                  <a:srgbClr val="7030A0"/>
                </a:solidFill>
                <a:latin typeface="Times New Roman" panose="02020603050405020304" pitchFamily="18" charset="0"/>
                <a:cs typeface="Times New Roman" panose="02020603050405020304" pitchFamily="18" charset="0"/>
              </a:rPr>
              <a:t>выбирая </a:t>
            </a:r>
            <a:r>
              <a:rPr lang="ru-RU" sz="2200" i="1" dirty="0">
                <a:solidFill>
                  <a:srgbClr val="7030A0"/>
                </a:solidFill>
                <a:latin typeface="Times New Roman" panose="02020603050405020304" pitchFamily="18" charset="0"/>
                <a:cs typeface="Times New Roman" panose="02020603050405020304" pitchFamily="18" charset="0"/>
              </a:rPr>
              <a:t>нового водящего. </a:t>
            </a:r>
          </a:p>
          <a:p>
            <a:pPr marL="0" indent="0">
              <a:buNone/>
            </a:pPr>
            <a:r>
              <a:rPr lang="ru-RU" sz="2200" i="1" dirty="0" smtClean="0">
                <a:solidFill>
                  <a:srgbClr val="7030A0"/>
                </a:solidFill>
                <a:latin typeface="Times New Roman" panose="02020603050405020304" pitchFamily="18" charset="0"/>
                <a:cs typeface="Times New Roman" panose="02020603050405020304" pitchFamily="18" charset="0"/>
              </a:rPr>
              <a:t>Каждый раз золотой ключик прячут под другой предмет.</a:t>
            </a:r>
            <a:endParaRPr lang="ru-RU" sz="2200" i="1" dirty="0">
              <a:solidFill>
                <a:srgbClr val="7030A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a:xfrm>
            <a:off x="4535488" y="764704"/>
            <a:ext cx="4501008" cy="1656184"/>
          </a:xfrm>
        </p:spPr>
        <p:txBody>
          <a:bodyPr>
            <a:noAutofit/>
          </a:bodyPr>
          <a:lstStyle/>
          <a:p>
            <a:r>
              <a:rPr lang="ru-RU" sz="1600"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sz="1600" b="0" dirty="0">
                <a:solidFill>
                  <a:schemeClr val="accent6">
                    <a:lumMod val="75000"/>
                  </a:schemeClr>
                </a:solidFill>
                <a:latin typeface="Times New Roman" panose="02020603050405020304" pitchFamily="18" charset="0"/>
                <a:cs typeface="Times New Roman" panose="02020603050405020304" pitchFamily="18" charset="0"/>
              </a:rPr>
              <a:t>Плоскостные фигурки рыбок, рака, камней, водорослей для создания эффекта водоёма </a:t>
            </a:r>
            <a:r>
              <a:rPr lang="ru-RU" sz="1600" b="0" i="1" dirty="0">
                <a:solidFill>
                  <a:schemeClr val="accent6">
                    <a:lumMod val="75000"/>
                  </a:schemeClr>
                </a:solidFill>
                <a:latin typeface="Times New Roman" panose="02020603050405020304" pitchFamily="18" charset="0"/>
                <a:cs typeface="Times New Roman" panose="02020603050405020304" pitchFamily="18" charset="0"/>
              </a:rPr>
              <a:t>(крепятся на </a:t>
            </a:r>
            <a:r>
              <a:rPr lang="ru-RU" sz="1600" b="0" i="1" dirty="0" err="1">
                <a:solidFill>
                  <a:schemeClr val="accent6">
                    <a:lumMod val="75000"/>
                  </a:schemeClr>
                </a:solidFill>
                <a:latin typeface="Times New Roman" panose="02020603050405020304" pitchFamily="18" charset="0"/>
                <a:cs typeface="Times New Roman" panose="02020603050405020304" pitchFamily="18" charset="0"/>
              </a:rPr>
              <a:t>фланелеграфе</a:t>
            </a:r>
            <a:r>
              <a:rPr lang="ru-RU" sz="1600" b="0" i="1" dirty="0">
                <a:solidFill>
                  <a:schemeClr val="accent6">
                    <a:lumMod val="75000"/>
                  </a:schemeClr>
                </a:solidFill>
                <a:latin typeface="Times New Roman" panose="02020603050405020304" pitchFamily="18" charset="0"/>
                <a:cs typeface="Times New Roman" panose="02020603050405020304" pitchFamily="18" charset="0"/>
              </a:rPr>
              <a:t>), </a:t>
            </a:r>
            <a:r>
              <a:rPr lang="ru-RU" sz="1600" b="0" dirty="0">
                <a:solidFill>
                  <a:schemeClr val="accent6">
                    <a:lumMod val="75000"/>
                  </a:schemeClr>
                </a:solidFill>
                <a:latin typeface="Times New Roman" panose="02020603050405020304" pitchFamily="18" charset="0"/>
                <a:cs typeface="Times New Roman" panose="02020603050405020304" pitchFamily="18" charset="0"/>
              </a:rPr>
              <a:t>указка, на конце которой липкая лента, на неё крепится черепаха, плоскостное изображение золотого ключика, </a:t>
            </a:r>
            <a:r>
              <a:rPr lang="ru-RU" sz="1600" b="0" dirty="0" err="1" smtClean="0">
                <a:solidFill>
                  <a:schemeClr val="accent6">
                    <a:lumMod val="75000"/>
                  </a:schemeClr>
                </a:solidFill>
                <a:latin typeface="Times New Roman" panose="02020603050405020304" pitchFamily="18" charset="0"/>
                <a:cs typeface="Times New Roman" panose="02020603050405020304" pitchFamily="18" charset="0"/>
              </a:rPr>
              <a:t>фланелеграф</a:t>
            </a:r>
            <a:r>
              <a:rPr lang="ru-RU" sz="1600" b="0" dirty="0" smtClean="0">
                <a:solidFill>
                  <a:schemeClr val="accent6">
                    <a:lumMod val="75000"/>
                  </a:schemeClr>
                </a:solidFill>
                <a:latin typeface="Times New Roman" panose="02020603050405020304" pitchFamily="18" charset="0"/>
                <a:cs typeface="Times New Roman" panose="02020603050405020304" pitchFamily="18" charset="0"/>
              </a:rPr>
              <a:t>.</a:t>
            </a:r>
            <a:endParaRPr lang="ru-RU" sz="1600" b="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91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583" y="116632"/>
            <a:ext cx="4318992" cy="648072"/>
          </a:xfrm>
        </p:spPr>
        <p:txBody>
          <a:bodyPr>
            <a:normAutofit fontScale="90000"/>
          </a:bodyPr>
          <a:lstStyle/>
          <a:p>
            <a:r>
              <a:rPr lang="ru-RU" b="1" dirty="0" smtClean="0">
                <a:solidFill>
                  <a:srgbClr val="7030A0"/>
                </a:solidFill>
                <a:latin typeface="Times New Roman" panose="02020603050405020304" pitchFamily="18" charset="0"/>
                <a:cs typeface="Times New Roman" panose="02020603050405020304" pitchFamily="18" charset="0"/>
              </a:rPr>
              <a:t>«Цветы» (5-6 лет)</a:t>
            </a:r>
            <a:endParaRPr lang="ru-RU" b="1" dirty="0">
              <a:solidFill>
                <a:srgbClr val="7030A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44488" y="836712"/>
            <a:ext cx="4391000" cy="648072"/>
          </a:xfrm>
        </p:spPr>
        <p:txBody>
          <a:bodyPr>
            <a:noAutofit/>
          </a:bodyPr>
          <a:lstStyle/>
          <a:p>
            <a:r>
              <a:rPr lang="ru-RU" sz="2000" dirty="0">
                <a:solidFill>
                  <a:srgbClr val="7030A0"/>
                </a:solidFill>
                <a:latin typeface="Times New Roman" panose="02020603050405020304" pitchFamily="18" charset="0"/>
                <a:cs typeface="Times New Roman" panose="02020603050405020304" pitchFamily="18" charset="0"/>
              </a:rPr>
              <a:t>Цель игры: </a:t>
            </a:r>
            <a:r>
              <a:rPr lang="ru-RU" sz="2000" b="0" dirty="0">
                <a:solidFill>
                  <a:srgbClr val="7030A0"/>
                </a:solidFill>
                <a:latin typeface="Times New Roman" panose="02020603050405020304" pitchFamily="18" charset="0"/>
                <a:cs typeface="Times New Roman" panose="02020603050405020304" pitchFamily="18" charset="0"/>
              </a:rPr>
              <a:t>развитие  интонационной выразительности речи.</a:t>
            </a:r>
          </a:p>
        </p:txBody>
      </p:sp>
      <p:sp>
        <p:nvSpPr>
          <p:cNvPr id="4" name="Объект 3"/>
          <p:cNvSpPr>
            <a:spLocks noGrp="1"/>
          </p:cNvSpPr>
          <p:nvPr>
            <p:ph sz="half" idx="2"/>
          </p:nvPr>
        </p:nvSpPr>
        <p:spPr>
          <a:xfrm>
            <a:off x="107504" y="1700808"/>
            <a:ext cx="4040188" cy="3951288"/>
          </a:xfrm>
        </p:spPr>
        <p:txBody>
          <a:bodyPr>
            <a:normAutofit fontScale="55000" lnSpcReduction="20000"/>
          </a:bodyPr>
          <a:lstStyle/>
          <a:p>
            <a:pPr marL="0" indent="0">
              <a:buNone/>
            </a:pPr>
            <a:r>
              <a:rPr lang="ru-RU" sz="3400" b="1" dirty="0">
                <a:solidFill>
                  <a:srgbClr val="7030A0"/>
                </a:solidFill>
                <a:latin typeface="Times New Roman" panose="02020603050405020304" pitchFamily="18" charset="0"/>
                <a:cs typeface="Times New Roman" panose="02020603050405020304" pitchFamily="18" charset="0"/>
              </a:rPr>
              <a:t>Игровое </a:t>
            </a:r>
            <a:r>
              <a:rPr lang="ru-RU" sz="3400" b="1" dirty="0" smtClean="0">
                <a:solidFill>
                  <a:srgbClr val="7030A0"/>
                </a:solidFill>
                <a:latin typeface="Times New Roman" panose="02020603050405020304" pitchFamily="18" charset="0"/>
                <a:cs typeface="Times New Roman" panose="02020603050405020304" pitchFamily="18" charset="0"/>
              </a:rPr>
              <a:t> задание</a:t>
            </a:r>
            <a:r>
              <a:rPr lang="ru-RU" sz="3400" b="1" dirty="0">
                <a:solidFill>
                  <a:srgbClr val="7030A0"/>
                </a:solidFill>
                <a:latin typeface="Times New Roman" panose="02020603050405020304" pitchFamily="18" charset="0"/>
                <a:cs typeface="Times New Roman" panose="02020603050405020304" pitchFamily="18" charset="0"/>
              </a:rPr>
              <a:t>: </a:t>
            </a:r>
            <a:r>
              <a:rPr lang="ru-RU" sz="3400" dirty="0">
                <a:solidFill>
                  <a:srgbClr val="7030A0"/>
                </a:solidFill>
                <a:latin typeface="Times New Roman" panose="02020603050405020304" pitchFamily="18" charset="0"/>
                <a:cs typeface="Times New Roman" panose="02020603050405020304" pitchFamily="18" charset="0"/>
              </a:rPr>
              <a:t>предлагаем детям</a:t>
            </a:r>
          </a:p>
          <a:p>
            <a:pPr marL="0" indent="0">
              <a:buNone/>
            </a:pPr>
            <a:r>
              <a:rPr lang="ru-RU" sz="3400" dirty="0" smtClean="0">
                <a:solidFill>
                  <a:srgbClr val="7030A0"/>
                </a:solidFill>
                <a:latin typeface="Times New Roman" panose="02020603050405020304" pitchFamily="18" charset="0"/>
                <a:cs typeface="Times New Roman" panose="02020603050405020304" pitchFamily="18" charset="0"/>
              </a:rPr>
              <a:t>- </a:t>
            </a:r>
            <a:r>
              <a:rPr lang="ru-RU" sz="3400" dirty="0">
                <a:solidFill>
                  <a:srgbClr val="7030A0"/>
                </a:solidFill>
                <a:latin typeface="Times New Roman" panose="02020603050405020304" pitchFamily="18" charset="0"/>
                <a:cs typeface="Times New Roman" panose="02020603050405020304" pitchFamily="18" charset="0"/>
              </a:rPr>
              <a:t>послушать стихотворение;</a:t>
            </a:r>
          </a:p>
          <a:p>
            <a:pPr marL="0" indent="0">
              <a:buNone/>
            </a:pPr>
            <a:r>
              <a:rPr lang="ru-RU" sz="3400" dirty="0" smtClean="0">
                <a:solidFill>
                  <a:srgbClr val="7030A0"/>
                </a:solidFill>
                <a:latin typeface="Times New Roman" panose="02020603050405020304" pitchFamily="18" charset="0"/>
                <a:cs typeface="Times New Roman" panose="02020603050405020304" pitchFamily="18" charset="0"/>
              </a:rPr>
              <a:t>- </a:t>
            </a:r>
            <a:r>
              <a:rPr lang="ru-RU" sz="3400" dirty="0">
                <a:solidFill>
                  <a:srgbClr val="7030A0"/>
                </a:solidFill>
                <a:latin typeface="Times New Roman" panose="02020603050405020304" pitchFamily="18" charset="0"/>
                <a:cs typeface="Times New Roman" panose="02020603050405020304" pitchFamily="18" charset="0"/>
              </a:rPr>
              <a:t>послушать звукоподражание (цветы) на слоги «</a:t>
            </a:r>
            <a:r>
              <a:rPr lang="ru-RU" sz="3400" dirty="0" err="1">
                <a:solidFill>
                  <a:srgbClr val="7030A0"/>
                </a:solidFill>
                <a:latin typeface="Times New Roman" panose="02020603050405020304" pitchFamily="18" charset="0"/>
                <a:cs typeface="Times New Roman" panose="02020603050405020304" pitchFamily="18" charset="0"/>
              </a:rPr>
              <a:t>дили</a:t>
            </a:r>
            <a:r>
              <a:rPr lang="ru-RU" sz="3400" dirty="0">
                <a:solidFill>
                  <a:srgbClr val="7030A0"/>
                </a:solidFill>
                <a:latin typeface="Times New Roman" panose="02020603050405020304" pitchFamily="18" charset="0"/>
                <a:cs typeface="Times New Roman" panose="02020603050405020304" pitchFamily="18" charset="0"/>
              </a:rPr>
              <a:t>-дон» в речи, затем в пении с интонацией радости (громко, быстро, радостно), печали (тихо, медленно, печально).</a:t>
            </a:r>
          </a:p>
          <a:p>
            <a:pPr marL="0" indent="0">
              <a:buNone/>
            </a:pPr>
            <a:r>
              <a:rPr lang="ru-RU" sz="3400" dirty="0" smtClean="0">
                <a:solidFill>
                  <a:srgbClr val="7030A0"/>
                </a:solidFill>
                <a:latin typeface="Times New Roman" panose="02020603050405020304" pitchFamily="18" charset="0"/>
                <a:cs typeface="Times New Roman" panose="02020603050405020304" pitchFamily="18" charset="0"/>
              </a:rPr>
              <a:t>- </a:t>
            </a:r>
            <a:r>
              <a:rPr lang="ru-RU" sz="3400" dirty="0">
                <a:solidFill>
                  <a:srgbClr val="7030A0"/>
                </a:solidFill>
                <a:latin typeface="Times New Roman" panose="02020603050405020304" pitchFamily="18" charset="0"/>
                <a:cs typeface="Times New Roman" panose="02020603050405020304" pitchFamily="18" charset="0"/>
              </a:rPr>
              <a:t>рассмотреть карточки, соответствующие ритмическим рисункам.</a:t>
            </a:r>
          </a:p>
          <a:p>
            <a:pPr marL="0" indent="0">
              <a:buNone/>
            </a:pPr>
            <a:r>
              <a:rPr lang="ru-RU" sz="3400" dirty="0" smtClean="0">
                <a:solidFill>
                  <a:srgbClr val="7030A0"/>
                </a:solidFill>
                <a:latin typeface="Times New Roman" panose="02020603050405020304" pitchFamily="18" charset="0"/>
                <a:cs typeface="Times New Roman" panose="02020603050405020304" pitchFamily="18" charset="0"/>
              </a:rPr>
              <a:t>- </a:t>
            </a:r>
            <a:r>
              <a:rPr lang="ru-RU" sz="3400" dirty="0">
                <a:solidFill>
                  <a:srgbClr val="7030A0"/>
                </a:solidFill>
                <a:latin typeface="Times New Roman" panose="02020603050405020304" pitchFamily="18" charset="0"/>
                <a:cs typeface="Times New Roman" panose="02020603050405020304" pitchFamily="18" charset="0"/>
              </a:rPr>
              <a:t>послушать музыкальные фрагменты и рассмотреть открытки, изображающие эмоции радости, печали.   </a:t>
            </a:r>
          </a:p>
          <a:p>
            <a:endParaRPr lang="ru-RU" dirty="0"/>
          </a:p>
        </p:txBody>
      </p:sp>
      <p:sp>
        <p:nvSpPr>
          <p:cNvPr id="5" name="Текст 4"/>
          <p:cNvSpPr>
            <a:spLocks noGrp="1"/>
          </p:cNvSpPr>
          <p:nvPr>
            <p:ph type="body" sz="quarter" idx="3"/>
          </p:nvPr>
        </p:nvSpPr>
        <p:spPr>
          <a:xfrm>
            <a:off x="4544414" y="332656"/>
            <a:ext cx="4377343" cy="1512168"/>
          </a:xfrm>
        </p:spPr>
        <p:txBody>
          <a:bodyPr>
            <a:normAutofit lnSpcReduction="10000"/>
          </a:bodyPr>
          <a:lstStyle/>
          <a:p>
            <a:r>
              <a:rPr lang="ru-RU" sz="2000" dirty="0">
                <a:solidFill>
                  <a:schemeClr val="accent6">
                    <a:lumMod val="75000"/>
                  </a:schemeClr>
                </a:solidFill>
                <a:latin typeface="Times New Roman" panose="02020603050405020304" pitchFamily="18" charset="0"/>
                <a:cs typeface="Times New Roman" panose="02020603050405020304" pitchFamily="18" charset="0"/>
              </a:rPr>
              <a:t>Оборудование: </a:t>
            </a:r>
            <a:r>
              <a:rPr lang="ru-RU" sz="2000" b="0" dirty="0">
                <a:solidFill>
                  <a:schemeClr val="accent6">
                    <a:lumMod val="75000"/>
                  </a:schemeClr>
                </a:solidFill>
                <a:latin typeface="Times New Roman" panose="02020603050405020304" pitchFamily="18" charset="0"/>
                <a:cs typeface="Times New Roman" panose="02020603050405020304" pitchFamily="18" charset="0"/>
              </a:rPr>
              <a:t>эмоциональные  открытки, примеры созвучий, карточки-модели </a:t>
            </a:r>
            <a:r>
              <a:rPr lang="ru-RU" sz="2000" b="0" dirty="0" err="1" smtClean="0">
                <a:solidFill>
                  <a:schemeClr val="accent6">
                    <a:lumMod val="75000"/>
                  </a:schemeClr>
                </a:solidFill>
                <a:latin typeface="Times New Roman" panose="02020603050405020304" pitchFamily="18" charset="0"/>
                <a:cs typeface="Times New Roman" panose="02020603050405020304" pitchFamily="18" charset="0"/>
              </a:rPr>
              <a:t>ритмоинтонаций</a:t>
            </a:r>
            <a:r>
              <a:rPr lang="ru-RU" sz="2000" b="0" dirty="0">
                <a:solidFill>
                  <a:schemeClr val="accent6">
                    <a:lumMod val="75000"/>
                  </a:schemeClr>
                </a:solidFill>
                <a:latin typeface="Times New Roman" panose="02020603050405020304" pitchFamily="18" charset="0"/>
                <a:cs typeface="Times New Roman" panose="02020603050405020304" pitchFamily="18" charset="0"/>
              </a:rPr>
              <a:t>, изображающие эмоции радости, печали, динамическая партитура. </a:t>
            </a:r>
          </a:p>
        </p:txBody>
      </p:sp>
      <p:sp>
        <p:nvSpPr>
          <p:cNvPr id="6" name="Объект 5"/>
          <p:cNvSpPr>
            <a:spLocks noGrp="1"/>
          </p:cNvSpPr>
          <p:nvPr>
            <p:ph sz="quarter" idx="4"/>
          </p:nvPr>
        </p:nvSpPr>
        <p:spPr>
          <a:xfrm>
            <a:off x="5004048" y="1988840"/>
            <a:ext cx="3960440" cy="3744416"/>
          </a:xfrm>
        </p:spPr>
        <p:txBody>
          <a:bodyPr>
            <a:normAutofit lnSpcReduction="10000"/>
          </a:bodyPr>
          <a:lstStyle/>
          <a:p>
            <a:pPr marL="0" indent="0">
              <a:buNone/>
            </a:pPr>
            <a:r>
              <a:rPr lang="ru-RU" sz="2200" b="1" dirty="0">
                <a:solidFill>
                  <a:srgbClr val="7030A0"/>
                </a:solidFill>
                <a:latin typeface="Times New Roman" panose="02020603050405020304" pitchFamily="18" charset="0"/>
                <a:cs typeface="Times New Roman" panose="02020603050405020304" pitchFamily="18" charset="0"/>
              </a:rPr>
              <a:t>Сюжет: </a:t>
            </a:r>
            <a:r>
              <a:rPr lang="ru-RU" sz="2200" dirty="0">
                <a:solidFill>
                  <a:srgbClr val="7030A0"/>
                </a:solidFill>
                <a:latin typeface="Times New Roman" panose="02020603050405020304" pitchFamily="18" charset="0"/>
                <a:cs typeface="Times New Roman" panose="02020603050405020304" pitchFamily="18" charset="0"/>
              </a:rPr>
              <a:t>Посмотрите как похожи на лугу ромашки:</a:t>
            </a:r>
          </a:p>
          <a:p>
            <a:pPr marL="0" indent="0">
              <a:buNone/>
            </a:pPr>
            <a:r>
              <a:rPr lang="ru-RU" sz="2200" dirty="0" smtClean="0">
                <a:solidFill>
                  <a:srgbClr val="7030A0"/>
                </a:solidFill>
                <a:latin typeface="Times New Roman" panose="02020603050405020304" pitchFamily="18" charset="0"/>
                <a:cs typeface="Times New Roman" panose="02020603050405020304" pitchFamily="18" charset="0"/>
              </a:rPr>
              <a:t>Жёлтые </a:t>
            </a:r>
            <a:r>
              <a:rPr lang="ru-RU" sz="2200" dirty="0">
                <a:solidFill>
                  <a:srgbClr val="7030A0"/>
                </a:solidFill>
                <a:latin typeface="Times New Roman" panose="02020603050405020304" pitchFamily="18" charset="0"/>
                <a:cs typeface="Times New Roman" panose="02020603050405020304" pitchFamily="18" charset="0"/>
              </a:rPr>
              <a:t>головки, белые рубашки.</a:t>
            </a:r>
          </a:p>
          <a:p>
            <a:pPr marL="0" indent="0">
              <a:buNone/>
            </a:pPr>
            <a:r>
              <a:rPr lang="ru-RU" sz="2200" dirty="0" smtClean="0">
                <a:solidFill>
                  <a:srgbClr val="7030A0"/>
                </a:solidFill>
                <a:latin typeface="Times New Roman" panose="02020603050405020304" pitchFamily="18" charset="0"/>
                <a:cs typeface="Times New Roman" panose="02020603050405020304" pitchFamily="18" charset="0"/>
              </a:rPr>
              <a:t>На </a:t>
            </a:r>
            <a:r>
              <a:rPr lang="ru-RU" sz="2200" dirty="0">
                <a:solidFill>
                  <a:srgbClr val="7030A0"/>
                </a:solidFill>
                <a:latin typeface="Times New Roman" panose="02020603050405020304" pitchFamily="18" charset="0"/>
                <a:cs typeface="Times New Roman" panose="02020603050405020304" pitchFamily="18" charset="0"/>
              </a:rPr>
              <a:t>одном стебельке близнецы-двойняшки,</a:t>
            </a:r>
          </a:p>
          <a:p>
            <a:pPr marL="0" indent="0">
              <a:buNone/>
            </a:pPr>
            <a:r>
              <a:rPr lang="ru-RU" sz="2200" dirty="0" smtClean="0">
                <a:solidFill>
                  <a:srgbClr val="7030A0"/>
                </a:solidFill>
                <a:latin typeface="Times New Roman" panose="02020603050405020304" pitchFamily="18" charset="0"/>
                <a:cs typeface="Times New Roman" panose="02020603050405020304" pitchFamily="18" charset="0"/>
              </a:rPr>
              <a:t>На </a:t>
            </a:r>
            <a:r>
              <a:rPr lang="ru-RU" sz="2200" dirty="0">
                <a:solidFill>
                  <a:srgbClr val="7030A0"/>
                </a:solidFill>
                <a:latin typeface="Times New Roman" panose="02020603050405020304" pitchFamily="18" charset="0"/>
                <a:cs typeface="Times New Roman" panose="02020603050405020304" pitchFamily="18" charset="0"/>
              </a:rPr>
              <a:t>другом – сразу три близнецы-тройняшки.</a:t>
            </a:r>
          </a:p>
          <a:p>
            <a:pPr marL="0" indent="0">
              <a:buNone/>
            </a:pPr>
            <a:r>
              <a:rPr lang="ru-RU" sz="2200" dirty="0" smtClean="0">
                <a:solidFill>
                  <a:srgbClr val="7030A0"/>
                </a:solidFill>
                <a:latin typeface="Times New Roman" panose="02020603050405020304" pitchFamily="18" charset="0"/>
                <a:cs typeface="Times New Roman" panose="02020603050405020304" pitchFamily="18" charset="0"/>
              </a:rPr>
              <a:t>А </a:t>
            </a:r>
            <a:r>
              <a:rPr lang="ru-RU" sz="2200" dirty="0">
                <a:solidFill>
                  <a:srgbClr val="7030A0"/>
                </a:solidFill>
                <a:latin typeface="Times New Roman" panose="02020603050405020304" pitchFamily="18" charset="0"/>
                <a:cs typeface="Times New Roman" panose="02020603050405020304" pitchFamily="18" charset="0"/>
              </a:rPr>
              <a:t>эта ромашка – </a:t>
            </a:r>
            <a:r>
              <a:rPr lang="ru-RU" sz="2200" dirty="0" err="1">
                <a:solidFill>
                  <a:srgbClr val="7030A0"/>
                </a:solidFill>
                <a:latin typeface="Times New Roman" panose="02020603050405020304" pitchFamily="18" charset="0"/>
                <a:cs typeface="Times New Roman" panose="02020603050405020304" pitchFamily="18" charset="0"/>
              </a:rPr>
              <a:t>однашка</a:t>
            </a:r>
            <a:r>
              <a:rPr lang="ru-RU" sz="2200" dirty="0">
                <a:solidFill>
                  <a:srgbClr val="7030A0"/>
                </a:solidFill>
                <a:latin typeface="Times New Roman" panose="02020603050405020304" pitchFamily="18" charset="0"/>
                <a:cs typeface="Times New Roman" panose="02020603050405020304" pitchFamily="18" charset="0"/>
              </a:rPr>
              <a:t>,</a:t>
            </a:r>
          </a:p>
          <a:p>
            <a:pPr marL="0" indent="0">
              <a:buNone/>
            </a:pPr>
            <a:r>
              <a:rPr lang="ru-RU" sz="2200" dirty="0" smtClean="0">
                <a:solidFill>
                  <a:srgbClr val="7030A0"/>
                </a:solidFill>
                <a:latin typeface="Times New Roman" panose="02020603050405020304" pitchFamily="18" charset="0"/>
                <a:cs typeface="Times New Roman" panose="02020603050405020304" pitchFamily="18" charset="0"/>
              </a:rPr>
              <a:t>Скучает</a:t>
            </a:r>
            <a:r>
              <a:rPr lang="ru-RU" sz="2200" dirty="0">
                <a:solidFill>
                  <a:srgbClr val="7030A0"/>
                </a:solidFill>
                <a:latin typeface="Times New Roman" panose="02020603050405020304" pitchFamily="18" charset="0"/>
                <a:cs typeface="Times New Roman" panose="02020603050405020304" pitchFamily="18" charset="0"/>
              </a:rPr>
              <a:t>, наверно, бедняжка. </a:t>
            </a:r>
          </a:p>
          <a:p>
            <a:endParaRPr lang="ru-RU" dirty="0"/>
          </a:p>
        </p:txBody>
      </p:sp>
    </p:spTree>
    <p:extLst>
      <p:ext uri="{BB962C8B-B14F-4D97-AF65-F5344CB8AC3E}">
        <p14:creationId xmlns:p14="http://schemas.microsoft.com/office/powerpoint/2010/main" val="1595394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1558</Words>
  <Application>Microsoft Office PowerPoint</Application>
  <PresentationFormat>Экран (4:3)</PresentationFormat>
  <Paragraphs>87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Музыкально-дидактические игры</vt:lpstr>
      <vt:lpstr>«Бубенчики» (5-6 лет)</vt:lpstr>
      <vt:lpstr>«Кулачки и ладошки»  (5-6-лет)</vt:lpstr>
      <vt:lpstr>«Музыкальная лесенка» (5-6 лет)</vt:lpstr>
      <vt:lpstr>«Нарисуй мелодию» (5-6 лет)</vt:lpstr>
      <vt:lpstr>«Три поросёнка»  (5-6 лет)</vt:lpstr>
      <vt:lpstr>«Прогулка» (5-6 лет)</vt:lpstr>
      <vt:lpstr>«Найди золотой ключик» (5-6 лет)</vt:lpstr>
      <vt:lpstr>«Цветы» (5-6 лет)</vt:lpstr>
      <vt:lpstr>«Осень» (5-6 лет)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Музыкально-дидактические игры</dc:title>
  <dc:creator>user</dc:creator>
  <cp:lastModifiedBy>user</cp:lastModifiedBy>
  <cp:revision>10</cp:revision>
  <dcterms:created xsi:type="dcterms:W3CDTF">2021-01-14T03:56:26Z</dcterms:created>
  <dcterms:modified xsi:type="dcterms:W3CDTF">2021-01-14T05:45:33Z</dcterms:modified>
</cp:coreProperties>
</file>