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0FA709-0BD7-41E3-B046-EC4E5F7770E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4C5E51B-9A6C-43A3-A952-99F819CD9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C01A183-EA81-4146-9676-2A99335B5C2F}"/>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EA1209F9-F1FF-44F6-BDC8-11DD3FBABD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D2ACD13-FA06-4F3C-979B-461EBF1A6712}"/>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334607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AFF7FC-93BD-4A28-A32D-ED21827E7AE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32C8905-770E-45CA-921A-A15795438CD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554AC5B-0B9B-40F6-AF95-B3373765117E}"/>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B1D0648F-DEC7-4F0B-9B2F-976DF908469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ED86395-CE47-450A-AD47-C6925417FC1C}"/>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372482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12914D9-EC67-4D55-9A12-0E3DEFC6124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DB06D9F-C7B5-445B-8C49-740A864CCBE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C8915B6-1581-45CF-8D29-62711CF6B5DB}"/>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C3149523-CA1F-4674-B98D-A558FA26509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3DF6154-F26A-4D73-B6E3-4040E352CDBF}"/>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09111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BD2EAA-823A-46B1-AF8B-C565D6E2397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D10BFCF-ABE3-4769-B8A6-1AF55949A72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B842230-6F77-432D-B679-3AEA06392AEC}"/>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E9B96763-70FB-44D2-9509-8680E060DAF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3FEAA94-C52A-4D78-8204-5200AF6C3329}"/>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84494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9C74CF-086B-4B90-9AB9-B9C429CCA2E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BEC1507-B065-476C-A8B2-FD98FE20B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13113B1-2C45-4266-AA47-5EAD83DD2406}"/>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29EB8510-7355-4392-9716-26BB4E77724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531FD17-B0DB-4C0B-A8D4-CF97ADF4BBFE}"/>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66885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7C3A61-2B45-43A0-B39A-EE1E3CC28E2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899CAD5-CA24-428C-8AF5-6387BF3E24D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030733A-8701-4C3C-A6AF-DB047B0C7AC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0FEB191-0E08-4AF5-8D45-271587C4E8E0}"/>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6" name="Нижний колонтитул 5">
            <a:extLst>
              <a:ext uri="{FF2B5EF4-FFF2-40B4-BE49-F238E27FC236}">
                <a16:creationId xmlns:a16="http://schemas.microsoft.com/office/drawing/2014/main" id="{B05C7329-0616-48EE-83B8-A926ECB9E58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565DBBD-2436-4043-9657-FDFE33F115AC}"/>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585673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5957FD-151E-479D-9810-D71888B25C7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3B2571D-BDA0-4A3D-A683-F5B65BDB2D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4986D92-CA7D-4BDB-A91B-1A469383018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26E9B76-6EF9-4B8E-8344-AF346046D9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ADC58DA-EB6C-4C9B-ABE1-C2CB65DF6F5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13B566D-BB24-4ABF-96FE-01304795E05C}"/>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8" name="Нижний колонтитул 7">
            <a:extLst>
              <a:ext uri="{FF2B5EF4-FFF2-40B4-BE49-F238E27FC236}">
                <a16:creationId xmlns:a16="http://schemas.microsoft.com/office/drawing/2014/main" id="{281965A9-AD7D-42F4-9DB0-CF6EAF57D09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197B1FF-029E-48E7-9A63-DC1AE6B60442}"/>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130176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C45AFB-C5EF-457C-9112-A325BD945DB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63B2495-0A9D-4CF4-89A8-4C8BDFF92982}"/>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4" name="Нижний колонтитул 3">
            <a:extLst>
              <a:ext uri="{FF2B5EF4-FFF2-40B4-BE49-F238E27FC236}">
                <a16:creationId xmlns:a16="http://schemas.microsoft.com/office/drawing/2014/main" id="{39214596-C4E8-454E-B876-481992FB5EB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C5406B1-5942-4BC4-B1F9-BC46B0E8CBF4}"/>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207196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71F6F89-09D8-499D-81F8-09B2216DF846}"/>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3" name="Нижний колонтитул 2">
            <a:extLst>
              <a:ext uri="{FF2B5EF4-FFF2-40B4-BE49-F238E27FC236}">
                <a16:creationId xmlns:a16="http://schemas.microsoft.com/office/drawing/2014/main" id="{13F1D890-07A0-4877-BAA7-AE9EA5FD4EE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1669C03-2C82-4B09-9306-97C6787B1AD4}"/>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305304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DCA5B-C9B8-47AD-8899-21280D331B7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DAF6A3D-0642-476E-84A2-63BE396A92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1B2D381-84C2-4610-9355-2ADF7189C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13F3C93-2C23-42E8-BF67-E4A29325B8D7}"/>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6" name="Нижний колонтитул 5">
            <a:extLst>
              <a:ext uri="{FF2B5EF4-FFF2-40B4-BE49-F238E27FC236}">
                <a16:creationId xmlns:a16="http://schemas.microsoft.com/office/drawing/2014/main" id="{A684B397-577E-46F6-B39F-76725F316CE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64165C9-EBE0-483C-A531-5DE53E2A71CE}"/>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414544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A4A00-479C-4C33-A531-E3161F19DA2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AA4CF9C-94DF-4F51-A504-8F3F9153F2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B5DFC2A-8444-4CD1-B6F3-9209FC203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94EC393-66F3-4965-914F-0C71A1E3091E}"/>
              </a:ext>
            </a:extLst>
          </p:cNvPr>
          <p:cNvSpPr>
            <a:spLocks noGrp="1"/>
          </p:cNvSpPr>
          <p:nvPr>
            <p:ph type="dt" sz="half" idx="10"/>
          </p:nvPr>
        </p:nvSpPr>
        <p:spPr/>
        <p:txBody>
          <a:bodyPr/>
          <a:lstStyle/>
          <a:p>
            <a:fld id="{FD4BA80B-23E3-4D3D-9397-AE07D03673AC}" type="datetimeFigureOut">
              <a:rPr lang="ru-RU" smtClean="0"/>
              <a:t>01.03.2022</a:t>
            </a:fld>
            <a:endParaRPr lang="ru-RU"/>
          </a:p>
        </p:txBody>
      </p:sp>
      <p:sp>
        <p:nvSpPr>
          <p:cNvPr id="6" name="Нижний колонтитул 5">
            <a:extLst>
              <a:ext uri="{FF2B5EF4-FFF2-40B4-BE49-F238E27FC236}">
                <a16:creationId xmlns:a16="http://schemas.microsoft.com/office/drawing/2014/main" id="{337A2FBE-DC64-49BD-B8F7-38AFCF6C7F4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87234AB-7B18-4A7C-9F96-74007339D795}"/>
              </a:ext>
            </a:extLst>
          </p:cNvPr>
          <p:cNvSpPr>
            <a:spLocks noGrp="1"/>
          </p:cNvSpPr>
          <p:nvPr>
            <p:ph type="sldNum" sz="quarter" idx="12"/>
          </p:nvPr>
        </p:nvSpPr>
        <p:spPr/>
        <p:txBody>
          <a:bodyPr/>
          <a:lstStyle/>
          <a:p>
            <a:fld id="{833A6D63-CAB2-44F3-A011-68AF010A4489}" type="slidenum">
              <a:rPr lang="ru-RU" smtClean="0"/>
              <a:t>‹#›</a:t>
            </a:fld>
            <a:endParaRPr lang="ru-RU"/>
          </a:p>
        </p:txBody>
      </p:sp>
    </p:spTree>
    <p:extLst>
      <p:ext uri="{BB962C8B-B14F-4D97-AF65-F5344CB8AC3E}">
        <p14:creationId xmlns:p14="http://schemas.microsoft.com/office/powerpoint/2010/main" val="368513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47A460-48D8-4883-ABC6-5B16A2626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9360DF5-4E1A-4577-A7F3-FA3E86AA93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59D9F90-0835-446C-A2AF-918E11F737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BA80B-23E3-4D3D-9397-AE07D03673AC}" type="datetimeFigureOut">
              <a:rPr lang="ru-RU" smtClean="0"/>
              <a:t>01.03.2022</a:t>
            </a:fld>
            <a:endParaRPr lang="ru-RU"/>
          </a:p>
        </p:txBody>
      </p:sp>
      <p:sp>
        <p:nvSpPr>
          <p:cNvPr id="5" name="Нижний колонтитул 4">
            <a:extLst>
              <a:ext uri="{FF2B5EF4-FFF2-40B4-BE49-F238E27FC236}">
                <a16:creationId xmlns:a16="http://schemas.microsoft.com/office/drawing/2014/main" id="{6D1932F8-6FA1-42D8-AE42-75F567390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25440D6-D935-4874-8E3B-2B1A7103B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A6D63-CAB2-44F3-A011-68AF010A4489}" type="slidenum">
              <a:rPr lang="ru-RU" smtClean="0"/>
              <a:t>‹#›</a:t>
            </a:fld>
            <a:endParaRPr lang="ru-RU"/>
          </a:p>
        </p:txBody>
      </p:sp>
    </p:spTree>
    <p:extLst>
      <p:ext uri="{BB962C8B-B14F-4D97-AF65-F5344CB8AC3E}">
        <p14:creationId xmlns:p14="http://schemas.microsoft.com/office/powerpoint/2010/main" val="1571908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04DEB578-1F14-4FE7-A8C8-F8E169AEBEEB}"/>
              </a:ext>
            </a:extLst>
          </p:cNvPr>
          <p:cNvSpPr>
            <a:spLocks noGrp="1"/>
          </p:cNvSpPr>
          <p:nvPr>
            <p:ph type="ctrTitle"/>
          </p:nvPr>
        </p:nvSpPr>
        <p:spPr>
          <a:xfrm>
            <a:off x="1024379" y="2460969"/>
            <a:ext cx="9144000" cy="2387600"/>
          </a:xfrm>
        </p:spPr>
        <p:txBody>
          <a:bodyPr>
            <a:normAutofit fontScale="90000"/>
          </a:bodyPr>
          <a:lstStyle/>
          <a:p>
            <a:r>
              <a:rPr lang="ru-RU" dirty="0"/>
              <a:t>Консультация для родителей детей раннего возраста</a:t>
            </a:r>
            <a:br>
              <a:rPr lang="ru-RU" dirty="0"/>
            </a:br>
            <a:r>
              <a:rPr lang="ru-RU" dirty="0"/>
              <a:t>«РЕЧЬ ДЕТЕЙ В РАННЕМ ВОЗРАСТЕ»</a:t>
            </a:r>
          </a:p>
        </p:txBody>
      </p:sp>
      <p:sp>
        <p:nvSpPr>
          <p:cNvPr id="3" name="Подзаголовок 2">
            <a:extLst>
              <a:ext uri="{FF2B5EF4-FFF2-40B4-BE49-F238E27FC236}">
                <a16:creationId xmlns:a16="http://schemas.microsoft.com/office/drawing/2014/main" id="{2304963F-F813-4EEA-8295-1929816E2472}"/>
              </a:ext>
            </a:extLst>
          </p:cNvPr>
          <p:cNvSpPr>
            <a:spLocks noGrp="1"/>
          </p:cNvSpPr>
          <p:nvPr>
            <p:ph type="subTitle" idx="1"/>
          </p:nvPr>
        </p:nvSpPr>
        <p:spPr>
          <a:xfrm>
            <a:off x="5756635" y="6232116"/>
            <a:ext cx="9144000" cy="1655762"/>
          </a:xfrm>
        </p:spPr>
        <p:txBody>
          <a:bodyPr/>
          <a:lstStyle/>
          <a:p>
            <a:r>
              <a:rPr lang="ru-RU" dirty="0"/>
              <a:t>Котельникова С. А.</a:t>
            </a:r>
          </a:p>
        </p:txBody>
      </p:sp>
    </p:spTree>
    <p:extLst>
      <p:ext uri="{BB962C8B-B14F-4D97-AF65-F5344CB8AC3E}">
        <p14:creationId xmlns:p14="http://schemas.microsoft.com/office/powerpoint/2010/main" val="3628355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Овал 1">
            <a:extLst>
              <a:ext uri="{FF2B5EF4-FFF2-40B4-BE49-F238E27FC236}">
                <a16:creationId xmlns:a16="http://schemas.microsoft.com/office/drawing/2014/main" id="{3D899724-85E3-4835-80E7-B675575925FB}"/>
              </a:ext>
            </a:extLst>
          </p:cNvPr>
          <p:cNvSpPr/>
          <p:nvPr/>
        </p:nvSpPr>
        <p:spPr>
          <a:xfrm>
            <a:off x="1338942" y="947058"/>
            <a:ext cx="5802086" cy="44413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dirty="0"/>
              <a:t>Спасибо за внимание!!!</a:t>
            </a:r>
          </a:p>
        </p:txBody>
      </p:sp>
    </p:spTree>
    <p:extLst>
      <p:ext uri="{BB962C8B-B14F-4D97-AF65-F5344CB8AC3E}">
        <p14:creationId xmlns:p14="http://schemas.microsoft.com/office/powerpoint/2010/main" val="135153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68692F98-EF91-4054-84AC-E376A7F700E6}"/>
              </a:ext>
            </a:extLst>
          </p:cNvPr>
          <p:cNvSpPr txBox="1"/>
          <p:nvPr/>
        </p:nvSpPr>
        <p:spPr>
          <a:xfrm>
            <a:off x="468085" y="442355"/>
            <a:ext cx="7576457" cy="5632311"/>
          </a:xfrm>
          <a:prstGeom prst="rect">
            <a:avLst/>
          </a:prstGeom>
          <a:noFill/>
        </p:spPr>
        <p:txBody>
          <a:bodyPr wrap="square">
            <a:spAutoFit/>
          </a:bodyPr>
          <a:lstStyle/>
          <a:p>
            <a:pPr indent="360680" algn="just"/>
            <a:r>
              <a:rPr lang="ru-RU" sz="2400" b="0" i="0" dirty="0">
                <a:solidFill>
                  <a:srgbClr val="000000"/>
                </a:solidFill>
                <a:effectLst/>
                <a:latin typeface="Arial" panose="020B0604020202020204" pitchFamily="34" charset="0"/>
              </a:rPr>
              <a:t>Ранний возраст очень значимый для речевого развития ребенка. Он обладает огромными возможностями для формирования основ будущей взрослой личности. В раннем детстве темпы речевого развития значительно выше, чем в последующие годы. </a:t>
            </a:r>
            <a:r>
              <a:rPr lang="ru-RU" sz="2400" b="1" i="0" dirty="0">
                <a:solidFill>
                  <a:srgbClr val="000000"/>
                </a:solidFill>
                <a:effectLst/>
                <a:latin typeface="Arial" panose="020B0604020202020204" pitchFamily="34" charset="0"/>
              </a:rPr>
              <a:t>Задачи родителей в этот период</a:t>
            </a:r>
            <a:r>
              <a:rPr lang="ru-RU" sz="2400" b="0" i="0" dirty="0">
                <a:solidFill>
                  <a:srgbClr val="000000"/>
                </a:solidFill>
                <a:effectLst/>
                <a:latin typeface="Arial" panose="020B0604020202020204" pitchFamily="34" charset="0"/>
              </a:rPr>
              <a:t>: </a:t>
            </a:r>
            <a:r>
              <a:rPr lang="ru-RU" sz="2400" b="1" i="0" u="sng" dirty="0">
                <a:solidFill>
                  <a:srgbClr val="000000"/>
                </a:solidFill>
                <a:effectLst/>
                <a:latin typeface="Arial" panose="020B0604020202020204" pitchFamily="34" charset="0"/>
              </a:rPr>
              <a:t>помочь детям овладеть родным языком, накопить значительный запас слов, научить произносить звуки.</a:t>
            </a:r>
            <a:endParaRPr lang="ru-RU" b="0" i="0" dirty="0">
              <a:solidFill>
                <a:srgbClr val="000000"/>
              </a:solidFill>
              <a:effectLst/>
              <a:latin typeface="Calibri" panose="020F0502020204030204" pitchFamily="34" charset="0"/>
            </a:endParaRPr>
          </a:p>
          <a:p>
            <a:pPr indent="360680" algn="just"/>
            <a:r>
              <a:rPr lang="ru-RU" sz="2400" b="0" i="0" dirty="0">
                <a:solidFill>
                  <a:srgbClr val="000000"/>
                </a:solidFill>
                <a:effectLst/>
                <a:latin typeface="Arial" panose="020B0604020202020204" pitchFamily="34" charset="0"/>
              </a:rPr>
              <a:t>Чем больше родители будут разговаривать с ребенком, тем лучше он будет развиваться. Внимание к ребенку положительно влияет на повышение уровня его интеллекта. Обращенная речь является основным стимулом развития мозга в раннем возрасте</a:t>
            </a:r>
            <a:endParaRPr lang="ru-RU"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18682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0F0E1E3-A38E-49A0-B698-D7D81CBA0EB4}"/>
              </a:ext>
            </a:extLst>
          </p:cNvPr>
          <p:cNvSpPr txBox="1"/>
          <p:nvPr/>
        </p:nvSpPr>
        <p:spPr>
          <a:xfrm>
            <a:off x="446314" y="335845"/>
            <a:ext cx="8697686" cy="6186309"/>
          </a:xfrm>
          <a:prstGeom prst="rect">
            <a:avLst/>
          </a:prstGeom>
          <a:noFill/>
        </p:spPr>
        <p:txBody>
          <a:bodyPr wrap="square">
            <a:spAutoFit/>
          </a:bodyPr>
          <a:lstStyle/>
          <a:p>
            <a:pPr indent="360680" algn="just"/>
            <a:r>
              <a:rPr lang="ru-RU" sz="1800" b="0" i="0" dirty="0">
                <a:solidFill>
                  <a:srgbClr val="000000"/>
                </a:solidFill>
                <a:effectLst/>
                <a:latin typeface="Arial" panose="020B0604020202020204" pitchFamily="34" charset="0"/>
              </a:rPr>
              <a:t>Ребёнок хорошо понимает обращённую к нему речь и содержание сказок.</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У ребёнка раннего возраста возрастает потребность в общении и сверстниками. Ребёнок понимает простые вопросы, например: </a:t>
            </a:r>
            <a:r>
              <a:rPr lang="ru-RU" sz="1800" b="0" i="1" dirty="0">
                <a:solidFill>
                  <a:srgbClr val="000000"/>
                </a:solidFill>
                <a:effectLst/>
                <a:latin typeface="Arial" panose="020B0604020202020204" pitchFamily="34" charset="0"/>
              </a:rPr>
              <a:t>«Где лежит мяч?», «Куда мы положили игрушки?»…</a:t>
            </a:r>
            <a:r>
              <a:rPr lang="ru-RU" sz="1800" b="0" i="0" dirty="0">
                <a:solidFill>
                  <a:srgbClr val="000000"/>
                </a:solidFill>
                <a:effectLst/>
                <a:latin typeface="Arial" panose="020B0604020202020204" pitchFamily="34" charset="0"/>
              </a:rPr>
              <a:t> Интерес к окружающим предметам побуждает его обращаться ко взрослым с вопросами типа: </a:t>
            </a:r>
            <a:r>
              <a:rPr lang="ru-RU" sz="1800" b="0" i="1" dirty="0">
                <a:solidFill>
                  <a:srgbClr val="000000"/>
                </a:solidFill>
                <a:effectLst/>
                <a:latin typeface="Arial" panose="020B0604020202020204" pitchFamily="34" charset="0"/>
              </a:rPr>
              <a:t>«Что это?», «Зачем?», «Куда?».</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Словарный запас увеличивается в 3 – 4 раза. Ребёнок знает названия многих предметов: игрушек, посуды, одежды, то есть тех предметов, которые находятся в ближайшем окружении. Ребёнок начинает пользоваться глаголами, прилагательными, обозначающими не только размеры предметов, но и их цвет, форму, качество, например: красный, зелёный, круглый, длинный, зелёный…</a:t>
            </a:r>
            <a:endParaRPr lang="ru-RU" sz="1400" b="0" i="0" dirty="0">
              <a:solidFill>
                <a:srgbClr val="000000"/>
              </a:solidFill>
              <a:effectLst/>
              <a:latin typeface="Calibri" panose="020F0502020204030204" pitchFamily="34" charset="0"/>
            </a:endParaRPr>
          </a:p>
          <a:p>
            <a:pPr indent="360680" algn="just"/>
            <a:r>
              <a:rPr lang="ru-RU" sz="1800" b="0" i="1" dirty="0">
                <a:solidFill>
                  <a:srgbClr val="000000"/>
                </a:solidFill>
                <a:effectLst/>
                <a:latin typeface="Arial" panose="020B0604020202020204" pitchFamily="34" charset="0"/>
              </a:rPr>
              <a:t>Речь детей к концу третьего года жизни характеризуется появлением сложных предложений</a:t>
            </a:r>
            <a:r>
              <a:rPr lang="ru-RU" sz="1800" b="0" i="0" dirty="0">
                <a:solidFill>
                  <a:srgbClr val="000000"/>
                </a:solidFill>
                <a:effectLst/>
                <a:latin typeface="Arial" panose="020B0604020202020204" pitchFamily="34" charset="0"/>
              </a:rPr>
              <a:t>. Ребёнок воспринимает простые по содержанию и небольшие по объёму сказки, может отвечать на некоторые по прочитанному. «Курочка Ряба», «Репка», «Колобок», «Теремок», «Волк и семеро козлят» - эти произведения доступны пониманию детей, но при пересказе они способны лишь договаривать за взрослыми отдельные слова, либо группы слов. Небольшие тексты, многократно прочитанные, малыши почти полностью запоминают наизусть, самостоятельно же построить связный пересказ они, как правило, не могут, хотя некоторые дети к концу третьего года легко справляются и с таким заданием.</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93813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DEE062D-413F-4A1A-856C-7022994258BA}"/>
              </a:ext>
            </a:extLst>
          </p:cNvPr>
          <p:cNvSpPr txBox="1"/>
          <p:nvPr/>
        </p:nvSpPr>
        <p:spPr>
          <a:xfrm>
            <a:off x="620486" y="1041575"/>
            <a:ext cx="7837714" cy="5078313"/>
          </a:xfrm>
          <a:prstGeom prst="rect">
            <a:avLst/>
          </a:prstGeom>
          <a:noFill/>
        </p:spPr>
        <p:txBody>
          <a:bodyPr wrap="square">
            <a:spAutoFit/>
          </a:bodyPr>
          <a:lstStyle/>
          <a:p>
            <a:pPr indent="360680" algn="just"/>
            <a:r>
              <a:rPr lang="ru-RU" sz="1800" b="1" i="0" dirty="0">
                <a:solidFill>
                  <a:srgbClr val="000000"/>
                </a:solidFill>
                <a:effectLst/>
                <a:latin typeface="Arial" panose="020B0604020202020204" pitchFamily="34" charset="0"/>
              </a:rPr>
              <a:t>Возраст от 0 до 3 лет –</a:t>
            </a:r>
            <a:r>
              <a:rPr lang="ru-RU" sz="1800" b="0" i="0" dirty="0">
                <a:solidFill>
                  <a:srgbClr val="000000"/>
                </a:solidFill>
                <a:effectLst/>
                <a:latin typeface="Arial" panose="020B0604020202020204" pitchFamily="34" charset="0"/>
              </a:rPr>
              <a:t> </a:t>
            </a:r>
            <a:r>
              <a:rPr lang="ru-RU" sz="1800" b="0" i="0" dirty="0" err="1">
                <a:solidFill>
                  <a:srgbClr val="000000"/>
                </a:solidFill>
                <a:effectLst/>
                <a:latin typeface="Arial" panose="020B0604020202020204" pitchFamily="34" charset="0"/>
              </a:rPr>
              <a:t>сензитивный</a:t>
            </a:r>
            <a:r>
              <a:rPr lang="ru-RU" sz="1800" b="0" i="0" dirty="0">
                <a:solidFill>
                  <a:srgbClr val="000000"/>
                </a:solidFill>
                <a:effectLst/>
                <a:latin typeface="Arial" panose="020B0604020202020204" pitchFamily="34" charset="0"/>
              </a:rPr>
              <a:t> период речевого становления –</a:t>
            </a:r>
            <a:r>
              <a:rPr lang="ru-RU" sz="1800" b="1" i="0" dirty="0">
                <a:solidFill>
                  <a:srgbClr val="000000"/>
                </a:solidFill>
                <a:effectLst/>
                <a:latin typeface="Arial" panose="020B0604020202020204" pitchFamily="34" charset="0"/>
              </a:rPr>
              <a:t>период наиболее чувствительный к воздействию</a:t>
            </a:r>
            <a:r>
              <a:rPr lang="ru-RU" sz="1800" b="0" i="0" dirty="0">
                <a:solidFill>
                  <a:srgbClr val="000000"/>
                </a:solidFill>
                <a:effectLst/>
                <a:latin typeface="Arial" panose="020B0604020202020204" pitchFamily="34" charset="0"/>
              </a:rPr>
              <a:t>, будь – то воспитание или развитие. Развитие речи ребёнка тесно связано с его общим психическим развитием. Занимаясь развитием речи, мы способствуем интеллектуальному развитию.</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Чтобы речь малыша развивалась полноценно, необходимы соответствующие условия. </a:t>
            </a:r>
            <a:r>
              <a:rPr lang="ru-RU" sz="1800" b="0" i="1" dirty="0">
                <a:solidFill>
                  <a:srgbClr val="000000"/>
                </a:solidFill>
                <a:effectLst/>
                <a:latin typeface="Arial" panose="020B0604020202020204" pitchFamily="34" charset="0"/>
              </a:rPr>
              <a:t>Речь возникает при наличии определённых биологических предпосылок</a:t>
            </a:r>
            <a:r>
              <a:rPr lang="ru-RU" sz="1800" b="0" i="0" dirty="0">
                <a:solidFill>
                  <a:srgbClr val="000000"/>
                </a:solidFill>
                <a:effectLst/>
                <a:latin typeface="Arial" panose="020B0604020202020204" pitchFamily="34" charset="0"/>
              </a:rPr>
              <a:t> и, прежде всего </a:t>
            </a:r>
            <a:r>
              <a:rPr lang="ru-RU" sz="1800" b="0" i="1" dirty="0">
                <a:solidFill>
                  <a:srgbClr val="000000"/>
                </a:solidFill>
                <a:effectLst/>
                <a:latin typeface="Arial" panose="020B0604020202020204" pitchFamily="34" charset="0"/>
              </a:rPr>
              <a:t>нормального созревания и функционирования центральной нервной системы</a:t>
            </a:r>
            <a:r>
              <a:rPr lang="ru-RU" sz="1800" b="0" i="0" dirty="0">
                <a:solidFill>
                  <a:srgbClr val="000000"/>
                </a:solidFill>
                <a:effectLst/>
                <a:latin typeface="Arial" panose="020B0604020202020204" pitchFamily="34" charset="0"/>
              </a:rPr>
              <a:t>. Однако, речь является важнейшей социальной функцией, поэтому для её развития одних биологических предпосылок недостаточно. Потребность в общении формируется в жизненной практике взаимодействия ребёнка с окружающими людьми.</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Очень важно, чтобы в семье для ребёнка были созданы такие условия, чтобы он испытывал удовлетворение от общения со взрослыми, получал от них не только новые знания, но и обогащал свой словарный запас, учился правильно строить предложения, чётко произносить звуки, интересно рассказывать.</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3519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D96965E-7014-4775-9EA5-92654E35F68C}"/>
              </a:ext>
            </a:extLst>
          </p:cNvPr>
          <p:cNvSpPr txBox="1"/>
          <p:nvPr/>
        </p:nvSpPr>
        <p:spPr>
          <a:xfrm>
            <a:off x="925286" y="582067"/>
            <a:ext cx="7892143" cy="5693866"/>
          </a:xfrm>
          <a:prstGeom prst="rect">
            <a:avLst/>
          </a:prstGeom>
          <a:noFill/>
        </p:spPr>
        <p:txBody>
          <a:bodyPr wrap="square">
            <a:spAutoFit/>
          </a:bodyPr>
          <a:lstStyle/>
          <a:p>
            <a:pPr indent="360680" algn="just"/>
            <a:r>
              <a:rPr lang="ru-RU" sz="2800" b="1" i="0" dirty="0">
                <a:solidFill>
                  <a:srgbClr val="002060"/>
                </a:solidFill>
                <a:effectLst/>
                <a:latin typeface="Arial" panose="020B0604020202020204" pitchFamily="34" charset="0"/>
              </a:rPr>
              <a:t>Предлагаю вашему вниманию рекомендации по стимулированию речи детей раннего возраста.</a:t>
            </a:r>
            <a:endParaRPr lang="ru-RU" sz="2000" b="0" i="0" dirty="0">
              <a:solidFill>
                <a:srgbClr val="000000"/>
              </a:solidFill>
              <a:effectLst/>
              <a:latin typeface="Calibri" panose="020F0502020204030204" pitchFamily="34" charset="0"/>
            </a:endParaRPr>
          </a:p>
          <a:p>
            <a:pPr indent="360680" algn="just"/>
            <a:r>
              <a:rPr lang="ru-RU" sz="2800" b="0" i="1" u="sng" dirty="0">
                <a:solidFill>
                  <a:srgbClr val="C00000"/>
                </a:solidFill>
                <a:effectLst/>
                <a:latin typeface="Arial" panose="020B0604020202020204" pitchFamily="34" charset="0"/>
              </a:rPr>
              <a:t>«Разговор с самим собой»</a:t>
            </a:r>
            <a:endParaRPr lang="ru-RU" sz="2000" b="0" i="0" dirty="0">
              <a:solidFill>
                <a:srgbClr val="000000"/>
              </a:solidFill>
              <a:effectLst/>
              <a:latin typeface="Calibri" panose="020F0502020204030204" pitchFamily="34" charset="0"/>
            </a:endParaRPr>
          </a:p>
          <a:p>
            <a:pPr indent="360680" algn="just"/>
            <a:r>
              <a:rPr lang="ru-RU" sz="2800" b="0" i="0" dirty="0">
                <a:solidFill>
                  <a:srgbClr val="000000"/>
                </a:solidFill>
                <a:effectLst/>
                <a:latin typeface="Arial" panose="020B0604020202020204" pitchFamily="34" charset="0"/>
              </a:rPr>
              <a:t>Когда малыш находится недалеко от вас, начните говорить вслух о том, что видите, слышите, думаете, чувствуете. Говорить нужно медленно (но, не растягивая слова) и отчётливо, короткими простыми предложениями – доступными восприятию ребёнка. Например: «Где чашка?», «Я вижу чашку», «Чашка стоит на столе», «В чашке чай», «Я буду пить ча</a:t>
            </a:r>
            <a:r>
              <a:rPr lang="ru-RU" sz="2800" dirty="0">
                <a:solidFill>
                  <a:srgbClr val="000000"/>
                </a:solidFill>
                <a:latin typeface="Arial" panose="020B0604020202020204" pitchFamily="34" charset="0"/>
              </a:rPr>
              <a:t>й»</a:t>
            </a:r>
            <a:endParaRPr lang="ru-RU" sz="20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4947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DCF2059-3C64-4EDF-9642-0DD0C987B428}"/>
              </a:ext>
            </a:extLst>
          </p:cNvPr>
          <p:cNvSpPr txBox="1"/>
          <p:nvPr/>
        </p:nvSpPr>
        <p:spPr>
          <a:xfrm>
            <a:off x="478971" y="624199"/>
            <a:ext cx="8795657" cy="5847755"/>
          </a:xfrm>
          <a:prstGeom prst="rect">
            <a:avLst/>
          </a:prstGeom>
          <a:noFill/>
        </p:spPr>
        <p:txBody>
          <a:bodyPr wrap="square">
            <a:spAutoFit/>
          </a:bodyPr>
          <a:lstStyle/>
          <a:p>
            <a:pPr indent="360680" algn="just"/>
            <a:r>
              <a:rPr lang="ru-RU" sz="1800" b="0" i="1" u="sng" dirty="0">
                <a:solidFill>
                  <a:srgbClr val="C00000"/>
                </a:solidFill>
                <a:effectLst/>
                <a:latin typeface="Arial" panose="020B0604020202020204" pitchFamily="34" charset="0"/>
              </a:rPr>
              <a:t>«Параллельный разговор»</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Этот приём отличается от предыдущего тем, что вы описываете все действия ребёнка: что он видит, слышит, чувствует, трогает. Используя «параллельный разговор», вы как бы подсказываете ребёнку слова, выражающие его опыт, слова, которые впоследствии он начнёт использовать самостоятельно.</a:t>
            </a:r>
            <a:endParaRPr lang="ru-RU" sz="1400" b="0" i="0" dirty="0">
              <a:solidFill>
                <a:srgbClr val="000000"/>
              </a:solidFill>
              <a:effectLst/>
              <a:latin typeface="Calibri" panose="020F0502020204030204" pitchFamily="34" charset="0"/>
            </a:endParaRPr>
          </a:p>
          <a:p>
            <a:pPr indent="360680" algn="just"/>
            <a:r>
              <a:rPr lang="ru-RU" sz="1400" b="0" i="0" dirty="0">
                <a:solidFill>
                  <a:srgbClr val="000000"/>
                </a:solidFill>
                <a:effectLst/>
                <a:latin typeface="Calibri" panose="020F0502020204030204" pitchFamily="34" charset="0"/>
              </a:rPr>
              <a:t> </a:t>
            </a:r>
          </a:p>
          <a:p>
            <a:pPr indent="360680" algn="just"/>
            <a:r>
              <a:rPr lang="ru-RU" sz="1800" b="0" i="1" u="sng" dirty="0">
                <a:solidFill>
                  <a:srgbClr val="C00000"/>
                </a:solidFill>
                <a:effectLst/>
                <a:latin typeface="Arial" panose="020B0604020202020204" pitchFamily="34" charset="0"/>
              </a:rPr>
              <a:t>«Провокация, или искусственное непонимание ребёнка»</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Этот приём помогает ребёнку освоить ситуативную речь и состоит в том, что взрослый не спешит проявить свою понятливость. Например, если малыш показывает на полку с игрушками, просительно смотрит на вас, и вы хорошо понимаете, что нужно ему в данный момент. Попробуйте дать ему не ту игрушку. Конечно же, первой реакцией ребёнка будет возмущение вашей непонятливостью, но это будет и первым мотивом, стимулирующим малыша назвать нужный ему предмет. При возникновении затруднения подскажите малышу: «Я не понимаю, что ты хочешь: кошку, куклу или машинку?» В подобных ситуациях ребёнок охотно активизирует свои речевые возможности, чувствуя себя намного сообразительнее взрослого. Этот приём эффективен не только для называния предметов, но и словесного обозначения действий, производимых с ними.</a:t>
            </a:r>
            <a:endParaRPr lang="ru-RU" sz="1400" b="0" i="0" dirty="0">
              <a:solidFill>
                <a:srgbClr val="000000"/>
              </a:solidFill>
              <a:effectLst/>
              <a:latin typeface="Calibri" panose="020F0502020204030204" pitchFamily="34" charset="0"/>
            </a:endParaRPr>
          </a:p>
          <a:p>
            <a:pPr indent="360680" algn="just"/>
            <a:r>
              <a:rPr lang="ru-RU" sz="1800" b="0" i="1" dirty="0">
                <a:solidFill>
                  <a:srgbClr val="000000"/>
                </a:solidFill>
                <a:effectLst/>
                <a:latin typeface="Arial" panose="020B0604020202020204" pitchFamily="34" charset="0"/>
              </a:rPr>
              <a:t> </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60136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A826868-494F-4412-B7A8-FB0FA552BBEB}"/>
              </a:ext>
            </a:extLst>
          </p:cNvPr>
          <p:cNvSpPr txBox="1"/>
          <p:nvPr/>
        </p:nvSpPr>
        <p:spPr>
          <a:xfrm>
            <a:off x="152401" y="394692"/>
            <a:ext cx="9873342" cy="6463308"/>
          </a:xfrm>
          <a:prstGeom prst="rect">
            <a:avLst/>
          </a:prstGeom>
          <a:noFill/>
        </p:spPr>
        <p:txBody>
          <a:bodyPr wrap="square">
            <a:spAutoFit/>
          </a:bodyPr>
          <a:lstStyle/>
          <a:p>
            <a:pPr indent="360680" algn="just"/>
            <a:r>
              <a:rPr lang="ru-RU" sz="1800" b="0" i="1" u="sng" dirty="0">
                <a:solidFill>
                  <a:srgbClr val="C00000"/>
                </a:solidFill>
                <a:effectLst/>
                <a:latin typeface="Arial" panose="020B0604020202020204" pitchFamily="34" charset="0"/>
              </a:rPr>
              <a:t>«Замещение»</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«Представь, что…» - эти слова наполнены для ребёнка притягательной силой. В этом возрасте ребёнок с удовольствием представляет, что кубик – пирожок, коробка из – под обуви – домик…В этом возрасте детям очень нравятся игры – пантомимы, игры – имитации, которые активизируют наблюдательность и любознательность ребёнка. Вовлечь ребёнка можно в игру вопросом – предложением: «Угадай, что я сейчас делаю?» Начинайте с простых действий: причёсываться, чистить зубы, наливать сок в чашку…</a:t>
            </a:r>
            <a:endParaRPr lang="ru-RU" sz="1400" b="0" i="0" dirty="0">
              <a:solidFill>
                <a:srgbClr val="000000"/>
              </a:solidFill>
              <a:effectLst/>
              <a:latin typeface="Calibri" panose="020F0502020204030204" pitchFamily="34" charset="0"/>
            </a:endParaRPr>
          </a:p>
          <a:p>
            <a:pPr indent="360680" algn="just"/>
            <a:r>
              <a:rPr lang="ru-RU" sz="1800" b="0" i="1" dirty="0">
                <a:solidFill>
                  <a:srgbClr val="000000"/>
                </a:solidFill>
                <a:effectLst/>
                <a:latin typeface="Arial" panose="020B0604020202020204" pitchFamily="34" charset="0"/>
              </a:rPr>
              <a:t> </a:t>
            </a:r>
            <a:endParaRPr lang="ru-RU" sz="1400" b="0" i="0" dirty="0">
              <a:solidFill>
                <a:srgbClr val="000000"/>
              </a:solidFill>
              <a:effectLst/>
              <a:latin typeface="Calibri" panose="020F0502020204030204" pitchFamily="34" charset="0"/>
            </a:endParaRPr>
          </a:p>
          <a:p>
            <a:pPr indent="360680" algn="just"/>
            <a:r>
              <a:rPr lang="ru-RU" sz="1800" b="0" i="1" u="sng" dirty="0">
                <a:solidFill>
                  <a:srgbClr val="C00000"/>
                </a:solidFill>
                <a:effectLst/>
                <a:latin typeface="Arial" panose="020B0604020202020204" pitchFamily="34" charset="0"/>
              </a:rPr>
              <a:t>«Ролевая игра»</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Этот вид детской деятельности только ещё формируется.</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Например, игра в телефон, когда ребёнок, используя игрушечный аппарат, может звонить маме, папе…Такая игра стимулирует речевое развитие ребёнка, формирует уверенность в себе, повышает функцию общения. Поощряйте склонность детей к подражанию – это развивает внимательность к деталям, осознание прямого и переносного смысла слов.</a:t>
            </a:r>
            <a:endParaRPr lang="ru-RU" sz="1400" b="0" i="0" dirty="0">
              <a:solidFill>
                <a:srgbClr val="000000"/>
              </a:solidFill>
              <a:effectLst/>
              <a:latin typeface="Calibri" panose="020F0502020204030204" pitchFamily="34" charset="0"/>
            </a:endParaRPr>
          </a:p>
          <a:p>
            <a:pPr indent="360680" algn="just"/>
            <a:r>
              <a:rPr lang="ru-RU" sz="1800" b="0" i="1" dirty="0">
                <a:solidFill>
                  <a:srgbClr val="000000"/>
                </a:solidFill>
                <a:effectLst/>
                <a:latin typeface="Arial" panose="020B0604020202020204" pitchFamily="34" charset="0"/>
              </a:rPr>
              <a:t> </a:t>
            </a:r>
            <a:endParaRPr lang="ru-RU" sz="1400" b="0" i="0" dirty="0">
              <a:solidFill>
                <a:srgbClr val="000000"/>
              </a:solidFill>
              <a:effectLst/>
              <a:latin typeface="Calibri" panose="020F0502020204030204" pitchFamily="34" charset="0"/>
            </a:endParaRPr>
          </a:p>
          <a:p>
            <a:pPr indent="360680" algn="just"/>
            <a:r>
              <a:rPr lang="ru-RU" sz="1800" b="0" i="1" u="sng" dirty="0">
                <a:solidFill>
                  <a:srgbClr val="C00000"/>
                </a:solidFill>
                <a:effectLst/>
                <a:latin typeface="Arial" panose="020B0604020202020204" pitchFamily="34" charset="0"/>
              </a:rPr>
              <a:t>«Музыкальные игры»</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Значение музыкальных игр в речевом развитии ребёнка трудно переоценить. Дети с удовольствием подпевают, обожают музыкальные инструменты, игры, типа, «Каравай», «По кочкам»… Поощряйте желание ребёнка двигаться под музыку, подпевать. Ничего страшного в том нет, что ребёнок проговаривает только окончания или последние слова. Впоследствии ребёнок начнёт </a:t>
            </a:r>
            <a:r>
              <a:rPr lang="ru-RU" sz="1800" b="0" i="0" dirty="0" err="1">
                <a:solidFill>
                  <a:srgbClr val="000000"/>
                </a:solidFill>
                <a:effectLst/>
                <a:latin typeface="Arial" panose="020B0604020202020204" pitchFamily="34" charset="0"/>
              </a:rPr>
              <a:t>пропевать</a:t>
            </a:r>
            <a:r>
              <a:rPr lang="ru-RU" sz="1800" b="0" i="0" dirty="0">
                <a:solidFill>
                  <a:srgbClr val="000000"/>
                </a:solidFill>
                <a:effectLst/>
                <a:latin typeface="Arial" panose="020B0604020202020204" pitchFamily="34" charset="0"/>
              </a:rPr>
              <a:t> небольшие песенки целиком; помогайте ему, пойте вместе с «главным исполнителем». </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07092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06C5611-0564-4BAD-917B-2F1B9AE64C02}"/>
              </a:ext>
            </a:extLst>
          </p:cNvPr>
          <p:cNvSpPr txBox="1"/>
          <p:nvPr/>
        </p:nvSpPr>
        <p:spPr>
          <a:xfrm>
            <a:off x="1432701" y="1809150"/>
            <a:ext cx="6096000" cy="3816429"/>
          </a:xfrm>
          <a:prstGeom prst="rect">
            <a:avLst/>
          </a:prstGeom>
          <a:noFill/>
        </p:spPr>
        <p:txBody>
          <a:bodyPr wrap="square">
            <a:spAutoFit/>
          </a:bodyPr>
          <a:lstStyle/>
          <a:p>
            <a:pPr indent="360680" algn="just"/>
            <a:r>
              <a:rPr lang="ru-RU" sz="2800" b="1" i="0" dirty="0">
                <a:solidFill>
                  <a:srgbClr val="002060"/>
                </a:solidFill>
                <a:effectLst/>
                <a:latin typeface="Arial" panose="020B0604020202020204" pitchFamily="34" charset="0"/>
              </a:rPr>
              <a:t>Очень важно помнить о том, что речь взрослого является образцом для речи ребёнка!</a:t>
            </a:r>
            <a:r>
              <a:rPr lang="ru-RU" sz="2800" b="1" i="0" dirty="0">
                <a:solidFill>
                  <a:srgbClr val="002060"/>
                </a:solidFill>
                <a:effectLst/>
                <a:latin typeface="Calibri" panose="020F0502020204030204" pitchFamily="34" charset="0"/>
              </a:rPr>
              <a:t> </a:t>
            </a:r>
            <a:r>
              <a:rPr lang="ru-RU" sz="2800" b="0" i="0" dirty="0">
                <a:solidFill>
                  <a:srgbClr val="000000"/>
                </a:solidFill>
                <a:effectLst/>
                <a:latin typeface="Arial" panose="020B0604020202020204" pitchFamily="34" charset="0"/>
              </a:rPr>
              <a:t>Поэтому, чем больше ребёнок будет общаться с взрослым и сверстниками, тем быстрее и качественнее будет развиваться его речь.</a:t>
            </a:r>
            <a:endParaRPr lang="ru-RU" sz="28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 </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50242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484A80-694E-404D-8122-640878D92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481644F-0C19-4CF9-A2F1-DEBA9AFE5AED}"/>
              </a:ext>
            </a:extLst>
          </p:cNvPr>
          <p:cNvSpPr txBox="1"/>
          <p:nvPr/>
        </p:nvSpPr>
        <p:spPr>
          <a:xfrm>
            <a:off x="772885" y="1254711"/>
            <a:ext cx="6096000" cy="5262979"/>
          </a:xfrm>
          <a:prstGeom prst="rect">
            <a:avLst/>
          </a:prstGeom>
          <a:noFill/>
        </p:spPr>
        <p:txBody>
          <a:bodyPr wrap="square">
            <a:spAutoFit/>
          </a:bodyPr>
          <a:lstStyle/>
          <a:p>
            <a:pPr indent="360680" algn="just"/>
            <a:r>
              <a:rPr lang="ru-RU" sz="1800" b="1" i="0" u="sng" dirty="0">
                <a:solidFill>
                  <a:srgbClr val="002060"/>
                </a:solidFill>
                <a:effectLst/>
                <a:latin typeface="Arial" panose="020B0604020202020204" pitchFamily="34" charset="0"/>
              </a:rPr>
              <a:t>Речь взрослого должна быть:</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 чёткой, неторопливой;</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 доступной для понимания малыша, то есть не перегруженной труднопроизносимыми словами и сложными предложениями;</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 грамотной, не содержащей </a:t>
            </a:r>
            <a:r>
              <a:rPr lang="ru-RU" sz="1800" b="0" i="0" dirty="0" err="1">
                <a:solidFill>
                  <a:srgbClr val="000000"/>
                </a:solidFill>
                <a:effectLst/>
                <a:latin typeface="Arial" panose="020B0604020202020204" pitchFamily="34" charset="0"/>
              </a:rPr>
              <a:t>лепетных</a:t>
            </a:r>
            <a:r>
              <a:rPr lang="ru-RU" sz="1800" b="0" i="0" dirty="0">
                <a:solidFill>
                  <a:srgbClr val="000000"/>
                </a:solidFill>
                <a:effectLst/>
                <a:latin typeface="Arial" panose="020B0604020202020204" pitchFamily="34" charset="0"/>
              </a:rPr>
              <a:t> слов и искажений звукопроизношения.</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При отсутствии такого образца, сокращении и обеднении общения между ребёнком и взрослым, нормальное речевое и психическое развитие замедляется, поэтому, очень важно общаться с ребёнком, читать ему стихи и сказки.</a:t>
            </a:r>
            <a:endParaRPr lang="ru-RU" sz="1400" b="0" i="0" dirty="0">
              <a:solidFill>
                <a:srgbClr val="000000"/>
              </a:solidFill>
              <a:effectLst/>
              <a:latin typeface="Calibri" panose="020F0502020204030204" pitchFamily="34" charset="0"/>
            </a:endParaRPr>
          </a:p>
          <a:p>
            <a:pPr indent="360680" algn="just"/>
            <a:r>
              <a:rPr lang="ru-RU" sz="1800" b="0" i="0" dirty="0">
                <a:solidFill>
                  <a:srgbClr val="000000"/>
                </a:solidFill>
                <a:effectLst/>
                <a:latin typeface="Arial" panose="020B0604020202020204" pitchFamily="34" charset="0"/>
              </a:rPr>
              <a:t>Таким образом, чем чаще родители будут разговаривать с ребёнком, разумеется, не переутомляя его, и доступным, правильным языком, рассказывать ему сказки, разучивать вместе с ним стихотворения, потешки, играть, тем скорее он овладеет правильной речью!</a:t>
            </a:r>
            <a:endParaRPr lang="ru-RU" sz="1400" b="0" i="0" dirty="0">
              <a:solidFill>
                <a:srgbClr val="000000"/>
              </a:solidFill>
              <a:effectLst/>
              <a:latin typeface="Calibri" panose="020F0502020204030204" pitchFamily="34" charset="0"/>
            </a:endParaRPr>
          </a:p>
          <a:p>
            <a:pPr algn="l"/>
            <a:r>
              <a:rPr lang="ru-RU" sz="1200" b="0" i="0" u="none" strike="noStrike" dirty="0">
                <a:solidFill>
                  <a:srgbClr val="181818"/>
                </a:solidFill>
                <a:effectLst/>
                <a:latin typeface="Arial" panose="020B0604020202020204" pitchFamily="34" charset="0"/>
              </a:rPr>
              <a:t> </a:t>
            </a:r>
            <a:endParaRPr lang="ru-RU" sz="1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5425705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1181</Words>
  <Application>Microsoft Office PowerPoint</Application>
  <PresentationFormat>Широкоэкранный</PresentationFormat>
  <Paragraphs>39</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Консультация для родителей детей раннего возраста «РЕЧЬ ДЕТЕЙ В РАННЕМ ВОЗРАСТЕ»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детей раннего возраста «РЕЧЬ ДЕТЕЙ В РАННЕМ ВОЗРАСТЕ»</dc:title>
  <dc:creator>Владимир Котельников</dc:creator>
  <cp:lastModifiedBy>AkinLV</cp:lastModifiedBy>
  <cp:revision>7</cp:revision>
  <dcterms:created xsi:type="dcterms:W3CDTF">2021-11-01T10:51:27Z</dcterms:created>
  <dcterms:modified xsi:type="dcterms:W3CDTF">2022-03-01T11:58:02Z</dcterms:modified>
</cp:coreProperties>
</file>