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8FD1"/>
    <a:srgbClr val="62A0D8"/>
    <a:srgbClr val="FED3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250" autoAdjust="0"/>
    <p:restoredTop sz="94660"/>
  </p:normalViewPr>
  <p:slideViewPr>
    <p:cSldViewPr snapToGrid="0">
      <p:cViewPr>
        <p:scale>
          <a:sx n="70" d="100"/>
          <a:sy n="70" d="100"/>
        </p:scale>
        <p:origin x="-552" y="-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98139" y="1104899"/>
            <a:ext cx="5208733" cy="2114819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116686" y="3580327"/>
            <a:ext cx="5170851" cy="1585398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82429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2D114-E328-484D-9B96-E18A722B0303}" type="datetimeFigureOut">
              <a:rPr lang="ru-RU" smtClean="0"/>
              <a:t>20.05.2021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A6E2F-636A-4138-91CA-8F1AE8D12A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33074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762000" y="520700"/>
            <a:ext cx="7620000" cy="9271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7701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A2D114-E328-484D-9B96-E18A722B0303}" type="datetimeFigureOut">
              <a:rPr lang="ru-RU" smtClean="0"/>
              <a:t>20.05.2021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6A6E2F-636A-4138-91CA-8F1AE8D12A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6383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191363">
            <a:off x="2922740" y="1761929"/>
            <a:ext cx="5200650" cy="1655762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70000"/>
              </a:lnSpc>
            </a:pPr>
            <a:r>
              <a:rPr lang="ru-RU" sz="7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КОНСУЛЬТАЦИЯ ДЛЯ РОДИТЕЛЕЙ</a:t>
            </a:r>
          </a:p>
          <a:p>
            <a:pPr>
              <a:lnSpc>
                <a:spcPct val="170000"/>
              </a:lnSpc>
            </a:pPr>
            <a:r>
              <a:rPr lang="ru-RU" sz="1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«СОВЕТЫ </a:t>
            </a:r>
            <a:r>
              <a:rPr lang="ru-RU" sz="1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ЛОГОПЕДА</a:t>
            </a:r>
          </a:p>
          <a:p>
            <a:pPr>
              <a:lnSpc>
                <a:spcPct val="170000"/>
              </a:lnSpc>
            </a:pPr>
            <a:r>
              <a:rPr lang="ru-RU" sz="1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РОДИТЕЛЯМ БУДУЩИХ </a:t>
            </a:r>
            <a:r>
              <a:rPr lang="ru-RU" sz="1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ПЕРВОКЛАССНИКОВ»</a:t>
            </a:r>
            <a:endParaRPr lang="ru-RU" sz="11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spcBef>
                <a:spcPts val="0"/>
              </a:spcBef>
            </a:pPr>
            <a:endParaRPr lang="ru-RU" sz="1600" dirty="0" smtClean="0">
              <a:solidFill>
                <a:srgbClr val="62A0D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spcBef>
                <a:spcPts val="0"/>
              </a:spcBef>
            </a:pPr>
            <a:endParaRPr lang="ru-RU" sz="1600" dirty="0">
              <a:solidFill>
                <a:srgbClr val="62A0D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spcBef>
                <a:spcPts val="0"/>
              </a:spcBef>
            </a:pPr>
            <a:endParaRPr lang="ru-RU" sz="1600" dirty="0" smtClean="0">
              <a:solidFill>
                <a:srgbClr val="62A0D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spcBef>
                <a:spcPts val="0"/>
              </a:spcBef>
            </a:pPr>
            <a:endParaRPr lang="ru-RU" sz="1600" dirty="0" smtClean="0">
              <a:solidFill>
                <a:srgbClr val="62A0D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spcBef>
                <a:spcPts val="0"/>
              </a:spcBef>
            </a:pPr>
            <a:endParaRPr lang="ru-RU" sz="1600" dirty="0">
              <a:solidFill>
                <a:srgbClr val="62A0D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spcBef>
                <a:spcPts val="0"/>
              </a:spcBef>
            </a:pPr>
            <a:endParaRPr lang="ru-RU" sz="1600" dirty="0" smtClean="0">
              <a:solidFill>
                <a:srgbClr val="62A0D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spcBef>
                <a:spcPts val="0"/>
              </a:spcBef>
            </a:pPr>
            <a:endParaRPr lang="ru-RU" sz="1600" dirty="0">
              <a:solidFill>
                <a:srgbClr val="62A0D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spcBef>
                <a:spcPts val="0"/>
              </a:spcBef>
            </a:pPr>
            <a:endParaRPr lang="ru-RU" sz="1600" dirty="0" smtClean="0">
              <a:solidFill>
                <a:srgbClr val="62A0D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spcBef>
                <a:spcPts val="0"/>
              </a:spcBef>
            </a:pPr>
            <a:endParaRPr lang="ru-RU" sz="1600" dirty="0" smtClean="0">
              <a:solidFill>
                <a:srgbClr val="62A0D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spcBef>
                <a:spcPts val="0"/>
              </a:spcBef>
            </a:pPr>
            <a:endParaRPr lang="ru-RU" sz="1600" dirty="0">
              <a:solidFill>
                <a:srgbClr val="62A0D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spcBef>
                <a:spcPts val="0"/>
              </a:spcBef>
            </a:pPr>
            <a:endParaRPr lang="ru-RU" sz="1600" dirty="0" smtClean="0">
              <a:solidFill>
                <a:srgbClr val="62A0D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spcBef>
                <a:spcPts val="0"/>
              </a:spcBef>
            </a:pPr>
            <a:endParaRPr lang="ru-RU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spcBef>
                <a:spcPts val="0"/>
              </a:spcBef>
            </a:pPr>
            <a:endParaRPr lang="ru-RU" sz="1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spcBef>
                <a:spcPts val="0"/>
              </a:spcBef>
            </a:pPr>
            <a:r>
              <a:rPr lang="ru-RU" sz="5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– логопед </a:t>
            </a:r>
          </a:p>
          <a:p>
            <a:pPr algn="r">
              <a:spcBef>
                <a:spcPts val="0"/>
              </a:spcBef>
            </a:pPr>
            <a:r>
              <a:rPr lang="ru-RU" sz="5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Ширяева Маргарита Юрьевна</a:t>
            </a:r>
            <a:r>
              <a:rPr lang="ru-RU" sz="5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06346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7581" y="378963"/>
            <a:ext cx="8201451" cy="393373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чего зависит развитие речи ребенка? Здесь можно выделить 3 основных фактора, влияющих на речь ребенка: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  образец речи в семье (общение с ребенком, диалект, традиции, культура речи);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собственный речевой опыт (общение со сверстниками, общение со взрослыми, СМИ);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занятия в детском саду,  при необходимости занятия с логопедом.  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Самое главное, что Вы должны оставаться для Вашего ребёнка любящим и понимающим родителем и </a:t>
            </a:r>
            <a:r>
              <a:rPr lang="ru-RU" sz="20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берите на себя роль учителя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Успехов!</a:t>
            </a:r>
          </a:p>
          <a:p>
            <a:pPr marL="0" indent="0">
              <a:spcBef>
                <a:spcPts val="600"/>
              </a:spcBef>
              <a:buNone/>
            </a:pPr>
            <a:endParaRPr lang="ru-RU" sz="2000" dirty="0"/>
          </a:p>
        </p:txBody>
      </p:sp>
      <p:pic>
        <p:nvPicPr>
          <p:cNvPr id="1026" name="Picture 2" descr="http://i.mycdn.me/i?r=AzEPZsRbOZEKgBhR0XGMT1Rk88XWriACqYWzR3rz8i9r_6aKTM5SRkZCeTgDn6uOyi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3449" y="4181626"/>
            <a:ext cx="2938581" cy="2218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70857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519467" y="320255"/>
            <a:ext cx="8119566" cy="5776891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Правильная речь является важнейшим условием для успешного обучения ребенка в школе. Чем лучше развита у ребенка устная речь, тем легче ему будет овладеть чтением и письмом.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если речь школьника недостаточно развита, появляются проблемы в обучении ребенка письму и чтению (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дисграфия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нарушение процесса письма и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дислексия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нарушение процесса чтения), а значит, и в усвоении многого словесного учебного материала.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многих детей нередко наблюдается некоторое отставание в речевом развитии, которое в дошкольном возрасте обычно не привлекает к себе особого внимания, но в дальнейшем оно может помешать хорошей учебе и привести к появлению специфических ошибок, например на уроках русского языка. Поэтому очень важно выявить даже самые незначительные отклонения в речевом развитии малыша и исправить их до начала его обучения грамоте.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5914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388307"/>
            <a:ext cx="7886700" cy="5788656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поступления в школу родителям следует обратить внимание на следующее: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Состояние звукопроизношения</a:t>
            </a:r>
            <a:r>
              <a:rPr lang="ru-RU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  к шести – семи годам должен  четко произносить все звуки.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Состояние фонематических процессов.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Этот раздел подразумевает умение ребенка подбирать слова с определенным звуком, владение навыками элементарного звукового анализа и синтеза (определение первого и последнего звуков в слове, умение из звуков составить слово, посчитать количество звуков), умение различать и повторять сочетания типа: ба-па-ба, та-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ца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-та, вы-вы-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фы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др.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3. </a:t>
            </a:r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Состояние грамматического строя.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Следует обратить внимание на словообразование (дождь - дождик), словоизменение (стул - стулья), согласование (желтый мяч), управление (вышел из дома, рассказал о друге).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Состояние слоговой структуры слова.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Шестилетний ребенок умеет безошибочно произносить слова типа: велосипедист, экскурсовод и т.п.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04995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3493" y="372606"/>
            <a:ext cx="8076939" cy="6103350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Состояние словарного запаса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словаре 6-7-летнего ребенка должно быть около 2000 слов, в числе  которых представлены все части речи. Считать слова, известные Вашему ребенку, конечно же, не нужно, да и это невозможно. Но Вы можете проверить знание ребенка лексики по темам: «Семья», «Игрушки», «Мебель», «Одежда», «Продукты»,  «Животные дикие и домашние» и т.п. (т.е. всё то, что проходил ребенок в детском саду). 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6. </a:t>
            </a:r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Состояние связной речи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 детей отвечать полными предложениями на вопросы, предложите сочинить или пересказать сказку и рассказ, продолжить предложение, описать то, что происходит на улице, картине, др.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7. </a:t>
            </a:r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мелкой моторики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Часто обучение письму вызывает у детей наибольшие трудности. Для того, чтобы избежать данных проблем, нужно решить вопрос о готовности к письму непосредственно руки.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Успешному развитию мелкой моторики способствует лепка из пластилина, глины, теста;  игры с мелким конструктором;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пазлы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мозаика, застёгивание и расстёгивание пуговиц; пособия-шнуровка,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завязывание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шнурков и многое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другое.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25729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9433" y="245660"/>
            <a:ext cx="8229599" cy="6264321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8. </a:t>
            </a:r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Состояние пространственных функций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определять «право – лево» в различных условиях, положениях тела, умение узнавать предметы, буквы в разных положениях (перевёрнутые, заштрихованные наложенные друг на друга и пр.).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</a:t>
            </a:r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Развитие коммуникативных функций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Полноценному развитию коммуникативных функций ребенка способствует постоянное общение с детьми, взрослыми.  Речь идет об умении слушать, запоминать и выполнять инструкции и о выстраивании полного, развернутого, уверенного общения.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</a:t>
            </a:r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Развитие процессов внимания, памяти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Сегодня довольно большой выбор упражнения и заданий для развития внимания и памяти. Их можно купить, можно найти в интернете. Например, найти 10 отличий на двух практически одинаковых картинках; пройти по лабиринту; увидеть недостающие детали; запомнить ряд  слов или предметов; и т.д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11. </a:t>
            </a:r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мышления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Развитое мышление предполагает умение ребенка обобщать слова или предметы («назови одним словом»: например, стол, стул, кровать, шкаф – это мебель); умение классифицировать («распредели на группы»: помидор, огурец, яблоко, морковь, груша, персик); умение выделять лишнее с объяснением (тарелка, вилка, мячик, чашка).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27763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6729" y="204716"/>
            <a:ext cx="8215952" cy="6305266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Обязательно ли ребенок должен уметь читать к 1 классу?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обязательно.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складывать из слогов слова еще не является умением читать. Многие дети с трудом осваивают эту сложную мыслительную операцию – не стоит их подгонять! Навык чтения и письма должен формироваться по специальным методикам. О необходимости умения читать до школы лучше поговорить с учителем, в класс к которому пойдет ребенок.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Основным умением при чтении являются понимание прочитанного текста, анализ описанной ситуации, ответы на вопросы после чтения.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Трудности при овладении чтением и письмом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группу риска попадают следующие учащиеся: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Если ребенок левша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Если он – переученный левша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Если Ваш ребенок посещал логопедическую группу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Если в семье говорят на двух и более языках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Если ребенок слишком рано пошел в школу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Если у ребенка есть проблемы с памятью, вниманием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Если нарушено звукопроизношение (возможны ошибки на письме: ребенок пишет то, что говорит).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Если нарушено фонематическое восприятие (ребенок не может правильно повторить слоги, набор звуков)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8561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7582" y="310722"/>
            <a:ext cx="8256042" cy="6253851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детей, владеющих навыком письма и чтения, особое внимание необходимо обратить на характер ошибок. Логопедическими ошибками считаются: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Смешение букв по оптическому сходству (</a:t>
            </a:r>
            <a:r>
              <a:rPr lang="ru-RU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т-п, а-о, Е – З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Пропуски букв, слогов.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Недописывание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слов, лишние буквы в словах, слитное написание слов.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Важно не учить читать, а развивать речь ребенка. Не учить писать, а создать условия для развития мелкой моторики.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единодушно считают педагоги, намного важнее, чтобы ребенок был общительным, любопытным, не боялся высказывать свое мнение, отвечать на вопросы учителя, логически мыслил, хорошо пересказывал, фантазировал и «воображал». Чтобы был достаточно самостоятельным: мог обслужить себя в быту (аккуратно одеться – раздеться, беречь и содержать в порядке свои вещи), без помощи взрослых выполнять простейшие задания. Бросьте все силы на пополнение словарного запаса (беды нашего времени), обеспечив ребенка не только детским (в саду), но и взрослым уровнем общения. Также в начальной школе потребуется развитая рука (для письма): подарите ребенку конструктор и раскраску, пусть он строит, лепит... Научите правильно держать ручку.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88021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6638" y="324371"/>
            <a:ext cx="8310634" cy="6253850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Известно, что основное развитие речи происходит до 5 лет.  После 5 лет происходит совершенствование речевых функций. Исходя из опыта ведущих педагогов, родителям будущих первоклассников можно дать следующие рекомендации: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Больше читайте! Читайте вслух ребенку, рассматривайте с ним иллюстрации в книге, пусть пробует читать сам (хотя бы коротенькие знакомые слова).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Развивайте общую и мелкую моторику ребенка: больше рисуйте, раскрашивайте, лепите из пластилина, собирайте бусы.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Работайте над развитием познавательных способностей ребенка: разучивайте стихи, придумывайте рассказы.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Дома чаще играйте с детьми в дочки-матери, магазин, больницу, парикмахерскую, стройку и т.п., это лучший способ научить малыша организации своей деятельности и умению действовать по инструкции.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Будьте последовательны в своих требованиях. С пониманием отнеситесь к тому, что многое не будет получаться сразу.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ваш ребенок испытывает трудности в овладении письмом, ни в коем случае не ругайте его за множество ошибок, не упрекайте в лени и невнимательности. Это было бы равноценно, например, обвинению ребенка, страдающего церебральным параличом, в неуклюжести и неловкости.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89325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0286" y="324371"/>
            <a:ext cx="8256042" cy="6158315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Помогите своему ребенку:</a:t>
            </a:r>
          </a:p>
          <a:p>
            <a:pPr marL="0" indent="0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поступлению в 1 класс ребенок должен знать:</a:t>
            </a:r>
          </a:p>
          <a:p>
            <a:pPr marL="0" indent="0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свои имя и фамилию, адрес, имена членов семьи, номер телефона мамы / папы</a:t>
            </a:r>
          </a:p>
          <a:p>
            <a:pPr marL="0" indent="0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знать времена года, названия месяцев, дней недели</a:t>
            </a:r>
          </a:p>
          <a:p>
            <a:pPr marL="0" indent="0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уметь различать цвета</a:t>
            </a:r>
          </a:p>
          <a:p>
            <a:pPr marL="0" indent="0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уметь объединять предметы в группы: мебель, транспорт, одежда, обувь, растения, животные и т.д.</a:t>
            </a:r>
          </a:p>
          <a:p>
            <a:pPr marL="0" indent="0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иметь элементарные представления об окружающем миру: о профессиях, явлениях природы, </a:t>
            </a:r>
            <a:r>
              <a:rPr lang="ru-RU" sz="20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правилах общения и поведения.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у ребенка есть логопедические проблемы, то важно перед поступлением в школу продолжать занятия у логопеда.</a:t>
            </a:r>
          </a:p>
          <a:p>
            <a:pPr marL="0" indent="0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Желательно, чтобы все звуки к 1 классу были поставлены. У таких детей слабое место – рука. Также они часто при письме пропускают гласные звуки. </a:t>
            </a:r>
            <a:r>
              <a:rPr lang="ru-RU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Забудьте про классы с ранним изучением иностранного языка.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600"/>
              </a:spcBef>
              <a:buNone/>
            </a:pP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692202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84">
      <a:dk1>
        <a:sysClr val="windowText" lastClr="000000"/>
      </a:dk1>
      <a:lt1>
        <a:sysClr val="window" lastClr="FFFFFF"/>
      </a:lt1>
      <a:dk2>
        <a:srgbClr val="371D2A"/>
      </a:dk2>
      <a:lt2>
        <a:srgbClr val="E7E6E6"/>
      </a:lt2>
      <a:accent1>
        <a:srgbClr val="0070C0"/>
      </a:accent1>
      <a:accent2>
        <a:srgbClr val="6600FF"/>
      </a:accent2>
      <a:accent3>
        <a:srgbClr val="002060"/>
      </a:accent3>
      <a:accent4>
        <a:srgbClr val="4F017F"/>
      </a:accent4>
      <a:accent5>
        <a:srgbClr val="6600FF"/>
      </a:accent5>
      <a:accent6>
        <a:srgbClr val="00B0F0"/>
      </a:accent6>
      <a:hlink>
        <a:srgbClr val="0000CC"/>
      </a:hlink>
      <a:folHlink>
        <a:srgbClr val="336699"/>
      </a:folHlink>
    </a:clrScheme>
    <a:fontScheme name="джаз">
      <a:majorFont>
        <a:latin typeface="Jazz Ball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371</Words>
  <Application>Microsoft Office PowerPoint</Application>
  <PresentationFormat>Экран (4:3)</PresentationFormat>
  <Paragraphs>94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Урок РФ</dc:creator>
  <cp:lastModifiedBy>Home</cp:lastModifiedBy>
  <cp:revision>21</cp:revision>
  <dcterms:created xsi:type="dcterms:W3CDTF">2020-01-31T18:47:13Z</dcterms:created>
  <dcterms:modified xsi:type="dcterms:W3CDTF">2021-05-20T11:18:28Z</dcterms:modified>
</cp:coreProperties>
</file>