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2628" y="-10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B03341F-D938-4857-A602-73080292AB33}" type="datetimeFigureOut">
              <a:rPr lang="ru-RU" smtClean="0"/>
              <a:pPr/>
              <a:t>12.04.2021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43AB5A1-5E65-4475-B524-D89810B0930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B03341F-D938-4857-A602-73080292AB33}" type="datetimeFigureOut">
              <a:rPr lang="ru-RU" smtClean="0"/>
              <a:pPr/>
              <a:t>12.04.2021</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43AB5A1-5E65-4475-B524-D89810B0930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3" name="TextBox 2"/>
          <p:cNvSpPr txBox="1"/>
          <p:nvPr/>
        </p:nvSpPr>
        <p:spPr>
          <a:xfrm>
            <a:off x="571480" y="1142976"/>
            <a:ext cx="5715040" cy="4339650"/>
          </a:xfrm>
          <a:prstGeom prst="rect">
            <a:avLst/>
          </a:prstGeom>
          <a:noFill/>
        </p:spPr>
        <p:txBody>
          <a:bodyPr wrap="square" rtlCol="0">
            <a:spAutoFit/>
          </a:bodyPr>
          <a:lstStyle/>
          <a:p>
            <a:pPr algn="ctr"/>
            <a:r>
              <a:rPr lang="ru-RU"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rPr>
              <a:t>Консультация для родителей</a:t>
            </a:r>
          </a:p>
          <a:p>
            <a:pPr algn="ctr"/>
            <a:endParaRPr lang="ru-RU"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endParaRPr>
          </a:p>
          <a:p>
            <a:pPr algn="ctr"/>
            <a:r>
              <a:rPr lang="ru-RU"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rPr>
              <a:t>«Весна идет, весне дорогу»</a:t>
            </a:r>
            <a:endParaRPr lang="ru-RU" sz="6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Georgia" pitchFamily="18" charset="0"/>
            </a:endParaRPr>
          </a:p>
        </p:txBody>
      </p:sp>
      <p:sp>
        <p:nvSpPr>
          <p:cNvPr id="4" name="TextBox 3"/>
          <p:cNvSpPr txBox="1"/>
          <p:nvPr/>
        </p:nvSpPr>
        <p:spPr>
          <a:xfrm>
            <a:off x="357166" y="8429652"/>
            <a:ext cx="4929222" cy="369332"/>
          </a:xfrm>
          <a:prstGeom prst="rect">
            <a:avLst/>
          </a:prstGeom>
          <a:noFill/>
        </p:spPr>
        <p:txBody>
          <a:bodyPr wrap="square" rtlCol="0">
            <a:spAutoFit/>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Подготовила учитель – логопед Ширяева М.Ю.</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5" name="TextBox 4"/>
          <p:cNvSpPr txBox="1"/>
          <p:nvPr/>
        </p:nvSpPr>
        <p:spPr>
          <a:xfrm>
            <a:off x="500042" y="642910"/>
            <a:ext cx="5929354" cy="6124754"/>
          </a:xfrm>
          <a:prstGeom prst="rect">
            <a:avLst/>
          </a:prstGeom>
          <a:noFill/>
        </p:spPr>
        <p:txBody>
          <a:bodyPr wrap="square" rtlCol="0">
            <a:spAutoFit/>
          </a:bodyPr>
          <a:lstStyle/>
          <a:p>
            <a:r>
              <a:rPr lang="ru-RU" sz="2800" b="1" dirty="0" smtClean="0">
                <a:ln w="10541" cmpd="sng">
                  <a:solidFill>
                    <a:schemeClr val="accent1">
                      <a:shade val="88000"/>
                      <a:satMod val="110000"/>
                    </a:schemeClr>
                  </a:solidFill>
                  <a:prstDash val="solid"/>
                </a:ln>
                <a:solidFill>
                  <a:schemeClr val="tx2">
                    <a:lumMod val="75000"/>
                  </a:schemeClr>
                </a:solidFill>
              </a:rPr>
              <a:t>Родителям рекомендуется:</a:t>
            </a:r>
          </a:p>
          <a:p>
            <a:endParaRPr lang="ru-RU" sz="2800" b="1" dirty="0">
              <a:ln w="10541" cmpd="sng">
                <a:solidFill>
                  <a:schemeClr val="accent1">
                    <a:shade val="88000"/>
                    <a:satMod val="110000"/>
                  </a:schemeClr>
                </a:solidFill>
                <a:prstDash val="solid"/>
              </a:ln>
              <a:solidFill>
                <a:schemeClr val="tx2">
                  <a:lumMod val="75000"/>
                </a:schemeClr>
              </a:solidFill>
            </a:endParaRPr>
          </a:p>
          <a:p>
            <a:r>
              <a:rPr lang="ru-RU" sz="2800" b="1" dirty="0" smtClean="0">
                <a:ln w="10541" cmpd="sng">
                  <a:solidFill>
                    <a:schemeClr val="accent1">
                      <a:shade val="88000"/>
                      <a:satMod val="110000"/>
                    </a:schemeClr>
                  </a:solidFill>
                  <a:prstDash val="solid"/>
                </a:ln>
                <a:solidFill>
                  <a:schemeClr val="tx2">
                    <a:lumMod val="75000"/>
                  </a:schemeClr>
                </a:solidFill>
              </a:rPr>
              <a:t>Задание 1. </a:t>
            </a:r>
          </a:p>
          <a:p>
            <a:pPr algn="just"/>
            <a:r>
              <a:rPr lang="ru-RU" sz="2800" b="1" smtClean="0">
                <a:ln w="10541" cmpd="sng">
                  <a:solidFill>
                    <a:schemeClr val="accent1">
                      <a:shade val="88000"/>
                      <a:satMod val="110000"/>
                    </a:schemeClr>
                  </a:solidFill>
                  <a:prstDash val="solid"/>
                </a:ln>
                <a:solidFill>
                  <a:schemeClr val="tx2">
                    <a:lumMod val="75000"/>
                  </a:schemeClr>
                </a:solidFill>
              </a:rPr>
              <a:t>-Пговорить</a:t>
            </a:r>
            <a:r>
              <a:rPr lang="ru-RU" sz="2800" b="1" dirty="0" smtClean="0">
                <a:ln w="10541" cmpd="sng">
                  <a:solidFill>
                    <a:schemeClr val="accent1">
                      <a:shade val="88000"/>
                      <a:satMod val="110000"/>
                    </a:schemeClr>
                  </a:solidFill>
                  <a:prstDash val="solid"/>
                </a:ln>
                <a:solidFill>
                  <a:schemeClr val="tx2">
                    <a:lumMod val="75000"/>
                  </a:schemeClr>
                </a:solidFill>
              </a:rPr>
              <a:t> </a:t>
            </a:r>
            <a:r>
              <a:rPr lang="ru-RU" sz="2800" b="1" dirty="0" smtClean="0">
                <a:ln w="10541" cmpd="sng">
                  <a:solidFill>
                    <a:schemeClr val="accent1">
                      <a:shade val="88000"/>
                      <a:satMod val="110000"/>
                    </a:schemeClr>
                  </a:solidFill>
                  <a:prstDash val="solid"/>
                </a:ln>
                <a:solidFill>
                  <a:schemeClr val="tx2">
                    <a:lumMod val="75000"/>
                  </a:schemeClr>
                </a:solidFill>
              </a:rPr>
              <a:t>с ребёнком о том, какое время года наступило; -во время прогулки обратить внимание на изменения, происходящие в живой и неживой природе ранней весной; -назвать весенние месяцы, обратить внимание на первый весенний месяц – март; -понаблюдать за тем, как изменилась погода: стало теплее или холоднее, день стал длиннее или короче.</a:t>
            </a:r>
            <a:endParaRPr lang="ru-RU" sz="2800" b="1" dirty="0">
              <a:ln w="10541" cmpd="sng">
                <a:solidFill>
                  <a:schemeClr val="accent1">
                    <a:shade val="88000"/>
                    <a:satMod val="110000"/>
                  </a:schemeClr>
                </a:solidFill>
                <a:prstDash val="solid"/>
              </a:ln>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4" name="TextBox 3"/>
          <p:cNvSpPr txBox="1"/>
          <p:nvPr/>
        </p:nvSpPr>
        <p:spPr>
          <a:xfrm>
            <a:off x="428604" y="785786"/>
            <a:ext cx="5929354" cy="6986528"/>
          </a:xfrm>
          <a:prstGeom prst="rect">
            <a:avLst/>
          </a:prstGeom>
          <a:noFill/>
        </p:spPr>
        <p:txBody>
          <a:bodyPr wrap="square" rtlCol="0">
            <a:spAutoFit/>
          </a:bodyPr>
          <a:lstStyle/>
          <a:p>
            <a:pPr algn="just"/>
            <a:r>
              <a:rPr lang="ru-RU" sz="2800" b="1" dirty="0" smtClean="0">
                <a:ln w="10541" cmpd="sng">
                  <a:solidFill>
                    <a:schemeClr val="accent1">
                      <a:shade val="88000"/>
                      <a:satMod val="110000"/>
                    </a:schemeClr>
                  </a:solidFill>
                  <a:prstDash val="solid"/>
                </a:ln>
                <a:solidFill>
                  <a:schemeClr val="tx2">
                    <a:lumMod val="75000"/>
                  </a:schemeClr>
                </a:solidFill>
              </a:rPr>
              <a:t>Задание 2. </a:t>
            </a:r>
          </a:p>
          <a:p>
            <a:pPr algn="just"/>
            <a:r>
              <a:rPr lang="ru-RU" sz="2800" b="1" dirty="0" smtClean="0">
                <a:ln w="10541" cmpd="sng">
                  <a:solidFill>
                    <a:schemeClr val="accent1">
                      <a:shade val="88000"/>
                      <a:satMod val="110000"/>
                    </a:schemeClr>
                  </a:solidFill>
                  <a:prstDash val="solid"/>
                </a:ln>
                <a:solidFill>
                  <a:schemeClr val="tx2">
                    <a:lumMod val="75000"/>
                  </a:schemeClr>
                </a:solidFill>
              </a:rPr>
              <a:t>Игра «Что лишнее?» (Определить, какая из примет лишняя, и объяснить, почему.) Тает снег, улетают на юг перелётные птицы, начинается капель, появляются проталины. Распускается верба, начинается ледоход, трещат сильные морозы, расцветает мать - и - мачеха. Набухают почки, созревают яблоки, на проталинах появляется первая травка, грачи начинают строить гнёзда. С крыш свисают сосульки, снег темнеет и оседает, листья желтеют и опадают, просыпается медведь. </a:t>
            </a:r>
            <a:endParaRPr lang="ru-RU" sz="2800" b="1" dirty="0">
              <a:ln w="10541" cmpd="sng">
                <a:solidFill>
                  <a:schemeClr val="accent1">
                    <a:shade val="88000"/>
                    <a:satMod val="110000"/>
                  </a:schemeClr>
                </a:solidFill>
                <a:prstDash val="solid"/>
              </a:ln>
              <a:solidFill>
                <a:schemeClr val="tx2">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3" name="TextBox 2"/>
          <p:cNvSpPr txBox="1"/>
          <p:nvPr/>
        </p:nvSpPr>
        <p:spPr>
          <a:xfrm>
            <a:off x="428604" y="785786"/>
            <a:ext cx="5929354" cy="6986528"/>
          </a:xfrm>
          <a:prstGeom prst="rect">
            <a:avLst/>
          </a:prstGeom>
          <a:noFill/>
        </p:spPr>
        <p:txBody>
          <a:bodyPr wrap="square" rtlCol="0">
            <a:spAutoFit/>
          </a:bodyPr>
          <a:lstStyle/>
          <a:p>
            <a:pPr algn="just"/>
            <a:r>
              <a:rPr lang="ru-RU" sz="2800" b="1" dirty="0" smtClean="0">
                <a:ln w="10541" cmpd="sng">
                  <a:solidFill>
                    <a:schemeClr val="accent1">
                      <a:shade val="88000"/>
                      <a:satMod val="110000"/>
                    </a:schemeClr>
                  </a:solidFill>
                  <a:prstDash val="solid"/>
                </a:ln>
                <a:solidFill>
                  <a:schemeClr val="tx2">
                    <a:lumMod val="75000"/>
                  </a:schemeClr>
                </a:solidFill>
              </a:rPr>
              <a:t>Задание 3. </a:t>
            </a:r>
          </a:p>
          <a:p>
            <a:pPr algn="just"/>
            <a:r>
              <a:rPr lang="ru-RU" sz="2800" b="1" dirty="0" smtClean="0">
                <a:ln w="10541" cmpd="sng">
                  <a:solidFill>
                    <a:schemeClr val="accent1">
                      <a:shade val="88000"/>
                      <a:satMod val="110000"/>
                    </a:schemeClr>
                  </a:solidFill>
                  <a:prstDash val="solid"/>
                </a:ln>
                <a:solidFill>
                  <a:schemeClr val="tx2">
                    <a:lumMod val="75000"/>
                  </a:schemeClr>
                </a:solidFill>
              </a:rPr>
              <a:t>Игра «Скажи правильно» Распускаются листочки или цветочки? Порхают птичка или листочки? Тает снежинка или слезинка? Журчат ручьи или грачи? Набухают почки или листочки? Прилетают насекомые или птицы? Трещит лёд или ледоход? </a:t>
            </a:r>
          </a:p>
          <a:p>
            <a:pPr algn="just"/>
            <a:r>
              <a:rPr lang="ru-RU" sz="2800" b="1" dirty="0" smtClean="0">
                <a:ln w="10541" cmpd="sng">
                  <a:solidFill>
                    <a:schemeClr val="accent1">
                      <a:shade val="88000"/>
                      <a:satMod val="110000"/>
                    </a:schemeClr>
                  </a:solidFill>
                  <a:prstDash val="solid"/>
                </a:ln>
                <a:solidFill>
                  <a:schemeClr val="tx2">
                    <a:lumMod val="75000"/>
                  </a:schemeClr>
                </a:solidFill>
              </a:rPr>
              <a:t>Задание 4.</a:t>
            </a:r>
          </a:p>
          <a:p>
            <a:pPr algn="just"/>
            <a:r>
              <a:rPr lang="ru-RU" sz="2800" b="1" dirty="0" smtClean="0">
                <a:ln w="10541" cmpd="sng">
                  <a:solidFill>
                    <a:schemeClr val="accent1">
                      <a:shade val="88000"/>
                      <a:satMod val="110000"/>
                    </a:schemeClr>
                  </a:solidFill>
                  <a:prstDash val="solid"/>
                </a:ln>
                <a:solidFill>
                  <a:schemeClr val="tx2">
                    <a:lumMod val="75000"/>
                  </a:schemeClr>
                </a:solidFill>
              </a:rPr>
              <a:t>Игра «Сосчитай до пяти» </a:t>
            </a:r>
          </a:p>
          <a:p>
            <a:pPr algn="just"/>
            <a:r>
              <a:rPr lang="ru-RU" sz="2800" b="1" dirty="0" smtClean="0">
                <a:ln w="10541" cmpd="sng">
                  <a:solidFill>
                    <a:schemeClr val="accent1">
                      <a:shade val="88000"/>
                      <a:satMod val="110000"/>
                    </a:schemeClr>
                  </a:solidFill>
                  <a:prstDash val="solid"/>
                </a:ln>
                <a:solidFill>
                  <a:schemeClr val="tx2">
                    <a:lumMod val="75000"/>
                  </a:schemeClr>
                </a:solidFill>
              </a:rPr>
              <a:t>Один маленький подснежник, два….,пять…. </a:t>
            </a:r>
          </a:p>
          <a:p>
            <a:pPr algn="just"/>
            <a:r>
              <a:rPr lang="ru-RU" sz="2800" b="1" dirty="0" smtClean="0">
                <a:ln w="10541" cmpd="sng">
                  <a:solidFill>
                    <a:schemeClr val="accent1">
                      <a:shade val="88000"/>
                      <a:satMod val="110000"/>
                    </a:schemeClr>
                  </a:solidFill>
                  <a:prstDash val="solid"/>
                </a:ln>
                <a:solidFill>
                  <a:schemeClr val="tx2">
                    <a:lumMod val="75000"/>
                  </a:schemeClr>
                </a:solidFill>
              </a:rPr>
              <a:t>Один звонкий ручеёк, два…., пять… Одна душистая мимоза, две, пять….</a:t>
            </a:r>
          </a:p>
          <a:p>
            <a:pPr algn="just"/>
            <a:endParaRPr lang="ru-RU" sz="2800" b="1" dirty="0">
              <a:ln w="10541" cmpd="sng">
                <a:solidFill>
                  <a:schemeClr val="accent1">
                    <a:shade val="88000"/>
                    <a:satMod val="110000"/>
                  </a:schemeClr>
                </a:solidFill>
                <a:prstDash val="solid"/>
              </a:ln>
              <a:solidFill>
                <a:schemeClr val="tx2">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3" name="TextBox 2"/>
          <p:cNvSpPr txBox="1"/>
          <p:nvPr/>
        </p:nvSpPr>
        <p:spPr>
          <a:xfrm>
            <a:off x="428604" y="285720"/>
            <a:ext cx="5929354" cy="8279190"/>
          </a:xfrm>
          <a:prstGeom prst="rect">
            <a:avLst/>
          </a:prstGeom>
          <a:noFill/>
        </p:spPr>
        <p:txBody>
          <a:bodyPr wrap="square" rtlCol="0">
            <a:spAutoFit/>
          </a:bodyPr>
          <a:lstStyle/>
          <a:p>
            <a:pPr algn="just"/>
            <a:r>
              <a:rPr lang="ru-RU" sz="2800" b="1" dirty="0" smtClean="0">
                <a:ln w="10541" cmpd="sng">
                  <a:solidFill>
                    <a:schemeClr val="accent1">
                      <a:shade val="88000"/>
                      <a:satMod val="110000"/>
                    </a:schemeClr>
                  </a:solidFill>
                  <a:prstDash val="solid"/>
                </a:ln>
                <a:solidFill>
                  <a:schemeClr val="tx2">
                    <a:lumMod val="75000"/>
                  </a:schemeClr>
                </a:solidFill>
              </a:rPr>
              <a:t>Задание 5. </a:t>
            </a:r>
          </a:p>
          <a:p>
            <a:pPr algn="just"/>
            <a:r>
              <a:rPr lang="ru-RU" sz="2800" b="1" dirty="0" smtClean="0">
                <a:ln w="10541" cmpd="sng">
                  <a:solidFill>
                    <a:schemeClr val="accent1">
                      <a:shade val="88000"/>
                      <a:satMod val="110000"/>
                    </a:schemeClr>
                  </a:solidFill>
                  <a:prstDash val="solid"/>
                </a:ln>
                <a:solidFill>
                  <a:schemeClr val="tx2">
                    <a:lumMod val="75000"/>
                  </a:schemeClr>
                </a:solidFill>
              </a:rPr>
              <a:t>Пальчиковая гимнастика «Весна» Снова солнце в небе улыбается, </a:t>
            </a:r>
            <a:r>
              <a:rPr lang="ru-RU" sz="2800" dirty="0" smtClean="0">
                <a:ln w="10541" cmpd="sng">
                  <a:solidFill>
                    <a:schemeClr val="accent1">
                      <a:shade val="88000"/>
                      <a:satMod val="110000"/>
                    </a:schemeClr>
                  </a:solidFill>
                  <a:prstDash val="solid"/>
                </a:ln>
                <a:solidFill>
                  <a:schemeClr val="tx2">
                    <a:lumMod val="75000"/>
                  </a:schemeClr>
                </a:solidFill>
              </a:rPr>
              <a:t>(Соединять пальцы правой руки с большим.) </a:t>
            </a:r>
          </a:p>
          <a:p>
            <a:pPr algn="just"/>
            <a:r>
              <a:rPr lang="ru-RU" sz="2800" b="1" dirty="0" smtClean="0">
                <a:ln w="10541" cmpd="sng">
                  <a:solidFill>
                    <a:schemeClr val="accent1">
                      <a:shade val="88000"/>
                      <a:satMod val="110000"/>
                    </a:schemeClr>
                  </a:solidFill>
                  <a:prstDash val="solid"/>
                </a:ln>
                <a:solidFill>
                  <a:schemeClr val="tx2">
                    <a:lumMod val="75000"/>
                  </a:schemeClr>
                </a:solidFill>
              </a:rPr>
              <a:t>Снег тает, ручейки звенят, </a:t>
            </a:r>
            <a:r>
              <a:rPr lang="ru-RU" sz="2800" dirty="0" smtClean="0">
                <a:ln w="10541" cmpd="sng">
                  <a:solidFill>
                    <a:schemeClr val="accent1">
                      <a:shade val="88000"/>
                      <a:satMod val="110000"/>
                    </a:schemeClr>
                  </a:solidFill>
                  <a:prstDash val="solid"/>
                </a:ln>
                <a:solidFill>
                  <a:schemeClr val="tx2">
                    <a:lumMod val="75000"/>
                  </a:schemeClr>
                </a:solidFill>
              </a:rPr>
              <a:t>(Соединять пальцы левой руки с большим.) </a:t>
            </a:r>
          </a:p>
          <a:p>
            <a:pPr algn="just"/>
            <a:r>
              <a:rPr lang="ru-RU" sz="2800" b="1" dirty="0" smtClean="0">
                <a:ln w="10541" cmpd="sng">
                  <a:solidFill>
                    <a:schemeClr val="accent1">
                      <a:shade val="88000"/>
                      <a:satMod val="110000"/>
                    </a:schemeClr>
                  </a:solidFill>
                  <a:prstDash val="solid"/>
                </a:ln>
                <a:solidFill>
                  <a:schemeClr val="tx2">
                    <a:lumMod val="75000"/>
                  </a:schemeClr>
                </a:solidFill>
              </a:rPr>
              <a:t>И подснежник первый пробивается, </a:t>
            </a:r>
            <a:r>
              <a:rPr lang="ru-RU" sz="2800" dirty="0" smtClean="0">
                <a:ln w="10541" cmpd="sng">
                  <a:solidFill>
                    <a:schemeClr val="accent1">
                      <a:shade val="88000"/>
                      <a:satMod val="110000"/>
                    </a:schemeClr>
                  </a:solidFill>
                  <a:prstDash val="solid"/>
                </a:ln>
                <a:solidFill>
                  <a:schemeClr val="tx2">
                    <a:lumMod val="75000"/>
                  </a:schemeClr>
                </a:solidFill>
              </a:rPr>
              <a:t>(Ладони повернуть вверх, пальцы сложить лодочкой, запястья рук прижать друг к другу, разъединить пальцы, постепенно отодвигая их друг от друга.) </a:t>
            </a:r>
          </a:p>
          <a:p>
            <a:pPr algn="just"/>
            <a:r>
              <a:rPr lang="ru-RU" sz="2800" b="1" dirty="0" smtClean="0">
                <a:ln w="10541" cmpd="sng">
                  <a:solidFill>
                    <a:schemeClr val="accent1">
                      <a:shade val="88000"/>
                      <a:satMod val="110000"/>
                    </a:schemeClr>
                  </a:solidFill>
                  <a:prstDash val="solid"/>
                </a:ln>
                <a:solidFill>
                  <a:schemeClr val="tx2">
                    <a:lumMod val="75000"/>
                  </a:schemeClr>
                </a:solidFill>
              </a:rPr>
              <a:t>С юга птицы с песнями летят. </a:t>
            </a:r>
            <a:r>
              <a:rPr lang="ru-RU" sz="2800" dirty="0" smtClean="0">
                <a:ln w="10541" cmpd="sng">
                  <a:solidFill>
                    <a:schemeClr val="accent1">
                      <a:shade val="88000"/>
                      <a:satMod val="110000"/>
                    </a:schemeClr>
                  </a:solidFill>
                  <a:prstDash val="solid"/>
                </a:ln>
                <a:solidFill>
                  <a:schemeClr val="tx2">
                    <a:lumMod val="75000"/>
                  </a:schemeClr>
                </a:solidFill>
              </a:rPr>
              <a:t>(Ладони повернуть к себе, большие пальцы выпрямить и переплести - «птичка», остальными пальцами совершать колебательные движения. </a:t>
            </a:r>
            <a:endParaRPr lang="ru-RU" sz="2800" dirty="0">
              <a:ln w="10541" cmpd="sng">
                <a:solidFill>
                  <a:schemeClr val="accent1">
                    <a:shade val="88000"/>
                    <a:satMod val="110000"/>
                  </a:schemeClr>
                </a:solidFill>
                <a:prstDash val="solid"/>
              </a:ln>
              <a:solidFill>
                <a:schemeClr val="tx2">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3" name="Прямоугольник 2"/>
          <p:cNvSpPr/>
          <p:nvPr/>
        </p:nvSpPr>
        <p:spPr>
          <a:xfrm>
            <a:off x="332656" y="467544"/>
            <a:ext cx="5400600" cy="3108543"/>
          </a:xfrm>
          <a:prstGeom prst="rect">
            <a:avLst/>
          </a:prstGeom>
        </p:spPr>
        <p:txBody>
          <a:bodyPr wrap="square">
            <a:spAutoFit/>
          </a:bodyPr>
          <a:lstStyle/>
          <a:p>
            <a:r>
              <a:rPr lang="ru-RU" sz="2800" b="1" dirty="0" smtClean="0">
                <a:ln w="10541" cmpd="sng">
                  <a:solidFill>
                    <a:schemeClr val="accent1">
                      <a:shade val="88000"/>
                      <a:satMod val="110000"/>
                    </a:schemeClr>
                  </a:solidFill>
                  <a:prstDash val="solid"/>
                </a:ln>
                <a:solidFill>
                  <a:schemeClr val="tx2">
                    <a:lumMod val="75000"/>
                  </a:schemeClr>
                </a:solidFill>
              </a:rPr>
              <a:t>Задание </a:t>
            </a:r>
            <a:r>
              <a:rPr lang="ru-RU" sz="2800" b="1" dirty="0" smtClean="0">
                <a:ln w="10541" cmpd="sng">
                  <a:solidFill>
                    <a:schemeClr val="accent1">
                      <a:shade val="88000"/>
                      <a:satMod val="110000"/>
                    </a:schemeClr>
                  </a:solidFill>
                  <a:prstDash val="solid"/>
                </a:ln>
                <a:solidFill>
                  <a:schemeClr val="tx2">
                    <a:lumMod val="75000"/>
                  </a:schemeClr>
                </a:solidFill>
              </a:rPr>
              <a:t>6. </a:t>
            </a:r>
            <a:endParaRPr lang="ru-RU" sz="2800" b="1" dirty="0" smtClean="0">
              <a:ln w="10541" cmpd="sng">
                <a:solidFill>
                  <a:schemeClr val="accent1">
                    <a:shade val="88000"/>
                    <a:satMod val="110000"/>
                  </a:schemeClr>
                </a:solidFill>
                <a:prstDash val="solid"/>
              </a:ln>
              <a:solidFill>
                <a:schemeClr val="tx2">
                  <a:lumMod val="75000"/>
                </a:schemeClr>
              </a:soli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«Закончи предложение»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Наступила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ранняя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Ярко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светит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деревьях набухают…. Тает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На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снегу появились …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Побежали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весёлые … </a:t>
            </a:r>
            <a:endParaRPr lang="ru-RU" sz="2800" b="1" dirty="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4" name="Прямоугольник 3"/>
          <p:cNvSpPr/>
          <p:nvPr/>
        </p:nvSpPr>
        <p:spPr>
          <a:xfrm>
            <a:off x="332656" y="3563888"/>
            <a:ext cx="5328592" cy="3108543"/>
          </a:xfrm>
          <a:prstGeom prst="rect">
            <a:avLst/>
          </a:prstGeom>
        </p:spPr>
        <p:txBody>
          <a:bodyPr wrap="square">
            <a:spAutoFit/>
          </a:bodyPr>
          <a:lstStyle/>
          <a:p>
            <a:r>
              <a:rPr lang="ru-RU" sz="2800" b="1" dirty="0" smtClean="0">
                <a:ln w="10541" cmpd="sng">
                  <a:solidFill>
                    <a:schemeClr val="accent1">
                      <a:shade val="88000"/>
                      <a:satMod val="110000"/>
                    </a:schemeClr>
                  </a:solidFill>
                  <a:prstDash val="solid"/>
                </a:ln>
                <a:solidFill>
                  <a:schemeClr val="tx2">
                    <a:lumMod val="75000"/>
                  </a:schemeClr>
                </a:solidFill>
              </a:rPr>
              <a:t>Задание </a:t>
            </a:r>
            <a:r>
              <a:rPr lang="ru-RU" sz="2800" b="1" dirty="0" smtClean="0">
                <a:ln w="10541" cmpd="sng">
                  <a:solidFill>
                    <a:schemeClr val="accent1">
                      <a:shade val="88000"/>
                      <a:satMod val="110000"/>
                    </a:schemeClr>
                  </a:solidFill>
                  <a:prstDash val="solid"/>
                </a:ln>
                <a:solidFill>
                  <a:schemeClr val="tx2">
                    <a:lumMod val="75000"/>
                  </a:schemeClr>
                </a:solidFill>
              </a:rPr>
              <a:t>7. </a:t>
            </a:r>
            <a:endParaRPr lang="ru-RU" sz="2800" b="1" dirty="0" smtClean="0">
              <a:ln w="10541" cmpd="sng">
                <a:solidFill>
                  <a:schemeClr val="accent1">
                    <a:shade val="88000"/>
                    <a:satMod val="110000"/>
                  </a:schemeClr>
                </a:solidFill>
                <a:prstDash val="solid"/>
              </a:ln>
              <a:solidFill>
                <a:schemeClr val="tx2">
                  <a:lumMod val="75000"/>
                </a:schemeClr>
              </a:soli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Большой – маленький» Проталина -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Льдина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Трава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Тропа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Хвоя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 </a:t>
            </a:r>
            <a:endParaRPr lang="ru-RU" sz="2800" b="1" dirty="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pandia.ru/text/83/645/images/img1_134.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4" name="Прямоугольник 3"/>
          <p:cNvSpPr/>
          <p:nvPr/>
        </p:nvSpPr>
        <p:spPr>
          <a:xfrm>
            <a:off x="404664" y="285720"/>
            <a:ext cx="6120680" cy="5262979"/>
          </a:xfrm>
          <a:prstGeom prst="rect">
            <a:avLst/>
          </a:prstGeom>
        </p:spPr>
        <p:txBody>
          <a:bodyPr wrap="square">
            <a:spAutoFit/>
          </a:bodyPr>
          <a:lstStyle/>
          <a:p>
            <a:r>
              <a:rPr lang="ru-RU" sz="2800" b="1" dirty="0" smtClean="0">
                <a:ln w="10541" cmpd="sng">
                  <a:solidFill>
                    <a:schemeClr val="accent1">
                      <a:shade val="88000"/>
                      <a:satMod val="110000"/>
                    </a:schemeClr>
                  </a:solidFill>
                  <a:prstDash val="solid"/>
                </a:ln>
                <a:solidFill>
                  <a:schemeClr val="tx2">
                    <a:lumMod val="75000"/>
                  </a:schemeClr>
                </a:solidFill>
              </a:rPr>
              <a:t>Задание </a:t>
            </a:r>
            <a:r>
              <a:rPr lang="ru-RU" sz="2800" b="1" dirty="0" smtClean="0">
                <a:ln w="10541" cmpd="sng">
                  <a:solidFill>
                    <a:schemeClr val="accent1">
                      <a:shade val="88000"/>
                      <a:satMod val="110000"/>
                    </a:schemeClr>
                  </a:solidFill>
                  <a:prstDash val="solid"/>
                </a:ln>
                <a:solidFill>
                  <a:schemeClr val="tx2">
                    <a:lumMod val="75000"/>
                  </a:schemeClr>
                </a:solidFill>
              </a:rPr>
              <a:t>8. </a:t>
            </a:r>
            <a:endParaRPr lang="ru-RU" sz="2800" b="1" dirty="0" smtClean="0">
              <a:ln w="10541" cmpd="sng">
                <a:solidFill>
                  <a:schemeClr val="accent1">
                    <a:shade val="88000"/>
                    <a:satMod val="110000"/>
                  </a:schemeClr>
                </a:solidFill>
                <a:prstDash val="solid"/>
              </a:ln>
              <a:solidFill>
                <a:schemeClr val="tx2">
                  <a:lumMod val="75000"/>
                </a:schemeClr>
              </a:solidFill>
            </a:endParaRPr>
          </a:p>
          <a:p>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Прочитать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и обсудить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стихотворение. </a:t>
            </a:r>
          </a:p>
          <a:p>
            <a:pPr algn="ct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Март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и день прибавляется,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март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и снег убавляется.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Уходи</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мороз, март весну принёс. К нам грачи летят, и ручьи звенят! Солнце, землю нагревая,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гонит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 нашей горки лёд.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Тает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баба снеговая и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ручьями </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слёзы льёт. </a:t>
            </a:r>
            <a:endPar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algn="ct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Г. </a:t>
            </a:r>
            <a:r>
              <a:rPr lang="ru-RU" sz="2800" b="1" dirty="0" err="1"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Ладонщиков</a:t>
            </a:r>
            <a:r>
              <a:rPr lang="ru-RU" sz="2800" b="1" dirty="0" smtClean="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r>
            <a:endParaRPr lang="ru-RU" sz="2800" b="1" dirty="0">
              <a:ln w="10541" cmpd="sng">
                <a:solidFill>
                  <a:schemeClr val="tx2">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457</Words>
  <Application>Microsoft Office PowerPoint</Application>
  <PresentationFormat>Экран (4:3)</PresentationFormat>
  <Paragraphs>43</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таня</dc:creator>
  <cp:lastModifiedBy>User</cp:lastModifiedBy>
  <cp:revision>2</cp:revision>
  <dcterms:created xsi:type="dcterms:W3CDTF">2021-04-08T07:38:06Z</dcterms:created>
  <dcterms:modified xsi:type="dcterms:W3CDTF">2021-04-12T05:50:10Z</dcterms:modified>
</cp:coreProperties>
</file>