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4" r:id="rId4"/>
    <p:sldId id="265" r:id="rId5"/>
    <p:sldId id="262" r:id="rId6"/>
    <p:sldId id="263" r:id="rId7"/>
    <p:sldId id="259" r:id="rId8"/>
    <p:sldId id="266" r:id="rId9"/>
    <p:sldId id="267" r:id="rId10"/>
    <p:sldId id="269" r:id="rId11"/>
    <p:sldId id="268" r:id="rId12"/>
    <p:sldId id="270" r:id="rId13"/>
    <p:sldId id="271" r:id="rId14"/>
    <p:sldId id="272" r:id="rId15"/>
    <p:sldId id="273" r:id="rId16"/>
    <p:sldId id="274" r:id="rId17"/>
    <p:sldId id="275" r:id="rId18"/>
    <p:sldId id="276" r:id="rId19"/>
    <p:sldId id="277" r:id="rId20"/>
    <p:sldId id="278" r:id="rId21"/>
    <p:sldId id="279" r:id="rId22"/>
    <p:sldId id="280"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90" d="100"/>
          <a:sy n="90" d="100"/>
        </p:scale>
        <p:origin x="-900" y="-2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Picture 2" descr="http://s51.radikal.ru/i133/1105/e1/da7de65c9e67.png"/>
          <p:cNvPicPr>
            <a:picLocks noChangeAspect="1" noChangeArrowheads="1"/>
          </p:cNvPicPr>
          <p:nvPr/>
        </p:nvPicPr>
        <p:blipFill>
          <a:blip r:embed="rId2" cstate="print"/>
          <a:srcRect l="2206" t="2581" r="3989"/>
          <a:stretch>
            <a:fillRect/>
          </a:stretch>
        </p:blipFill>
        <p:spPr bwMode="auto">
          <a:xfrm>
            <a:off x="-1" y="0"/>
            <a:ext cx="9264259" cy="6597352"/>
          </a:xfrm>
          <a:prstGeom prst="rect">
            <a:avLst/>
          </a:prstGeom>
          <a:noFill/>
        </p:spPr>
      </p:pic>
      <p:sp>
        <p:nvSpPr>
          <p:cNvPr id="2" name="Заголовок 1"/>
          <p:cNvSpPr>
            <a:spLocks noGrp="1"/>
          </p:cNvSpPr>
          <p:nvPr>
            <p:ph type="ctrTitle"/>
          </p:nvPr>
        </p:nvSpPr>
        <p:spPr>
          <a:xfrm>
            <a:off x="2051720" y="2130425"/>
            <a:ext cx="5328592" cy="1470025"/>
          </a:xfrm>
        </p:spPr>
        <p:txBody>
          <a:bodyPr/>
          <a:lstStyle>
            <a:lvl1pPr>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371600" y="3886200"/>
            <a:ext cx="6400800" cy="1752600"/>
          </a:xfrm>
        </p:spPr>
        <p:txBody>
          <a:bodyPr>
            <a:normAutofit/>
          </a:bodyPr>
          <a:lstStyle>
            <a:lvl1pPr marL="0" indent="0" algn="ctr">
              <a:buNone/>
              <a:defRPr sz="3600">
                <a:solidFill>
                  <a:schemeClr val="tx1"/>
                </a:solidFill>
                <a:effectLst>
                  <a:outerShdw blurRad="38100" dist="38100" dir="2700000" algn="tl">
                    <a:srgbClr val="000000">
                      <a:alpha val="43137"/>
                    </a:srgbClr>
                  </a:outerShdw>
                </a:effectLst>
                <a:latin typeface="Monotype Corsiva" pitchFamily="66"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Дата 3"/>
          <p:cNvSpPr>
            <a:spLocks noGrp="1"/>
          </p:cNvSpPr>
          <p:nvPr>
            <p:ph type="dt" sz="half" idx="10"/>
          </p:nvPr>
        </p:nvSpPr>
        <p:spPr/>
        <p:txBody>
          <a:bodyPr/>
          <a:lstStyle/>
          <a:p>
            <a:fld id="{7B12109A-9087-49F2-8922-81BD5B71DE5B}" type="datetimeFigureOut">
              <a:rPr lang="ru-RU" smtClean="0"/>
              <a:pPr/>
              <a:t>10.02.2021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64261F-E571-4E2C-A9E3-32D4C29441A7}" type="slidenum">
              <a:rPr lang="ru-RU" smtClean="0"/>
              <a:pPr/>
              <a:t>‹#›</a:t>
            </a:fld>
            <a:endParaRPr lang="ru-RU"/>
          </a:p>
        </p:txBody>
      </p:sp>
      <p:pic>
        <p:nvPicPr>
          <p:cNvPr id="1026" name="Picture 2" descr="C:\Users\User\Desktop\театральнве\театральные маски\маска с пером.png"/>
          <p:cNvPicPr>
            <a:picLocks noChangeAspect="1" noChangeArrowheads="1"/>
          </p:cNvPicPr>
          <p:nvPr/>
        </p:nvPicPr>
        <p:blipFill>
          <a:blip r:embed="rId3" cstate="print">
            <a:lum bright="-20000" contrast="10000"/>
          </a:blip>
          <a:srcRect/>
          <a:stretch>
            <a:fillRect/>
          </a:stretch>
        </p:blipFill>
        <p:spPr bwMode="auto">
          <a:xfrm rot="19702803">
            <a:off x="288256" y="2402532"/>
            <a:ext cx="1456929" cy="1512168"/>
          </a:xfrm>
          <a:prstGeom prst="rect">
            <a:avLst/>
          </a:prstGeom>
          <a:noFill/>
        </p:spPr>
      </p:pic>
      <p:pic>
        <p:nvPicPr>
          <p:cNvPr id="10" name="Picture 2" descr="C:\Users\User\Desktop\театральнве\театральные маски\маска с пером.png"/>
          <p:cNvPicPr>
            <a:picLocks noChangeAspect="1" noChangeArrowheads="1"/>
          </p:cNvPicPr>
          <p:nvPr/>
        </p:nvPicPr>
        <p:blipFill>
          <a:blip r:embed="rId3" cstate="print">
            <a:lum bright="-20000" contrast="10000"/>
          </a:blip>
          <a:srcRect/>
          <a:stretch>
            <a:fillRect/>
          </a:stretch>
        </p:blipFill>
        <p:spPr bwMode="auto">
          <a:xfrm rot="1140319" flipH="1">
            <a:off x="598310" y="1559127"/>
            <a:ext cx="1594163" cy="1512168"/>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10" name="Picture 2" descr="C:\Users\User\Desktop\театральнве\театральные маски\маска с пером.png"/>
          <p:cNvPicPr>
            <a:picLocks noChangeAspect="1" noChangeArrowheads="1"/>
          </p:cNvPicPr>
          <p:nvPr/>
        </p:nvPicPr>
        <p:blipFill>
          <a:blip r:embed="rId2" cstate="print">
            <a:lum bright="-20000" contrast="10000"/>
          </a:blip>
          <a:srcRect/>
          <a:stretch>
            <a:fillRect/>
          </a:stretch>
        </p:blipFill>
        <p:spPr bwMode="auto">
          <a:xfrm rot="1140319" flipH="1">
            <a:off x="7849048" y="418008"/>
            <a:ext cx="1148825" cy="1089736"/>
          </a:xfrm>
          <a:prstGeom prst="rect">
            <a:avLst/>
          </a:prstGeom>
          <a:noFill/>
        </p:spPr>
      </p:pic>
      <p:pic>
        <p:nvPicPr>
          <p:cNvPr id="11" name="Picture 2" descr="C:\Users\User\Desktop\театральнве\театральные маски\маска с пером.png"/>
          <p:cNvPicPr>
            <a:picLocks noChangeAspect="1" noChangeArrowheads="1"/>
          </p:cNvPicPr>
          <p:nvPr/>
        </p:nvPicPr>
        <p:blipFill>
          <a:blip r:embed="rId3" cstate="print">
            <a:lum bright="-20000" contrast="10000"/>
          </a:blip>
          <a:srcRect/>
          <a:stretch>
            <a:fillRect/>
          </a:stretch>
        </p:blipFill>
        <p:spPr bwMode="auto">
          <a:xfrm rot="19702803">
            <a:off x="7700013" y="1181508"/>
            <a:ext cx="1084712" cy="1125838"/>
          </a:xfrm>
          <a:prstGeom prst="rect">
            <a:avLst/>
          </a:prstGeom>
          <a:noFill/>
        </p:spPr>
      </p:pic>
      <p:pic>
        <p:nvPicPr>
          <p:cNvPr id="9" name="Picture 2" descr="http://s51.radikal.ru/i133/1105/e1/da7de65c9e67.png"/>
          <p:cNvPicPr>
            <a:picLocks noChangeAspect="1" noChangeArrowheads="1"/>
          </p:cNvPicPr>
          <p:nvPr/>
        </p:nvPicPr>
        <p:blipFill>
          <a:blip r:embed="rId4" cstate="print"/>
          <a:srcRect l="2206" t="23961" r="74832"/>
          <a:stretch>
            <a:fillRect/>
          </a:stretch>
        </p:blipFill>
        <p:spPr bwMode="auto">
          <a:xfrm>
            <a:off x="0" y="0"/>
            <a:ext cx="1750743" cy="4581128"/>
          </a:xfrm>
          <a:prstGeom prst="rect">
            <a:avLst/>
          </a:prstGeom>
          <a:noFill/>
        </p:spPr>
      </p:pic>
      <p:sp>
        <p:nvSpPr>
          <p:cNvPr id="2" name="Заголовок 1"/>
          <p:cNvSpPr>
            <a:spLocks noGrp="1"/>
          </p:cNvSpPr>
          <p:nvPr>
            <p:ph type="title"/>
          </p:nvPr>
        </p:nvSpPr>
        <p:spPr>
          <a:xfrm>
            <a:off x="2339752" y="274638"/>
            <a:ext cx="5544616" cy="1143000"/>
          </a:xfrm>
        </p:spPr>
        <p:txBody>
          <a:bodyPr/>
          <a:lstStyle/>
          <a:p>
            <a:r>
              <a:rPr lang="ru-RU" smtClean="0"/>
              <a:t>Образец заголовка</a:t>
            </a:r>
            <a:endParaRPr lang="ru-RU" dirty="0"/>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12109A-9087-49F2-8922-81BD5B71DE5B}" type="datetimeFigureOut">
              <a:rPr lang="ru-RU" smtClean="0"/>
              <a:pPr/>
              <a:t>10.02.2021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64261F-E571-4E2C-A9E3-32D4C29441A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Picture 2" descr="http://s51.radikal.ru/i133/1105/e1/da7de65c9e67.png"/>
          <p:cNvPicPr>
            <a:picLocks noChangeAspect="1" noChangeArrowheads="1"/>
          </p:cNvPicPr>
          <p:nvPr/>
        </p:nvPicPr>
        <p:blipFill>
          <a:blip r:embed="rId2" cstate="print">
            <a:clrChange>
              <a:clrFrom>
                <a:srgbClr val="000000">
                  <a:alpha val="0"/>
                </a:srgbClr>
              </a:clrFrom>
              <a:clrTo>
                <a:srgbClr val="000000">
                  <a:alpha val="0"/>
                </a:srgbClr>
              </a:clrTo>
            </a:clrChange>
          </a:blip>
          <a:srcRect l="2206" t="17063" r="3989"/>
          <a:stretch>
            <a:fillRect/>
          </a:stretch>
        </p:blipFill>
        <p:spPr bwMode="auto">
          <a:xfrm>
            <a:off x="0" y="0"/>
            <a:ext cx="9144000" cy="6597352"/>
          </a:xfrm>
          <a:prstGeom prst="rect">
            <a:avLst/>
          </a:prstGeom>
          <a:noFill/>
        </p:spPr>
      </p:pic>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normAutofit/>
          </a:bodyPr>
          <a:lstStyle>
            <a:lvl1pPr marL="0" indent="0">
              <a:buNone/>
              <a:defRPr sz="2400">
                <a:solidFill>
                  <a:schemeClr val="tx1"/>
                </a:solidFill>
                <a:latin typeface="Monotype Corsiva" pitchFamily="66"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B12109A-9087-49F2-8922-81BD5B71DE5B}" type="datetimeFigureOut">
              <a:rPr lang="ru-RU" smtClean="0"/>
              <a:pPr/>
              <a:t>10.02.2021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64261F-E571-4E2C-A9E3-32D4C29441A7}" type="slidenum">
              <a:rPr lang="ru-RU" smtClean="0"/>
              <a:pPr/>
              <a:t>‹#›</a:t>
            </a:fld>
            <a:endParaRPr lang="ru-RU"/>
          </a:p>
        </p:txBody>
      </p:sp>
      <p:pic>
        <p:nvPicPr>
          <p:cNvPr id="8" name="Picture 2" descr="C:\Users\User\Desktop\театральнве\театральные маски\маска с пером.png"/>
          <p:cNvPicPr>
            <a:picLocks noChangeAspect="1" noChangeArrowheads="1"/>
          </p:cNvPicPr>
          <p:nvPr/>
        </p:nvPicPr>
        <p:blipFill>
          <a:blip r:embed="rId3" cstate="print">
            <a:lum bright="-20000" contrast="10000"/>
          </a:blip>
          <a:srcRect/>
          <a:stretch>
            <a:fillRect/>
          </a:stretch>
        </p:blipFill>
        <p:spPr bwMode="auto">
          <a:xfrm rot="19702803">
            <a:off x="107729" y="1682452"/>
            <a:ext cx="1456929" cy="1512168"/>
          </a:xfrm>
          <a:prstGeom prst="rect">
            <a:avLst/>
          </a:prstGeom>
          <a:noFill/>
        </p:spPr>
      </p:pic>
      <p:pic>
        <p:nvPicPr>
          <p:cNvPr id="9" name="Picture 2" descr="C:\Users\User\Desktop\театральнве\театральные маски\маска с пером.png"/>
          <p:cNvPicPr>
            <a:picLocks noChangeAspect="1" noChangeArrowheads="1"/>
          </p:cNvPicPr>
          <p:nvPr/>
        </p:nvPicPr>
        <p:blipFill>
          <a:blip r:embed="rId3" cstate="print">
            <a:lum bright="-20000" contrast="10000"/>
          </a:blip>
          <a:srcRect/>
          <a:stretch>
            <a:fillRect/>
          </a:stretch>
        </p:blipFill>
        <p:spPr bwMode="auto">
          <a:xfrm rot="1140319" flipH="1">
            <a:off x="526302" y="767040"/>
            <a:ext cx="1594163" cy="1512168"/>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8" name="Picture 2" descr="http://s51.radikal.ru/i133/1105/e1/da7de65c9e67.png"/>
          <p:cNvPicPr>
            <a:picLocks noChangeAspect="1" noChangeArrowheads="1"/>
          </p:cNvPicPr>
          <p:nvPr/>
        </p:nvPicPr>
        <p:blipFill>
          <a:blip r:embed="rId2" cstate="print"/>
          <a:srcRect l="72476" t="23855" r="3989"/>
          <a:stretch>
            <a:fillRect/>
          </a:stretch>
        </p:blipFill>
        <p:spPr bwMode="auto">
          <a:xfrm>
            <a:off x="7109676" y="0"/>
            <a:ext cx="2034323" cy="5301208"/>
          </a:xfrm>
          <a:prstGeom prst="rect">
            <a:avLst/>
          </a:prstGeom>
          <a:noFill/>
        </p:spPr>
      </p:pic>
      <p:sp>
        <p:nvSpPr>
          <p:cNvPr id="2" name="Заголовок 1"/>
          <p:cNvSpPr>
            <a:spLocks noGrp="1"/>
          </p:cNvSpPr>
          <p:nvPr>
            <p:ph type="title"/>
          </p:nvPr>
        </p:nvSpPr>
        <p:spPr>
          <a:xfrm>
            <a:off x="457200" y="274638"/>
            <a:ext cx="6851104"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B12109A-9087-49F2-8922-81BD5B71DE5B}" type="datetimeFigureOut">
              <a:rPr lang="ru-RU" smtClean="0"/>
              <a:pPr/>
              <a:t>10.02.2021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E64261F-E571-4E2C-A9E3-32D4C29441A7}" type="slidenum">
              <a:rPr lang="ru-RU" smtClean="0"/>
              <a:pPr/>
              <a:t>‹#›</a:t>
            </a:fld>
            <a:endParaRPr lang="ru-RU"/>
          </a:p>
        </p:txBody>
      </p:sp>
      <p:pic>
        <p:nvPicPr>
          <p:cNvPr id="9" name="Picture 2" descr="C:\Users\User\Desktop\театральнве\театральные маски\маска с пером.png"/>
          <p:cNvPicPr>
            <a:picLocks noChangeAspect="1" noChangeArrowheads="1"/>
          </p:cNvPicPr>
          <p:nvPr/>
        </p:nvPicPr>
        <p:blipFill>
          <a:blip r:embed="rId3" cstate="print">
            <a:lum bright="-20000" contrast="10000"/>
          </a:blip>
          <a:srcRect/>
          <a:stretch>
            <a:fillRect/>
          </a:stretch>
        </p:blipFill>
        <p:spPr bwMode="auto">
          <a:xfrm rot="1140319" flipH="1">
            <a:off x="363648" y="4767883"/>
            <a:ext cx="1148825" cy="1089736"/>
          </a:xfrm>
          <a:prstGeom prst="rect">
            <a:avLst/>
          </a:prstGeom>
          <a:noFill/>
        </p:spPr>
      </p:pic>
      <p:pic>
        <p:nvPicPr>
          <p:cNvPr id="10" name="Picture 2" descr="C:\Users\User\Desktop\театральнве\театральные маски\маска с пером.png"/>
          <p:cNvPicPr>
            <a:picLocks noChangeAspect="1" noChangeArrowheads="1"/>
          </p:cNvPicPr>
          <p:nvPr/>
        </p:nvPicPr>
        <p:blipFill>
          <a:blip r:embed="rId4" cstate="print">
            <a:lum bright="-20000" contrast="10000"/>
          </a:blip>
          <a:srcRect/>
          <a:stretch>
            <a:fillRect/>
          </a:stretch>
        </p:blipFill>
        <p:spPr bwMode="auto">
          <a:xfrm rot="19702803">
            <a:off x="214613" y="5531383"/>
            <a:ext cx="1084712" cy="1125838"/>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0" name="Picture 2" descr="http://s51.radikal.ru/i133/1105/e1/da7de65c9e67.png"/>
          <p:cNvPicPr>
            <a:picLocks noChangeAspect="1" noChangeArrowheads="1"/>
          </p:cNvPicPr>
          <p:nvPr/>
        </p:nvPicPr>
        <p:blipFill>
          <a:blip r:embed="rId2" cstate="print"/>
          <a:srcRect l="72476" t="23855" r="3989"/>
          <a:stretch>
            <a:fillRect/>
          </a:stretch>
        </p:blipFill>
        <p:spPr bwMode="auto">
          <a:xfrm>
            <a:off x="6588225" y="0"/>
            <a:ext cx="2555776" cy="3933056"/>
          </a:xfrm>
          <a:prstGeom prst="rect">
            <a:avLst/>
          </a:prstGeom>
          <a:noFill/>
        </p:spPr>
      </p:pic>
      <p:sp>
        <p:nvSpPr>
          <p:cNvPr id="2" name="Заголовок 1"/>
          <p:cNvSpPr>
            <a:spLocks noGrp="1"/>
          </p:cNvSpPr>
          <p:nvPr>
            <p:ph type="title"/>
          </p:nvPr>
        </p:nvSpPr>
        <p:spPr>
          <a:xfrm>
            <a:off x="457200" y="274638"/>
            <a:ext cx="663508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B12109A-9087-49F2-8922-81BD5B71DE5B}" type="datetimeFigureOut">
              <a:rPr lang="ru-RU" smtClean="0"/>
              <a:pPr/>
              <a:t>10.02.2021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E64261F-E571-4E2C-A9E3-32D4C29441A7}" type="slidenum">
              <a:rPr lang="ru-RU" smtClean="0"/>
              <a:pPr/>
              <a:t>‹#›</a:t>
            </a:fld>
            <a:endParaRPr lang="ru-RU"/>
          </a:p>
        </p:txBody>
      </p:sp>
      <p:pic>
        <p:nvPicPr>
          <p:cNvPr id="11" name="Picture 2" descr="C:\Users\User\Desktop\театральнве\театральные маски\маска с пером.png"/>
          <p:cNvPicPr>
            <a:picLocks noChangeAspect="1" noChangeArrowheads="1"/>
          </p:cNvPicPr>
          <p:nvPr/>
        </p:nvPicPr>
        <p:blipFill>
          <a:blip r:embed="rId3" cstate="print">
            <a:lum bright="-20000" contrast="10000"/>
          </a:blip>
          <a:srcRect/>
          <a:stretch>
            <a:fillRect/>
          </a:stretch>
        </p:blipFill>
        <p:spPr bwMode="auto">
          <a:xfrm rot="1140319" flipH="1">
            <a:off x="363648" y="4767883"/>
            <a:ext cx="1148825" cy="1089736"/>
          </a:xfrm>
          <a:prstGeom prst="rect">
            <a:avLst/>
          </a:prstGeom>
          <a:noFill/>
        </p:spPr>
      </p:pic>
      <p:pic>
        <p:nvPicPr>
          <p:cNvPr id="12" name="Picture 2" descr="C:\Users\User\Desktop\театральнве\театральные маски\маска с пером.png"/>
          <p:cNvPicPr>
            <a:picLocks noChangeAspect="1" noChangeArrowheads="1"/>
          </p:cNvPicPr>
          <p:nvPr/>
        </p:nvPicPr>
        <p:blipFill>
          <a:blip r:embed="rId4" cstate="print">
            <a:lum bright="-20000" contrast="10000"/>
          </a:blip>
          <a:srcRect/>
          <a:stretch>
            <a:fillRect/>
          </a:stretch>
        </p:blipFill>
        <p:spPr bwMode="auto">
          <a:xfrm rot="19702803">
            <a:off x="214613" y="5531383"/>
            <a:ext cx="1084712" cy="1125838"/>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Picture 2" descr="http://s51.radikal.ru/i133/1105/e1/da7de65c9e67.png"/>
          <p:cNvPicPr>
            <a:picLocks noChangeAspect="1" noChangeArrowheads="1"/>
          </p:cNvPicPr>
          <p:nvPr/>
        </p:nvPicPr>
        <p:blipFill>
          <a:blip r:embed="rId2" cstate="print">
            <a:clrChange>
              <a:clrFrom>
                <a:srgbClr val="000000">
                  <a:alpha val="0"/>
                </a:srgbClr>
              </a:clrFrom>
              <a:clrTo>
                <a:srgbClr val="000000">
                  <a:alpha val="0"/>
                </a:srgbClr>
              </a:clrTo>
            </a:clrChange>
          </a:blip>
          <a:srcRect l="4048" t="17063" r="27252"/>
          <a:stretch>
            <a:fillRect/>
          </a:stretch>
        </p:blipFill>
        <p:spPr bwMode="auto">
          <a:xfrm>
            <a:off x="0" y="0"/>
            <a:ext cx="9144000" cy="6597352"/>
          </a:xfrm>
          <a:prstGeom prst="rect">
            <a:avLst/>
          </a:prstGeom>
          <a:noFill/>
        </p:spPr>
      </p:pic>
      <p:sp>
        <p:nvSpPr>
          <p:cNvPr id="2" name="Заголовок 1"/>
          <p:cNvSpPr>
            <a:spLocks noGrp="1"/>
          </p:cNvSpPr>
          <p:nvPr>
            <p:ph type="title"/>
          </p:nvPr>
        </p:nvSpPr>
        <p:spPr>
          <a:xfrm>
            <a:off x="2555776" y="908720"/>
            <a:ext cx="6429400" cy="1143000"/>
          </a:xfrm>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B12109A-9087-49F2-8922-81BD5B71DE5B}" type="datetimeFigureOut">
              <a:rPr lang="ru-RU" smtClean="0"/>
              <a:pPr/>
              <a:t>10.02.2021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E64261F-E571-4E2C-A9E3-32D4C29441A7}" type="slidenum">
              <a:rPr lang="ru-RU" smtClean="0"/>
              <a:pPr/>
              <a:t>‹#›</a:t>
            </a:fld>
            <a:endParaRPr lang="ru-RU"/>
          </a:p>
        </p:txBody>
      </p:sp>
      <p:pic>
        <p:nvPicPr>
          <p:cNvPr id="7" name="Picture 2" descr="C:\Users\User\Desktop\театральнве\театральные маски\маска с пером.png"/>
          <p:cNvPicPr>
            <a:picLocks noChangeAspect="1" noChangeArrowheads="1"/>
          </p:cNvPicPr>
          <p:nvPr/>
        </p:nvPicPr>
        <p:blipFill>
          <a:blip r:embed="rId3" cstate="print">
            <a:lum bright="-20000" contrast="10000"/>
          </a:blip>
          <a:srcRect/>
          <a:stretch>
            <a:fillRect/>
          </a:stretch>
        </p:blipFill>
        <p:spPr bwMode="auto">
          <a:xfrm rot="1140319" flipH="1">
            <a:off x="363648" y="1858167"/>
            <a:ext cx="1148825" cy="1089736"/>
          </a:xfrm>
          <a:prstGeom prst="rect">
            <a:avLst/>
          </a:prstGeom>
          <a:noFill/>
        </p:spPr>
      </p:pic>
      <p:pic>
        <p:nvPicPr>
          <p:cNvPr id="8" name="Picture 2" descr="C:\Users\User\Desktop\театральнве\театральные маски\маска с пером.png"/>
          <p:cNvPicPr>
            <a:picLocks noChangeAspect="1" noChangeArrowheads="1"/>
          </p:cNvPicPr>
          <p:nvPr/>
        </p:nvPicPr>
        <p:blipFill>
          <a:blip r:embed="rId4" cstate="print">
            <a:lum bright="-20000" contrast="10000"/>
          </a:blip>
          <a:srcRect/>
          <a:stretch>
            <a:fillRect/>
          </a:stretch>
        </p:blipFill>
        <p:spPr bwMode="auto">
          <a:xfrm rot="19702803">
            <a:off x="214613" y="2621667"/>
            <a:ext cx="1084712" cy="1125838"/>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B12109A-9087-49F2-8922-81BD5B71DE5B}" type="datetimeFigureOut">
              <a:rPr lang="ru-RU" smtClean="0"/>
              <a:pPr/>
              <a:t>10.02.2021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E64261F-E571-4E2C-A9E3-32D4C29441A7}" type="slidenum">
              <a:rPr lang="ru-RU" smtClean="0"/>
              <a:pPr/>
              <a:t>‹#›</a:t>
            </a:fld>
            <a:endParaRPr lang="ru-RU"/>
          </a:p>
        </p:txBody>
      </p:sp>
      <p:pic>
        <p:nvPicPr>
          <p:cNvPr id="5" name="Picture 2" descr="http://s51.radikal.ru/i133/1105/e1/da7de65c9e67.png"/>
          <p:cNvPicPr>
            <a:picLocks noChangeAspect="1" noChangeArrowheads="1"/>
          </p:cNvPicPr>
          <p:nvPr/>
        </p:nvPicPr>
        <p:blipFill>
          <a:blip r:embed="rId2" cstate="print">
            <a:clrChange>
              <a:clrFrom>
                <a:srgbClr val="000000">
                  <a:alpha val="0"/>
                </a:srgbClr>
              </a:clrFrom>
              <a:clrTo>
                <a:srgbClr val="000000">
                  <a:alpha val="0"/>
                </a:srgbClr>
              </a:clrTo>
            </a:clrChange>
          </a:blip>
          <a:srcRect l="37289" t="17063" r="3989"/>
          <a:stretch>
            <a:fillRect/>
          </a:stretch>
        </p:blipFill>
        <p:spPr bwMode="auto">
          <a:xfrm>
            <a:off x="0" y="0"/>
            <a:ext cx="9144000" cy="6597352"/>
          </a:xfrm>
          <a:prstGeom prst="rect">
            <a:avLst/>
          </a:prstGeom>
          <a:noFill/>
        </p:spPr>
      </p:pic>
      <p:pic>
        <p:nvPicPr>
          <p:cNvPr id="6" name="Picture 2" descr="C:\Users\User\Desktop\театральнве\театральные маски\маска с пером.png"/>
          <p:cNvPicPr>
            <a:picLocks noChangeAspect="1" noChangeArrowheads="1"/>
          </p:cNvPicPr>
          <p:nvPr/>
        </p:nvPicPr>
        <p:blipFill>
          <a:blip r:embed="rId3" cstate="print">
            <a:lum bright="-20000" contrast="10000"/>
          </a:blip>
          <a:srcRect/>
          <a:stretch>
            <a:fillRect/>
          </a:stretch>
        </p:blipFill>
        <p:spPr bwMode="auto">
          <a:xfrm rot="1140319" flipH="1">
            <a:off x="7527936" y="2002184"/>
            <a:ext cx="1148825" cy="1089736"/>
          </a:xfrm>
          <a:prstGeom prst="rect">
            <a:avLst/>
          </a:prstGeom>
          <a:noFill/>
        </p:spPr>
      </p:pic>
      <p:pic>
        <p:nvPicPr>
          <p:cNvPr id="7" name="Picture 2" descr="C:\Users\User\Desktop\театральнве\театральные маски\маска с пером.png"/>
          <p:cNvPicPr>
            <a:picLocks noChangeAspect="1" noChangeArrowheads="1"/>
          </p:cNvPicPr>
          <p:nvPr/>
        </p:nvPicPr>
        <p:blipFill>
          <a:blip r:embed="rId4" cstate="print">
            <a:lum bright="-20000" contrast="10000"/>
          </a:blip>
          <a:srcRect/>
          <a:stretch>
            <a:fillRect/>
          </a:stretch>
        </p:blipFill>
        <p:spPr bwMode="auto">
          <a:xfrm rot="19702803">
            <a:off x="7378901" y="2765684"/>
            <a:ext cx="1084712" cy="1125838"/>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12109A-9087-49F2-8922-81BD5B71DE5B}" type="datetimeFigureOut">
              <a:rPr lang="ru-RU" smtClean="0"/>
              <a:pPr/>
              <a:t>10.02.2021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64261F-E571-4E2C-A9E3-32D4C29441A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ctr" defTabSz="914400" rtl="0" eaLnBrk="1" latinLnBrk="0" hangingPunct="1">
        <a:spcBef>
          <a:spcPct val="0"/>
        </a:spcBef>
        <a:buNone/>
        <a:defRPr sz="6000" b="1" kern="1200">
          <a:solidFill>
            <a:srgbClr val="600000"/>
          </a:solidFill>
          <a:effectLst>
            <a:outerShdw blurRad="38100" dist="38100" dir="2700000" algn="tl">
              <a:srgbClr val="000000">
                <a:alpha val="43137"/>
              </a:srgbClr>
            </a:outerShdw>
          </a:effectLst>
          <a:latin typeface="Monotype Corsiva" pitchFamily="66"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txBox="1">
            <a:spLocks noGrp="1"/>
          </p:cNvSpPr>
          <p:nvPr>
            <p:ph type="ctrTitle"/>
          </p:nvPr>
        </p:nvSpPr>
        <p:spPr>
          <a:xfrm>
            <a:off x="1643042" y="2071678"/>
            <a:ext cx="6072230" cy="3477875"/>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800" b="1" kern="1200" dirty="0" smtClean="0">
                <a:solidFill>
                  <a:srgbClr val="C00000"/>
                </a:solidFill>
                <a:latin typeface="+mn-lt"/>
                <a:ea typeface="+mn-ea"/>
                <a:cs typeface="+mn-cs"/>
              </a:rPr>
              <a:t>Консультация для родителей </a:t>
            </a:r>
            <a:r>
              <a:rPr lang="ru-RU" sz="4800" b="1" kern="1200" dirty="0" smtClean="0">
                <a:solidFill>
                  <a:srgbClr val="C00000"/>
                </a:solidFill>
                <a:latin typeface="+mn-lt"/>
                <a:ea typeface="+mn-ea"/>
                <a:cs typeface="+mn-cs"/>
              </a:rPr>
              <a:t>«Использование </a:t>
            </a:r>
            <a:r>
              <a:rPr lang="ru-RU" sz="4800" b="1" kern="1200" dirty="0" smtClean="0">
                <a:solidFill>
                  <a:srgbClr val="C00000"/>
                </a:solidFill>
                <a:latin typeface="+mn-lt"/>
                <a:ea typeface="+mn-ea"/>
                <a:cs typeface="+mn-cs"/>
              </a:rPr>
              <a:t>театрализованных игр в коррекционной </a:t>
            </a:r>
            <a:r>
              <a:rPr lang="ru-RU" sz="4800" b="1" kern="1200" dirty="0" smtClean="0">
                <a:solidFill>
                  <a:srgbClr val="C00000"/>
                </a:solidFill>
                <a:latin typeface="+mn-lt"/>
                <a:ea typeface="+mn-ea"/>
                <a:cs typeface="+mn-cs"/>
              </a:rPr>
              <a:t>работе»</a:t>
            </a:r>
            <a:endParaRPr lang="ru-RU" sz="4800" dirty="0"/>
          </a:p>
        </p:txBody>
      </p:sp>
      <p:sp>
        <p:nvSpPr>
          <p:cNvPr id="3" name="TextBox 2"/>
          <p:cNvSpPr txBox="1"/>
          <p:nvPr/>
        </p:nvSpPr>
        <p:spPr>
          <a:xfrm>
            <a:off x="4929190" y="6072206"/>
            <a:ext cx="3857652" cy="369332"/>
          </a:xfrm>
          <a:prstGeom prst="rect">
            <a:avLst/>
          </a:prstGeom>
          <a:noFill/>
        </p:spPr>
        <p:txBody>
          <a:bodyPr wrap="square" rtlCol="0">
            <a:spAutoFit/>
          </a:bodyPr>
          <a:lstStyle/>
          <a:p>
            <a:pPr algn="r"/>
            <a:r>
              <a:rPr lang="ru-RU" b="1" dirty="0" smtClean="0">
                <a:solidFill>
                  <a:srgbClr val="C00000"/>
                </a:solidFill>
              </a:rPr>
              <a:t>Учитель – логопед Ширяева М.Ю</a:t>
            </a:r>
            <a:endParaRPr lang="ru-RU" b="1" dirty="0">
              <a:solidFill>
                <a:srgbClr val="C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4282" y="714357"/>
            <a:ext cx="5572164" cy="5847755"/>
          </a:xfrm>
          <a:prstGeom prst="rect">
            <a:avLst/>
          </a:prstGeom>
        </p:spPr>
        <p:txBody>
          <a:bodyPr wrap="square">
            <a:spAutoFit/>
          </a:bodyPr>
          <a:lstStyle/>
          <a:p>
            <a:r>
              <a:rPr lang="ru-RU" sz="2200" b="1" dirty="0" smtClean="0">
                <a:solidFill>
                  <a:srgbClr val="C00000"/>
                </a:solidFill>
              </a:rPr>
              <a:t>Логопедическая работа по </a:t>
            </a:r>
            <a:r>
              <a:rPr lang="ru-RU" sz="2200" b="1" i="1" dirty="0" smtClean="0">
                <a:solidFill>
                  <a:srgbClr val="C00000"/>
                </a:solidFill>
              </a:rPr>
              <a:t>формированию темповой организации высказывания</a:t>
            </a:r>
            <a:r>
              <a:rPr lang="ru-RU" sz="2200" b="1" dirty="0" smtClean="0">
                <a:solidFill>
                  <a:srgbClr val="C00000"/>
                </a:solidFill>
              </a:rPr>
              <a:t> (устранение ускоренного или замедленного темпа речи) осуществляется путем использования инсценировок. Применение кукол-персонажей позволяет естественно замедлить темп речи детей, так как в процессе изложения текста дошкольники осуществляют различные действия с фигурками. Для устранения замедленного темпа речи подбираются инсценировки, требующие быстрого произнесения слов</a:t>
            </a:r>
            <a:r>
              <a:rPr lang="ru-RU" sz="2200" b="1" dirty="0" smtClean="0">
                <a:solidFill>
                  <a:srgbClr val="C00000"/>
                </a:solidFill>
              </a:rPr>
              <a:t>.</a:t>
            </a:r>
          </a:p>
          <a:p>
            <a:r>
              <a:rPr lang="ru-RU" sz="2200" b="1" dirty="0" smtClean="0">
                <a:solidFill>
                  <a:srgbClr val="C00000"/>
                </a:solidFill>
              </a:rPr>
              <a:t>Логопедическая работа по </a:t>
            </a:r>
            <a:r>
              <a:rPr lang="ru-RU" sz="2200" b="1" i="1" dirty="0" smtClean="0">
                <a:solidFill>
                  <a:srgbClr val="C00000"/>
                </a:solidFill>
              </a:rPr>
              <a:t>формированию интонационной выразительности речи</a:t>
            </a:r>
            <a:r>
              <a:rPr lang="ru-RU" sz="2200" b="1" dirty="0" smtClean="0">
                <a:solidFill>
                  <a:srgbClr val="C00000"/>
                </a:solidFill>
              </a:rPr>
              <a:t> проводится в определенной последовательности</a:t>
            </a:r>
            <a:r>
              <a:rPr lang="ru-RU" sz="2200" b="1" dirty="0" smtClean="0">
                <a:solidFill>
                  <a:srgbClr val="C00000"/>
                </a:solidFill>
              </a:rPr>
              <a:t>:</a:t>
            </a:r>
            <a:endParaRPr lang="ru-RU" sz="2200" b="1" dirty="0">
              <a:solidFill>
                <a:srgbClr val="C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488" y="785794"/>
            <a:ext cx="6072230" cy="5509200"/>
          </a:xfrm>
          <a:prstGeom prst="rect">
            <a:avLst/>
          </a:prstGeom>
          <a:noFill/>
        </p:spPr>
        <p:txBody>
          <a:bodyPr wrap="square" rtlCol="0">
            <a:spAutoFit/>
          </a:bodyPr>
          <a:lstStyle/>
          <a:p>
            <a:r>
              <a:rPr lang="ru-RU" sz="2200" b="1" dirty="0" smtClean="0">
                <a:solidFill>
                  <a:srgbClr val="C00000"/>
                </a:solidFill>
              </a:rPr>
              <a:t>1. Общее знакомство с интонацией и средствами ее выражения (темп, ритм, высота и тон голоса, логическое ударение). В работу включаются следующие задания:</a:t>
            </a:r>
            <a:br>
              <a:rPr lang="ru-RU" sz="2200" b="1" dirty="0" smtClean="0">
                <a:solidFill>
                  <a:srgbClr val="C00000"/>
                </a:solidFill>
              </a:rPr>
            </a:br>
            <a:r>
              <a:rPr lang="ru-RU" sz="2200" b="1" dirty="0" smtClean="0">
                <a:solidFill>
                  <a:srgbClr val="C00000"/>
                </a:solidFill>
              </a:rPr>
              <a:t>- Восприятие и определение силы голоса (тихий, громкий) при произнесении звуков, слогов, звукоподражаний, слов и фраз в играх: «Поезда», «Летят самолеты», «В лесу».</a:t>
            </a:r>
            <a:br>
              <a:rPr lang="ru-RU" sz="2200" b="1" dirty="0" smtClean="0">
                <a:solidFill>
                  <a:srgbClr val="C00000"/>
                </a:solidFill>
              </a:rPr>
            </a:br>
            <a:r>
              <a:rPr lang="ru-RU" sz="2200" b="1" dirty="0" smtClean="0">
                <a:solidFill>
                  <a:srgbClr val="C00000"/>
                </a:solidFill>
              </a:rPr>
              <a:t>- Восприятие и определение высоты голоса (низкий, высокий) при чтении </a:t>
            </a:r>
            <a:r>
              <a:rPr lang="ru-RU" sz="2200" b="1" dirty="0" err="1" smtClean="0">
                <a:solidFill>
                  <a:srgbClr val="C00000"/>
                </a:solidFill>
              </a:rPr>
              <a:t>чистоговорок</a:t>
            </a:r>
            <a:r>
              <a:rPr lang="ru-RU" sz="2200" b="1" dirty="0" smtClean="0">
                <a:solidFill>
                  <a:srgbClr val="C00000"/>
                </a:solidFill>
              </a:rPr>
              <a:t>, загадок и стихов от имени героев сказок: высоким голосом читают Лиса, Белка, Зайка, низким - Медведь, Волк, Тигр. Произнесение слов и фраз в инсценировках: «Три медведя», «Теремок», «Колобок».</a:t>
            </a:r>
            <a:br>
              <a:rPr lang="ru-RU" sz="2200" b="1" dirty="0" smtClean="0">
                <a:solidFill>
                  <a:srgbClr val="C00000"/>
                </a:solidFill>
              </a:rPr>
            </a:br>
            <a:endParaRPr lang="ru-RU" sz="2200" b="1" dirty="0">
              <a:solidFill>
                <a:srgbClr val="C00000"/>
              </a:solidFill>
            </a:endParaRPr>
          </a:p>
        </p:txBody>
      </p:sp>
      <p:sp>
        <p:nvSpPr>
          <p:cNvPr id="20482" name="AutoShape 2" descr="https://svetlica-mama-blogger.ru/wp-content/uploads/2018/11/s12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484" name="Picture 4" descr="https://i.ytimg.com/vi/SMaY-6jy9hQ/maxresdefault.jpg"/>
          <p:cNvPicPr>
            <a:picLocks noChangeAspect="1" noChangeArrowheads="1"/>
          </p:cNvPicPr>
          <p:nvPr/>
        </p:nvPicPr>
        <p:blipFill>
          <a:blip r:embed="rId2" cstate="print"/>
          <a:srcRect/>
          <a:stretch>
            <a:fillRect/>
          </a:stretch>
        </p:blipFill>
        <p:spPr bwMode="auto">
          <a:xfrm>
            <a:off x="142845" y="4357694"/>
            <a:ext cx="2643206" cy="15763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214282" y="1000108"/>
            <a:ext cx="6286544"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smtClean="0">
                <a:ln>
                  <a:noFill/>
                </a:ln>
                <a:solidFill>
                  <a:srgbClr val="C00000"/>
                </a:solidFill>
                <a:effectLst/>
                <a:ea typeface="Times New Roman" pitchFamily="18" charset="0"/>
                <a:cs typeface="Arial" pitchFamily="34" charset="0"/>
              </a:rPr>
              <a:t>2. Знакомство с повествовательной интонацией, определение картинки-символа, упражнения по выделению повествовательной интонации.</a:t>
            </a:r>
            <a:br>
              <a:rPr kumimoji="0" lang="ru-RU" sz="2200" b="1" i="0" u="none" strike="noStrike" cap="none" normalizeH="0" baseline="0" dirty="0" smtClean="0">
                <a:ln>
                  <a:noFill/>
                </a:ln>
                <a:solidFill>
                  <a:srgbClr val="C00000"/>
                </a:solidFill>
                <a:effectLst/>
                <a:ea typeface="Times New Roman" pitchFamily="18" charset="0"/>
                <a:cs typeface="Arial" pitchFamily="34" charset="0"/>
              </a:rPr>
            </a:br>
            <a:r>
              <a:rPr kumimoji="0" lang="ru-RU" sz="2200" b="1" i="0" u="none" strike="noStrike" cap="none" normalizeH="0" baseline="0" dirty="0" smtClean="0">
                <a:ln>
                  <a:noFill/>
                </a:ln>
                <a:solidFill>
                  <a:srgbClr val="C00000"/>
                </a:solidFill>
                <a:effectLst/>
                <a:ea typeface="Times New Roman" pitchFamily="18" charset="0"/>
                <a:cs typeface="Arial" pitchFamily="34" charset="0"/>
              </a:rPr>
              <a:t>3. Знакомство с вопросительной интонацией, определение картинки-символа, упражнения по различению вопросительной интонации.</a:t>
            </a:r>
            <a:br>
              <a:rPr kumimoji="0" lang="ru-RU" sz="2200" b="1" i="0" u="none" strike="noStrike" cap="none" normalizeH="0" baseline="0" dirty="0" smtClean="0">
                <a:ln>
                  <a:noFill/>
                </a:ln>
                <a:solidFill>
                  <a:srgbClr val="C00000"/>
                </a:solidFill>
                <a:effectLst/>
                <a:ea typeface="Times New Roman" pitchFamily="18" charset="0"/>
                <a:cs typeface="Arial" pitchFamily="34" charset="0"/>
              </a:rPr>
            </a:br>
            <a:r>
              <a:rPr kumimoji="0" lang="ru-RU" sz="2200" b="1" i="0" u="none" strike="noStrike" cap="none" normalizeH="0" baseline="0" dirty="0" smtClean="0">
                <a:ln>
                  <a:noFill/>
                </a:ln>
                <a:solidFill>
                  <a:srgbClr val="C00000"/>
                </a:solidFill>
                <a:effectLst/>
                <a:ea typeface="Times New Roman" pitchFamily="18" charset="0"/>
                <a:cs typeface="Arial" pitchFamily="34" charset="0"/>
              </a:rPr>
              <a:t>4. Знакомство с восклицательной интонацией, определение картинки-символа, упражнения по выделению восклицательной интонации.</a:t>
            </a:r>
            <a:br>
              <a:rPr kumimoji="0" lang="ru-RU" sz="2200" b="1" i="0" u="none" strike="noStrike" cap="none" normalizeH="0" baseline="0" dirty="0" smtClean="0">
                <a:ln>
                  <a:noFill/>
                </a:ln>
                <a:solidFill>
                  <a:srgbClr val="C00000"/>
                </a:solidFill>
                <a:effectLst/>
                <a:ea typeface="Times New Roman" pitchFamily="18" charset="0"/>
                <a:cs typeface="Arial" pitchFamily="34" charset="0"/>
              </a:rPr>
            </a:br>
            <a:r>
              <a:rPr kumimoji="0" lang="ru-RU" sz="2200" b="1" i="0" u="none" strike="noStrike" cap="none" normalizeH="0" baseline="0" dirty="0" smtClean="0">
                <a:ln>
                  <a:noFill/>
                </a:ln>
                <a:solidFill>
                  <a:srgbClr val="C00000"/>
                </a:solidFill>
                <a:effectLst/>
                <a:ea typeface="Times New Roman" pitchFamily="18" charset="0"/>
                <a:cs typeface="Arial" pitchFamily="34" charset="0"/>
              </a:rPr>
              <a:t>5. Развитие дифференциации различных видов интонации.</a:t>
            </a:r>
            <a:br>
              <a:rPr kumimoji="0" lang="ru-RU" sz="2200" b="1" i="0" u="none" strike="noStrike" cap="none" normalizeH="0" baseline="0" dirty="0" smtClean="0">
                <a:ln>
                  <a:noFill/>
                </a:ln>
                <a:solidFill>
                  <a:srgbClr val="C00000"/>
                </a:solidFill>
                <a:effectLst/>
                <a:ea typeface="Times New Roman" pitchFamily="18" charset="0"/>
                <a:cs typeface="Arial" pitchFamily="34" charset="0"/>
              </a:rPr>
            </a:br>
            <a:r>
              <a:rPr kumimoji="0" lang="ru-RU" sz="2200" b="1" i="0" u="none" strike="noStrike" cap="none" normalizeH="0" baseline="0" dirty="0" smtClean="0">
                <a:ln>
                  <a:noFill/>
                </a:ln>
                <a:solidFill>
                  <a:srgbClr val="C00000"/>
                </a:solidFill>
                <a:effectLst/>
                <a:ea typeface="Times New Roman" pitchFamily="18" charset="0"/>
                <a:cs typeface="Arial" pitchFamily="34" charset="0"/>
              </a:rPr>
              <a:t>При знакомстве с различными видами интонации используются картинки с изображением знаков.</a:t>
            </a:r>
            <a:endParaRPr kumimoji="0" lang="ru-RU" sz="1800" b="1" i="0" u="none" strike="noStrike" cap="none" normalizeH="0" baseline="0" dirty="0" smtClean="0">
              <a:ln>
                <a:noFill/>
              </a:ln>
              <a:solidFill>
                <a:srgbClr val="C00000"/>
              </a:solidFill>
              <a:effectLst/>
              <a:cs typeface="Arial" pitchFamily="34" charset="0"/>
            </a:endParaRPr>
          </a:p>
        </p:txBody>
      </p:sp>
      <p:pic>
        <p:nvPicPr>
          <p:cNvPr id="3" name="Рисунок 2" descr="https://ped-kopilka.ru/upload/blogs2/2016/7/41248_06ca5595b50bd33a837a4a1ff93544a4.jpg.jpg"/>
          <p:cNvPicPr/>
          <p:nvPr/>
        </p:nvPicPr>
        <p:blipFill>
          <a:blip r:embed="rId2"/>
          <a:srcRect/>
          <a:stretch>
            <a:fillRect/>
          </a:stretch>
        </p:blipFill>
        <p:spPr bwMode="auto">
          <a:xfrm>
            <a:off x="5572132" y="4286256"/>
            <a:ext cx="3124201" cy="2386016"/>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488" y="928670"/>
            <a:ext cx="6072230" cy="646331"/>
          </a:xfrm>
          <a:prstGeom prst="rect">
            <a:avLst/>
          </a:prstGeom>
          <a:noFill/>
        </p:spPr>
        <p:txBody>
          <a:bodyPr wrap="square" rtlCol="0">
            <a:spAutoFit/>
          </a:bodyPr>
          <a:lstStyle/>
          <a:p>
            <a:r>
              <a:rPr lang="ru-RU" dirty="0" smtClean="0"/>
              <a:t/>
            </a:r>
            <a:br>
              <a:rPr lang="ru-RU" dirty="0" smtClean="0"/>
            </a:br>
            <a:endParaRPr lang="ru-RU" dirty="0"/>
          </a:p>
        </p:txBody>
      </p:sp>
      <p:sp>
        <p:nvSpPr>
          <p:cNvPr id="22529" name="Rectangle 1"/>
          <p:cNvSpPr>
            <a:spLocks noChangeArrowheads="1"/>
          </p:cNvSpPr>
          <p:nvPr/>
        </p:nvSpPr>
        <p:spPr bwMode="auto">
          <a:xfrm>
            <a:off x="2571736" y="671691"/>
            <a:ext cx="6429388"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smtClean="0">
                <a:ln>
                  <a:noFill/>
                </a:ln>
                <a:solidFill>
                  <a:srgbClr val="C00000"/>
                </a:solidFill>
                <a:effectLst/>
                <a:ea typeface="Times New Roman" pitchFamily="18" charset="0"/>
                <a:cs typeface="Arial" pitchFamily="34" charset="0"/>
              </a:rPr>
              <a:t>Положение о тесном взаимодействии ручной моторики и орального </a:t>
            </a:r>
            <a:r>
              <a:rPr kumimoji="0" lang="ru-RU" sz="2200" b="1" i="0" u="none" strike="noStrike" cap="none" normalizeH="0" baseline="0" dirty="0" err="1" smtClean="0">
                <a:ln>
                  <a:noFill/>
                </a:ln>
                <a:solidFill>
                  <a:srgbClr val="C00000"/>
                </a:solidFill>
                <a:effectLst/>
                <a:ea typeface="Times New Roman" pitchFamily="18" charset="0"/>
                <a:cs typeface="Arial" pitchFamily="34" charset="0"/>
              </a:rPr>
              <a:t>праксиса</a:t>
            </a:r>
            <a:r>
              <a:rPr kumimoji="0" lang="ru-RU" sz="2200" b="1" i="0" u="none" strike="noStrike" cap="none" normalizeH="0" baseline="0" dirty="0" smtClean="0">
                <a:ln>
                  <a:noFill/>
                </a:ln>
                <a:solidFill>
                  <a:srgbClr val="C00000"/>
                </a:solidFill>
                <a:effectLst/>
                <a:ea typeface="Times New Roman" pitchFamily="18" charset="0"/>
                <a:cs typeface="Arial" pitchFamily="34" charset="0"/>
              </a:rPr>
              <a:t> (Н. А. Бернштейн, В. М. Бехтерев, М. М. Кольцова) определяет необходимость включения в логопедическую работу упражнений, направленных на развитие мелкой моторики.</a:t>
            </a:r>
            <a:br>
              <a:rPr kumimoji="0" lang="ru-RU" sz="2200" b="1" i="0" u="none" strike="noStrike" cap="none" normalizeH="0" baseline="0" dirty="0" smtClean="0">
                <a:ln>
                  <a:noFill/>
                </a:ln>
                <a:solidFill>
                  <a:srgbClr val="C00000"/>
                </a:solidFill>
                <a:effectLst/>
                <a:ea typeface="Times New Roman" pitchFamily="18" charset="0"/>
                <a:cs typeface="Arial" pitchFamily="34" charset="0"/>
              </a:rPr>
            </a:br>
            <a:r>
              <a:rPr kumimoji="0" lang="ru-RU" sz="2200" b="1" i="1" u="none" strike="noStrike" cap="none" normalizeH="0" baseline="0" dirty="0" smtClean="0">
                <a:ln>
                  <a:noFill/>
                </a:ln>
                <a:solidFill>
                  <a:srgbClr val="C00000"/>
                </a:solidFill>
                <a:effectLst/>
                <a:ea typeface="Times New Roman" pitchFamily="18" charset="0"/>
                <a:cs typeface="Arial" pitchFamily="34" charset="0"/>
              </a:rPr>
              <a:t>Развитие мелкой моторики</a:t>
            </a:r>
            <a:r>
              <a:rPr kumimoji="0" lang="ru-RU" sz="2200" b="1" i="0" u="none" strike="noStrike" cap="none" normalizeH="0" baseline="0" dirty="0" smtClean="0">
                <a:ln>
                  <a:noFill/>
                </a:ln>
                <a:solidFill>
                  <a:srgbClr val="C00000"/>
                </a:solidFill>
                <a:effectLst/>
                <a:ea typeface="Times New Roman" pitchFamily="18" charset="0"/>
                <a:cs typeface="Arial" pitchFamily="34" charset="0"/>
              </a:rPr>
              <a:t> включает пальчиковые игры, «театр пальчиков и языка» </a:t>
            </a:r>
            <a:r>
              <a:rPr kumimoji="0" lang="ru-RU" sz="2200" b="1" i="1" u="none" strike="noStrike" cap="none" normalizeH="0" baseline="0" dirty="0" smtClean="0">
                <a:ln>
                  <a:noFill/>
                </a:ln>
                <a:solidFill>
                  <a:srgbClr val="C00000"/>
                </a:solidFill>
                <a:effectLst/>
                <a:ea typeface="Times New Roman" pitchFamily="18" charset="0"/>
                <a:cs typeface="Arial" pitchFamily="34" charset="0"/>
              </a:rPr>
              <a:t>(сопряженная гимнастика)</a:t>
            </a:r>
            <a:r>
              <a:rPr kumimoji="0" lang="ru-RU" sz="2200" b="1" i="0" u="none" strike="noStrike" cap="none" normalizeH="0" baseline="0" dirty="0" smtClean="0">
                <a:ln>
                  <a:noFill/>
                </a:ln>
                <a:solidFill>
                  <a:srgbClr val="C00000"/>
                </a:solidFill>
                <a:effectLst/>
                <a:ea typeface="Times New Roman" pitchFamily="18" charset="0"/>
                <a:cs typeface="Arial" pitchFamily="34" charset="0"/>
              </a:rPr>
              <a:t>.</a:t>
            </a:r>
            <a:br>
              <a:rPr kumimoji="0" lang="ru-RU" sz="2200" b="1" i="0" u="none" strike="noStrike" cap="none" normalizeH="0" baseline="0" dirty="0" smtClean="0">
                <a:ln>
                  <a:noFill/>
                </a:ln>
                <a:solidFill>
                  <a:srgbClr val="C00000"/>
                </a:solidFill>
                <a:effectLst/>
                <a:ea typeface="Times New Roman" pitchFamily="18" charset="0"/>
                <a:cs typeface="Arial" pitchFamily="34" charset="0"/>
              </a:rPr>
            </a:br>
            <a:r>
              <a:rPr kumimoji="0" lang="ru-RU" sz="2200" b="1" i="0" u="none" strike="noStrike" cap="none" normalizeH="0" baseline="0" dirty="0" smtClean="0">
                <a:ln>
                  <a:noFill/>
                </a:ln>
                <a:solidFill>
                  <a:srgbClr val="C00000"/>
                </a:solidFill>
                <a:effectLst/>
                <a:ea typeface="Times New Roman" pitchFamily="18" charset="0"/>
                <a:cs typeface="Arial" pitchFamily="34" charset="0"/>
              </a:rPr>
              <a:t>Пальчиковые упражнения с использованием перчатки зайчики или пальчиковых игрушек превращают их в настоящий маленький театр. Каждый пальчик – это зайчик, имеющий свое имя. Большой пальчик малыша - Коротышка, указательный пальчик - Торопыжка, третьего зайчика зовут </a:t>
            </a:r>
            <a:r>
              <a:rPr kumimoji="0" lang="ru-RU" sz="2200" b="1" i="0" u="none" strike="noStrike" cap="none" normalizeH="0" baseline="0" dirty="0" err="1" smtClean="0">
                <a:ln>
                  <a:noFill/>
                </a:ln>
                <a:solidFill>
                  <a:srgbClr val="C00000"/>
                </a:solidFill>
                <a:effectLst/>
                <a:ea typeface="Times New Roman" pitchFamily="18" charset="0"/>
                <a:cs typeface="Arial" pitchFamily="34" charset="0"/>
              </a:rPr>
              <a:t>Тришка</a:t>
            </a:r>
            <a:r>
              <a:rPr kumimoji="0" lang="ru-RU" sz="2200" b="1" i="0" u="none" strike="noStrike" cap="none" normalizeH="0" baseline="0" dirty="0" smtClean="0">
                <a:ln>
                  <a:noFill/>
                </a:ln>
                <a:solidFill>
                  <a:srgbClr val="C00000"/>
                </a:solidFill>
                <a:effectLst/>
                <a:ea typeface="Times New Roman" pitchFamily="18" charset="0"/>
                <a:cs typeface="Arial" pitchFamily="34" charset="0"/>
              </a:rPr>
              <a:t>, четвертого (безымянный пальчик) зовут Тишка, а пятого, самого маленького (мизинчик) – Трусишка. И т.д.      </a:t>
            </a:r>
            <a:endParaRPr kumimoji="0" lang="ru-RU" sz="1800" b="1" i="0" u="none" strike="noStrike" cap="none" normalizeH="0" baseline="0" dirty="0" smtClean="0">
              <a:ln>
                <a:noFill/>
              </a:ln>
              <a:solidFill>
                <a:srgbClr val="C00000"/>
              </a:solidFill>
              <a:effectLst/>
              <a:cs typeface="Arial" pitchFamily="34" charset="0"/>
            </a:endParaRPr>
          </a:p>
        </p:txBody>
      </p:sp>
      <p:pic>
        <p:nvPicPr>
          <p:cNvPr id="22531" name="Picture 3" descr="https://avatars.mds.yandex.net/get-vh/4099058/2a00000174829f6735febf94365d6c39b122/orig"/>
          <p:cNvPicPr>
            <a:picLocks noChangeAspect="1" noChangeArrowheads="1"/>
          </p:cNvPicPr>
          <p:nvPr/>
        </p:nvPicPr>
        <p:blipFill>
          <a:blip r:embed="rId2" cstate="print"/>
          <a:srcRect l="10572" t="3340" r="20748"/>
          <a:stretch>
            <a:fillRect/>
          </a:stretch>
        </p:blipFill>
        <p:spPr bwMode="auto">
          <a:xfrm>
            <a:off x="285720" y="4143380"/>
            <a:ext cx="2190765" cy="200026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42844" y="571480"/>
            <a:ext cx="571504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ru-RU" sz="2200" b="1" i="0" u="none" strike="noStrike" cap="none" normalizeH="0" baseline="0" dirty="0" smtClean="0">
                <a:ln>
                  <a:noFill/>
                </a:ln>
                <a:solidFill>
                  <a:srgbClr val="C00000"/>
                </a:solidFill>
                <a:effectLst/>
                <a:ea typeface="Times New Roman" pitchFamily="18" charset="0"/>
                <a:cs typeface="Arial" pitchFamily="34" charset="0"/>
              </a:rPr>
              <a:t>Одной из составляющих логопедического занятия, воспроизводящих и синтезирующих в себе театрально-игровую деятельность, является сопряженная гимнастика </a:t>
            </a:r>
            <a:r>
              <a:rPr kumimoji="0" lang="ru-RU" sz="2200" b="1" i="1" u="none" strike="noStrike" cap="none" normalizeH="0" baseline="0" dirty="0" smtClean="0">
                <a:ln>
                  <a:noFill/>
                </a:ln>
                <a:solidFill>
                  <a:srgbClr val="C00000"/>
                </a:solidFill>
                <a:effectLst/>
                <a:ea typeface="Times New Roman" pitchFamily="18" charset="0"/>
                <a:cs typeface="Arial" pitchFamily="34" charset="0"/>
              </a:rPr>
              <a:t>(</a:t>
            </a:r>
            <a:r>
              <a:rPr kumimoji="0" lang="ru-RU" sz="2200" b="1" i="1" u="none" strike="noStrike" cap="none" normalizeH="0" baseline="0" dirty="0" err="1" smtClean="0">
                <a:ln>
                  <a:noFill/>
                </a:ln>
                <a:solidFill>
                  <a:srgbClr val="C00000"/>
                </a:solidFill>
                <a:effectLst/>
                <a:ea typeface="Times New Roman" pitchFamily="18" charset="0"/>
                <a:cs typeface="Arial" pitchFamily="34" charset="0"/>
              </a:rPr>
              <a:t>биоэнергопластика</a:t>
            </a:r>
            <a:r>
              <a:rPr kumimoji="0" lang="ru-RU" sz="2200" b="1" i="1" u="none" strike="noStrike" cap="none" normalizeH="0" baseline="0" dirty="0" smtClean="0">
                <a:ln>
                  <a:noFill/>
                </a:ln>
                <a:solidFill>
                  <a:srgbClr val="C00000"/>
                </a:solidFill>
                <a:effectLst/>
                <a:ea typeface="Times New Roman" pitchFamily="18" charset="0"/>
                <a:cs typeface="Arial" pitchFamily="34" charset="0"/>
              </a:rPr>
              <a:t>)</a:t>
            </a:r>
            <a:r>
              <a:rPr kumimoji="0" lang="ru-RU" sz="2200" b="1" i="0" u="none" strike="noStrike" cap="none" normalizeH="0" baseline="0" dirty="0" smtClean="0">
                <a:ln>
                  <a:noFill/>
                </a:ln>
                <a:solidFill>
                  <a:srgbClr val="C00000"/>
                </a:solidFill>
                <a:effectLst/>
                <a:ea typeface="Times New Roman" pitchFamily="18" charset="0"/>
                <a:cs typeface="Arial" pitchFamily="34" charset="0"/>
              </a:rPr>
              <a:t>, когда соединяются движения органов артикуляции и кистей рук. В результате развиваются естественные произвольные движения, закрепляются тонкие дифференцированные движения артикуляционного аппарата.</a:t>
            </a:r>
            <a:r>
              <a:rPr lang="ru-RU" sz="2200" b="1" dirty="0" smtClean="0">
                <a:solidFill>
                  <a:srgbClr val="C00000"/>
                </a:solidFill>
                <a:ea typeface="Times New Roman" pitchFamily="18" charset="0"/>
                <a:cs typeface="Arial" pitchFamily="34" charset="0"/>
              </a:rPr>
              <a:t> Упражнения объединяются простеньким сюжетом, что и позволяет назвать их театром пальчиков и языка. Ценность такой артикуляционной гимнастики состоит в том, что ее можно включать в различные подвижные игры с пением, игры–драматизации, </a:t>
            </a:r>
            <a:r>
              <a:rPr lang="ru-RU" sz="2200" b="1" dirty="0" err="1" smtClean="0">
                <a:solidFill>
                  <a:srgbClr val="C00000"/>
                </a:solidFill>
                <a:ea typeface="Times New Roman" pitchFamily="18" charset="0"/>
                <a:cs typeface="Arial" pitchFamily="34" charset="0"/>
              </a:rPr>
              <a:t>потешки</a:t>
            </a:r>
            <a:r>
              <a:rPr lang="ru-RU" sz="2200" b="1" dirty="0" smtClean="0">
                <a:solidFill>
                  <a:srgbClr val="C00000"/>
                </a:solidFill>
                <a:ea typeface="Times New Roman" pitchFamily="18" charset="0"/>
                <a:cs typeface="Arial" pitchFamily="34" charset="0"/>
              </a:rPr>
              <a:t>, </a:t>
            </a:r>
            <a:r>
              <a:rPr lang="ru-RU" sz="2200" b="1" dirty="0" err="1" smtClean="0">
                <a:solidFill>
                  <a:srgbClr val="C00000"/>
                </a:solidFill>
                <a:ea typeface="Times New Roman" pitchFamily="18" charset="0"/>
                <a:cs typeface="Arial" pitchFamily="34" charset="0"/>
              </a:rPr>
              <a:t>физминутки</a:t>
            </a:r>
            <a:r>
              <a:rPr lang="ru-RU" sz="2200" b="1" dirty="0" smtClean="0">
                <a:solidFill>
                  <a:srgbClr val="C00000"/>
                </a:solidFill>
                <a:ea typeface="Times New Roman" pitchFamily="18" charset="0"/>
                <a:cs typeface="Arial" pitchFamily="34" charset="0"/>
              </a:rPr>
              <a:t>.</a:t>
            </a:r>
            <a:endParaRPr kumimoji="0" lang="ru-RU" sz="2200" b="1" i="0" u="none" strike="noStrike" cap="none" normalizeH="0" baseline="0" dirty="0" smtClean="0">
              <a:ln>
                <a:noFill/>
              </a:ln>
              <a:solidFill>
                <a:srgbClr val="C00000"/>
              </a:solidFill>
              <a:effectLst/>
              <a:cs typeface="Arial" pitchFamily="34" charset="0"/>
            </a:endParaRPr>
          </a:p>
        </p:txBody>
      </p:sp>
      <p:pic>
        <p:nvPicPr>
          <p:cNvPr id="5" name="Рисунок 5" descr="https://ped-kopilka.ru/upload/blogs2/2016/7/41248_f7c0a7294c4b588225f6e7f66b2b8e01.jpg.jpg"/>
          <p:cNvPicPr>
            <a:picLocks noChangeAspect="1" noChangeArrowheads="1"/>
          </p:cNvPicPr>
          <p:nvPr/>
        </p:nvPicPr>
        <p:blipFill>
          <a:blip r:embed="rId2"/>
          <a:srcRect/>
          <a:stretch>
            <a:fillRect/>
          </a:stretch>
        </p:blipFill>
        <p:spPr bwMode="auto">
          <a:xfrm>
            <a:off x="5715008" y="4214818"/>
            <a:ext cx="3309129" cy="249555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488" y="928670"/>
            <a:ext cx="6072230" cy="646331"/>
          </a:xfrm>
          <a:prstGeom prst="rect">
            <a:avLst/>
          </a:prstGeom>
          <a:noFill/>
        </p:spPr>
        <p:txBody>
          <a:bodyPr wrap="square" rtlCol="0">
            <a:spAutoFit/>
          </a:bodyPr>
          <a:lstStyle/>
          <a:p>
            <a:r>
              <a:rPr lang="ru-RU" dirty="0" smtClean="0"/>
              <a:t/>
            </a:r>
            <a:br>
              <a:rPr lang="ru-RU" dirty="0" smtClean="0"/>
            </a:br>
            <a:endParaRPr lang="ru-RU" dirty="0"/>
          </a:p>
        </p:txBody>
      </p:sp>
      <p:sp>
        <p:nvSpPr>
          <p:cNvPr id="4" name="Прямоугольник 3"/>
          <p:cNvSpPr/>
          <p:nvPr/>
        </p:nvSpPr>
        <p:spPr>
          <a:xfrm>
            <a:off x="2428860" y="671691"/>
            <a:ext cx="6929454" cy="6186309"/>
          </a:xfrm>
          <a:prstGeom prst="rect">
            <a:avLst/>
          </a:prstGeom>
        </p:spPr>
        <p:txBody>
          <a:bodyPr wrap="square">
            <a:spAutoFit/>
          </a:bodyPr>
          <a:lstStyle/>
          <a:p>
            <a:r>
              <a:rPr lang="ru-RU" sz="2200" b="1" dirty="0" smtClean="0">
                <a:solidFill>
                  <a:srgbClr val="C00000"/>
                </a:solidFill>
              </a:rPr>
              <a:t>У инсценировок с помощью </a:t>
            </a:r>
            <a:r>
              <a:rPr lang="ru-RU" sz="2200" b="1" i="1" dirty="0" smtClean="0">
                <a:solidFill>
                  <a:srgbClr val="C00000"/>
                </a:solidFill>
              </a:rPr>
              <a:t>пальчикового театра, театра теней,</a:t>
            </a:r>
            <a:r>
              <a:rPr lang="ru-RU" sz="2200" b="1" dirty="0" smtClean="0">
                <a:solidFill>
                  <a:srgbClr val="C00000"/>
                </a:solidFill>
              </a:rPr>
              <a:t> (где действуют пальцы и руки для изображения птиц, животных) большие возможности для развития ручной ловкости, движений кисти и пальцев рук, умелости, точности, выразительности движений и развития речи.</a:t>
            </a:r>
            <a:br>
              <a:rPr lang="ru-RU" sz="2200" b="1" dirty="0" smtClean="0">
                <a:solidFill>
                  <a:srgbClr val="C00000"/>
                </a:solidFill>
              </a:rPr>
            </a:br>
            <a:r>
              <a:rPr lang="ru-RU" sz="2200" b="1" dirty="0" smtClean="0">
                <a:solidFill>
                  <a:srgbClr val="C00000"/>
                </a:solidFill>
              </a:rPr>
              <a:t>Упражнения </a:t>
            </a:r>
            <a:r>
              <a:rPr lang="ru-RU" sz="2200" b="1" dirty="0" smtClean="0">
                <a:solidFill>
                  <a:srgbClr val="C00000"/>
                </a:solidFill>
              </a:rPr>
              <a:t>по </a:t>
            </a:r>
            <a:r>
              <a:rPr lang="ru-RU" sz="2200" b="1" i="1" dirty="0" smtClean="0">
                <a:solidFill>
                  <a:srgbClr val="C00000"/>
                </a:solidFill>
              </a:rPr>
              <a:t>развитию выразительности мимики, жеста и движения</a:t>
            </a:r>
            <a:r>
              <a:rPr lang="ru-RU" sz="2200" b="1" dirty="0" smtClean="0">
                <a:solidFill>
                  <a:srgbClr val="C00000"/>
                </a:solidFill>
              </a:rPr>
              <a:t> снимают напряжение в </a:t>
            </a:r>
            <a:r>
              <a:rPr lang="ru-RU" sz="2200" b="1" dirty="0" err="1" smtClean="0">
                <a:solidFill>
                  <a:srgbClr val="C00000"/>
                </a:solidFill>
              </a:rPr>
              <a:t>речедвигательном</a:t>
            </a:r>
            <a:r>
              <a:rPr lang="ru-RU" sz="2200" b="1" dirty="0" smtClean="0">
                <a:solidFill>
                  <a:srgbClr val="C00000"/>
                </a:solidFill>
              </a:rPr>
              <a:t> аппарате, развивают речевую эмоциональность детей, способствуют развитию и совершенствованию основных психологических процессов: внимания, памяти, способности к переключению; воспитывают волевую </a:t>
            </a:r>
            <a:r>
              <a:rPr lang="ru-RU" sz="2200" b="1" dirty="0" err="1" smtClean="0">
                <a:solidFill>
                  <a:srgbClr val="C00000"/>
                </a:solidFill>
              </a:rPr>
              <a:t>саморегуляцию</a:t>
            </a:r>
            <a:r>
              <a:rPr lang="ru-RU" sz="2200" b="1" dirty="0" smtClean="0">
                <a:solidFill>
                  <a:srgbClr val="C00000"/>
                </a:solidFill>
              </a:rPr>
              <a:t>, создают благоприятный фон для занятий. Упражнения начинаются с элементарных </a:t>
            </a:r>
            <a:r>
              <a:rPr lang="ru-RU" sz="2200" b="1" dirty="0" smtClean="0">
                <a:solidFill>
                  <a:srgbClr val="C00000"/>
                </a:solidFill>
              </a:rPr>
              <a:t>заданий и </a:t>
            </a:r>
            <a:r>
              <a:rPr lang="ru-RU" sz="2200" b="1" dirty="0" smtClean="0">
                <a:solidFill>
                  <a:srgbClr val="C00000"/>
                </a:solidFill>
              </a:rPr>
              <a:t>по </a:t>
            </a:r>
            <a:r>
              <a:rPr lang="ru-RU" sz="2200" b="1" dirty="0" smtClean="0">
                <a:solidFill>
                  <a:srgbClr val="C00000"/>
                </a:solidFill>
              </a:rPr>
              <a:t>мере овладения  </a:t>
            </a:r>
            <a:r>
              <a:rPr lang="ru-RU" sz="2200" b="1" dirty="0" smtClean="0">
                <a:solidFill>
                  <a:srgbClr val="C00000"/>
                </a:solidFill>
              </a:rPr>
              <a:t>контролем за мимическими мышцами, дети могут показать различные эмоции посредством мимики и </a:t>
            </a:r>
            <a:r>
              <a:rPr lang="ru-RU" sz="2200" b="1" dirty="0" smtClean="0">
                <a:solidFill>
                  <a:srgbClr val="C00000"/>
                </a:solidFill>
              </a:rPr>
              <a:t>жеста.</a:t>
            </a:r>
            <a:endParaRPr lang="ru-RU" sz="2200" b="1" dirty="0">
              <a:solidFill>
                <a:srgbClr val="C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428604"/>
            <a:ext cx="5929354" cy="6555641"/>
          </a:xfrm>
          <a:prstGeom prst="rect">
            <a:avLst/>
          </a:prstGeom>
        </p:spPr>
        <p:txBody>
          <a:bodyPr wrap="square">
            <a:spAutoFit/>
          </a:bodyPr>
          <a:lstStyle/>
          <a:p>
            <a:r>
              <a:rPr lang="ru-RU" sz="2100" b="1" i="1" dirty="0" err="1" smtClean="0">
                <a:solidFill>
                  <a:srgbClr val="C00000"/>
                </a:solidFill>
              </a:rPr>
              <a:t>Психогимнастика</a:t>
            </a:r>
            <a:r>
              <a:rPr lang="ru-RU" sz="2100" b="1" dirty="0" smtClean="0">
                <a:solidFill>
                  <a:srgbClr val="C00000"/>
                </a:solidFill>
              </a:rPr>
              <a:t> позволяет решать следующие задачи:</a:t>
            </a:r>
            <a:br>
              <a:rPr lang="ru-RU" sz="2100" b="1" dirty="0" smtClean="0">
                <a:solidFill>
                  <a:srgbClr val="C00000"/>
                </a:solidFill>
              </a:rPr>
            </a:br>
            <a:r>
              <a:rPr lang="ru-RU" sz="2100" b="1" dirty="0" smtClean="0">
                <a:solidFill>
                  <a:srgbClr val="C00000"/>
                </a:solidFill>
              </a:rPr>
              <a:t>- становление координации общих движений;</a:t>
            </a:r>
            <a:br>
              <a:rPr lang="ru-RU" sz="2100" b="1" dirty="0" smtClean="0">
                <a:solidFill>
                  <a:srgbClr val="C00000"/>
                </a:solidFill>
              </a:rPr>
            </a:br>
            <a:r>
              <a:rPr lang="ru-RU" sz="2100" b="1" dirty="0" smtClean="0">
                <a:solidFill>
                  <a:srgbClr val="C00000"/>
                </a:solidFill>
              </a:rPr>
              <a:t>- развитие ориентировки в пространстве и собственном теле;</a:t>
            </a:r>
            <a:br>
              <a:rPr lang="ru-RU" sz="2100" b="1" dirty="0" smtClean="0">
                <a:solidFill>
                  <a:srgbClr val="C00000"/>
                </a:solidFill>
              </a:rPr>
            </a:br>
            <a:r>
              <a:rPr lang="ru-RU" sz="2100" b="1" dirty="0" smtClean="0">
                <a:solidFill>
                  <a:srgbClr val="C00000"/>
                </a:solidFill>
              </a:rPr>
              <a:t>- воспитание чувства ритма и темпа;</a:t>
            </a:r>
            <a:br>
              <a:rPr lang="ru-RU" sz="2100" b="1" dirty="0" smtClean="0">
                <a:solidFill>
                  <a:srgbClr val="C00000"/>
                </a:solidFill>
              </a:rPr>
            </a:br>
            <a:r>
              <a:rPr lang="ru-RU" sz="2100" b="1" dirty="0" smtClean="0">
                <a:solidFill>
                  <a:srgbClr val="C00000"/>
                </a:solidFill>
              </a:rPr>
              <a:t>- формирование слухового внимания, восприятия и памяти;</a:t>
            </a:r>
            <a:br>
              <a:rPr lang="ru-RU" sz="2100" b="1" dirty="0" smtClean="0">
                <a:solidFill>
                  <a:srgbClr val="C00000"/>
                </a:solidFill>
              </a:rPr>
            </a:br>
            <a:r>
              <a:rPr lang="ru-RU" sz="2100" b="1" dirty="0" smtClean="0">
                <a:solidFill>
                  <a:srgbClr val="C00000"/>
                </a:solidFill>
              </a:rPr>
              <a:t>- развитие физиологического и речевого дыхания;</a:t>
            </a:r>
            <a:br>
              <a:rPr lang="ru-RU" sz="2100" b="1" dirty="0" smtClean="0">
                <a:solidFill>
                  <a:srgbClr val="C00000"/>
                </a:solidFill>
              </a:rPr>
            </a:br>
            <a:r>
              <a:rPr lang="ru-RU" sz="2100" b="1" dirty="0" smtClean="0">
                <a:solidFill>
                  <a:srgbClr val="C00000"/>
                </a:solidFill>
              </a:rPr>
              <a:t>- активизация речевых процессов через развитие тонких движений пальцев рук;</a:t>
            </a:r>
            <a:br>
              <a:rPr lang="ru-RU" sz="2100" b="1" dirty="0" smtClean="0">
                <a:solidFill>
                  <a:srgbClr val="C00000"/>
                </a:solidFill>
              </a:rPr>
            </a:br>
            <a:r>
              <a:rPr lang="ru-RU" sz="2100" b="1" dirty="0" smtClean="0">
                <a:solidFill>
                  <a:srgbClr val="C00000"/>
                </a:solidFill>
              </a:rPr>
              <a:t>- воспитание умения работать сообща.</a:t>
            </a:r>
            <a:r>
              <a:rPr lang="ru-RU" sz="2100" dirty="0" smtClean="0">
                <a:solidFill>
                  <a:srgbClr val="C00000"/>
                </a:solidFill>
              </a:rPr>
              <a:t/>
            </a:r>
            <a:br>
              <a:rPr lang="ru-RU" sz="2100" dirty="0" smtClean="0">
                <a:solidFill>
                  <a:srgbClr val="C00000"/>
                </a:solidFill>
              </a:rPr>
            </a:br>
            <a:r>
              <a:rPr lang="ru-RU" sz="2100" dirty="0" smtClean="0">
                <a:solidFill>
                  <a:srgbClr val="C00000"/>
                </a:solidFill>
              </a:rPr>
              <a:t>Развитие </a:t>
            </a:r>
            <a:r>
              <a:rPr lang="ru-RU" sz="2100" dirty="0" smtClean="0">
                <a:solidFill>
                  <a:srgbClr val="C00000"/>
                </a:solidFill>
              </a:rPr>
              <a:t>двигательных способностей детей (ловкость, подвижность, гибкость, выносливость); пластическая выразительность (ритмичность, музыкальность, быстроту реакции, координацию движений</a:t>
            </a:r>
            <a:r>
              <a:rPr lang="ru-RU" sz="2100" dirty="0" smtClean="0">
                <a:solidFill>
                  <a:srgbClr val="C00000"/>
                </a:solidFill>
              </a:rPr>
              <a:t>) </a:t>
            </a:r>
            <a:r>
              <a:rPr lang="ru-RU" sz="2100" dirty="0" smtClean="0">
                <a:solidFill>
                  <a:srgbClr val="C00000"/>
                </a:solidFill>
              </a:rPr>
              <a:t>происходит при выполнении </a:t>
            </a:r>
            <a:r>
              <a:rPr lang="ru-RU" sz="2100" b="1" i="1" dirty="0" smtClean="0">
                <a:solidFill>
                  <a:srgbClr val="C00000"/>
                </a:solidFill>
              </a:rPr>
              <a:t>ритмопластики, пластических этюдов, игр-имитаций.</a:t>
            </a:r>
            <a:r>
              <a:rPr lang="ru-RU" sz="2100" dirty="0" smtClean="0">
                <a:solidFill>
                  <a:srgbClr val="C00000"/>
                </a:solidFill>
              </a:rPr>
              <a:t> </a:t>
            </a:r>
            <a:endParaRPr lang="ru-RU" sz="2100" dirty="0">
              <a:solidFill>
                <a:srgbClr val="C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488" y="928670"/>
            <a:ext cx="6072230" cy="646331"/>
          </a:xfrm>
          <a:prstGeom prst="rect">
            <a:avLst/>
          </a:prstGeom>
          <a:noFill/>
        </p:spPr>
        <p:txBody>
          <a:bodyPr wrap="square" rtlCol="0">
            <a:spAutoFit/>
          </a:bodyPr>
          <a:lstStyle/>
          <a:p>
            <a:r>
              <a:rPr lang="ru-RU" dirty="0" smtClean="0"/>
              <a:t/>
            </a:r>
            <a:br>
              <a:rPr lang="ru-RU" dirty="0" smtClean="0"/>
            </a:br>
            <a:endParaRPr lang="ru-RU" dirty="0"/>
          </a:p>
        </p:txBody>
      </p:sp>
      <p:sp>
        <p:nvSpPr>
          <p:cNvPr id="4" name="Прямоугольник 3"/>
          <p:cNvSpPr/>
          <p:nvPr/>
        </p:nvSpPr>
        <p:spPr>
          <a:xfrm>
            <a:off x="2786050" y="785794"/>
            <a:ext cx="6215106" cy="5509200"/>
          </a:xfrm>
          <a:prstGeom prst="rect">
            <a:avLst/>
          </a:prstGeom>
        </p:spPr>
        <p:txBody>
          <a:bodyPr wrap="square">
            <a:spAutoFit/>
          </a:bodyPr>
          <a:lstStyle/>
          <a:p>
            <a:r>
              <a:rPr lang="ru-RU" sz="2200" b="1" dirty="0" smtClean="0">
                <a:solidFill>
                  <a:srgbClr val="C00000"/>
                </a:solidFill>
              </a:rPr>
              <a:t>Выполнять эти упражнения удобнее с изображением, которое на небольшой тесёмке надевается на шею ребёнка. Делается это с тем, чтобы руки малыша оставались свободными, и в то же время, он имел возможность наблюдать картинку. Наличие картинки или маски помогает ребёнку легче войти в образ, смелее действовать в рамках поведения наблюдаемого персонажа, выполнять движения от его, а не от собственного лица, что психологически намного легче.</a:t>
            </a:r>
            <a:br>
              <a:rPr lang="ru-RU" sz="2200" b="1" dirty="0" smtClean="0">
                <a:solidFill>
                  <a:srgbClr val="C00000"/>
                </a:solidFill>
              </a:rPr>
            </a:br>
            <a:r>
              <a:rPr lang="ru-RU" sz="2200" b="1" dirty="0" smtClean="0">
                <a:solidFill>
                  <a:srgbClr val="C00000"/>
                </a:solidFill>
              </a:rPr>
              <a:t>Ритмопластика позволяет улучшить </a:t>
            </a:r>
            <a:r>
              <a:rPr lang="ru-RU" sz="2200" b="1" dirty="0" err="1" smtClean="0">
                <a:solidFill>
                  <a:srgbClr val="C00000"/>
                </a:solidFill>
              </a:rPr>
              <a:t>психоэмоциональное</a:t>
            </a:r>
            <a:r>
              <a:rPr lang="ru-RU" sz="2200" b="1" dirty="0" smtClean="0">
                <a:solidFill>
                  <a:srgbClr val="C00000"/>
                </a:solidFill>
              </a:rPr>
              <a:t> состояние ребёнка, снять напряжение, связанное с сидением, активизировать творческие проявления малыша.</a:t>
            </a:r>
            <a:endParaRPr lang="ru-RU" sz="2200" b="1" dirty="0">
              <a:solidFill>
                <a:srgbClr val="C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642918"/>
            <a:ext cx="5500726" cy="6186309"/>
          </a:xfrm>
          <a:prstGeom prst="rect">
            <a:avLst/>
          </a:prstGeom>
        </p:spPr>
        <p:txBody>
          <a:bodyPr wrap="square">
            <a:spAutoFit/>
          </a:bodyPr>
          <a:lstStyle/>
          <a:p>
            <a:r>
              <a:rPr lang="ru-RU" sz="2200" b="1" dirty="0" smtClean="0">
                <a:solidFill>
                  <a:srgbClr val="C00000"/>
                </a:solidFill>
              </a:rPr>
              <a:t>Игры-имитации постепенно усложняются:</a:t>
            </a:r>
            <a:br>
              <a:rPr lang="ru-RU" sz="2200" b="1" dirty="0" smtClean="0">
                <a:solidFill>
                  <a:srgbClr val="C00000"/>
                </a:solidFill>
              </a:rPr>
            </a:br>
            <a:r>
              <a:rPr lang="ru-RU" sz="2200" b="1" dirty="0" smtClean="0">
                <a:solidFill>
                  <a:srgbClr val="C00000"/>
                </a:solidFill>
              </a:rPr>
              <a:t>- Игра-имитация отдельных действий человека, животных и птиц (дети проснулись-потянулись, воробышки машут крыльями) и имитация основных эмоций человека (выглянуло солнышко - дети обрадовались: улыбнулись, захлопали в ладоши, запрыгали на месте).</a:t>
            </a:r>
            <a:br>
              <a:rPr lang="ru-RU" sz="2200" b="1" dirty="0" smtClean="0">
                <a:solidFill>
                  <a:srgbClr val="C00000"/>
                </a:solidFill>
              </a:rPr>
            </a:br>
            <a:r>
              <a:rPr lang="ru-RU" sz="2200" b="1" dirty="0" smtClean="0">
                <a:solidFill>
                  <a:srgbClr val="C00000"/>
                </a:solidFill>
              </a:rPr>
              <a:t>- Игра-имитация цепочки последовательных действий в сочетании с передачей основных эмоций героя (веселые матрешки захлопали в ладошки и стали танцевать; зайчик увидел лису, испугался и прыгнул за дерево).</a:t>
            </a:r>
            <a:br>
              <a:rPr lang="ru-RU" sz="2200" b="1" dirty="0" smtClean="0">
                <a:solidFill>
                  <a:srgbClr val="C00000"/>
                </a:solidFill>
              </a:rPr>
            </a:br>
            <a:r>
              <a:rPr lang="ru-RU" sz="2200" b="1" dirty="0" smtClean="0">
                <a:solidFill>
                  <a:srgbClr val="C00000"/>
                </a:solidFill>
              </a:rPr>
              <a:t>- Игра-имитация образов хорошо знакомых сказочных персонажей (неуклюжий медведь идет к домику, храбрый петушок шагает по дорожке</a:t>
            </a:r>
            <a:r>
              <a:rPr lang="ru-RU" sz="2200" b="1" dirty="0" smtClean="0">
                <a:solidFill>
                  <a:srgbClr val="C00000"/>
                </a:solidFill>
              </a:rPr>
              <a:t>).</a:t>
            </a:r>
            <a:endParaRPr lang="ru-RU" sz="2200" b="1" dirty="0">
              <a:solidFill>
                <a:srgbClr val="C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488" y="928670"/>
            <a:ext cx="6072230" cy="646331"/>
          </a:xfrm>
          <a:prstGeom prst="rect">
            <a:avLst/>
          </a:prstGeom>
          <a:noFill/>
        </p:spPr>
        <p:txBody>
          <a:bodyPr wrap="square" rtlCol="0">
            <a:spAutoFit/>
          </a:bodyPr>
          <a:lstStyle/>
          <a:p>
            <a:r>
              <a:rPr lang="ru-RU" dirty="0" smtClean="0"/>
              <a:t/>
            </a:r>
            <a:br>
              <a:rPr lang="ru-RU" dirty="0" smtClean="0"/>
            </a:br>
            <a:endParaRPr lang="ru-RU" dirty="0"/>
          </a:p>
        </p:txBody>
      </p:sp>
      <p:sp>
        <p:nvSpPr>
          <p:cNvPr id="4" name="Прямоугольник 3"/>
          <p:cNvSpPr/>
          <p:nvPr/>
        </p:nvSpPr>
        <p:spPr>
          <a:xfrm>
            <a:off x="2786050" y="928670"/>
            <a:ext cx="5715040" cy="3139321"/>
          </a:xfrm>
          <a:prstGeom prst="rect">
            <a:avLst/>
          </a:prstGeom>
        </p:spPr>
        <p:txBody>
          <a:bodyPr wrap="square">
            <a:spAutoFit/>
          </a:bodyPr>
          <a:lstStyle/>
          <a:p>
            <a:r>
              <a:rPr lang="ru-RU" b="1" dirty="0" smtClean="0">
                <a:solidFill>
                  <a:srgbClr val="C00000"/>
                </a:solidFill>
              </a:rPr>
              <a:t>- Игра-импровизация под музыку («Веселый дождик», «Осенние листочки»).</a:t>
            </a:r>
            <a:br>
              <a:rPr lang="ru-RU" b="1" dirty="0" smtClean="0">
                <a:solidFill>
                  <a:srgbClr val="C00000"/>
                </a:solidFill>
              </a:rPr>
            </a:br>
            <a:r>
              <a:rPr lang="ru-RU" b="1" dirty="0" smtClean="0">
                <a:solidFill>
                  <a:srgbClr val="C00000"/>
                </a:solidFill>
              </a:rPr>
              <a:t>- Ролевой диалог героев сказок («Рукавичка», «Три медведя»).</a:t>
            </a:r>
            <a:br>
              <a:rPr lang="ru-RU" b="1" dirty="0" smtClean="0">
                <a:solidFill>
                  <a:srgbClr val="C00000"/>
                </a:solidFill>
              </a:rPr>
            </a:br>
            <a:r>
              <a:rPr lang="ru-RU" b="1" dirty="0" smtClean="0">
                <a:solidFill>
                  <a:srgbClr val="C00000"/>
                </a:solidFill>
              </a:rPr>
              <a:t>- </a:t>
            </a:r>
            <a:r>
              <a:rPr lang="ru-RU" b="1" dirty="0" err="1" smtClean="0">
                <a:solidFill>
                  <a:srgbClr val="C00000"/>
                </a:solidFill>
              </a:rPr>
              <a:t>Инсценирование</a:t>
            </a:r>
            <a:r>
              <a:rPr lang="ru-RU" b="1" dirty="0" smtClean="0">
                <a:solidFill>
                  <a:srgbClr val="C00000"/>
                </a:solidFill>
              </a:rPr>
              <a:t> фрагментов сказок о животных («Теремок», «Колобок»).</a:t>
            </a:r>
            <a:br>
              <a:rPr lang="ru-RU" b="1" dirty="0" smtClean="0">
                <a:solidFill>
                  <a:srgbClr val="C00000"/>
                </a:solidFill>
              </a:rPr>
            </a:br>
            <a:r>
              <a:rPr lang="ru-RU" b="1" dirty="0" smtClean="0">
                <a:solidFill>
                  <a:srgbClr val="C00000"/>
                </a:solidFill>
              </a:rPr>
              <a:t>- </a:t>
            </a:r>
            <a:r>
              <a:rPr lang="ru-RU" b="1" dirty="0" err="1" smtClean="0">
                <a:solidFill>
                  <a:srgbClr val="C00000"/>
                </a:solidFill>
              </a:rPr>
              <a:t>Однотемная</a:t>
            </a:r>
            <a:r>
              <a:rPr lang="ru-RU" b="1" dirty="0" smtClean="0">
                <a:solidFill>
                  <a:srgbClr val="C00000"/>
                </a:solidFill>
              </a:rPr>
              <a:t> игра-драматизация с несколькими персонажами по народным сказкам («Курочка Ряба», «Репка») и авторским текстам (В. </a:t>
            </a:r>
            <a:r>
              <a:rPr lang="ru-RU" b="1" dirty="0" err="1" smtClean="0">
                <a:solidFill>
                  <a:srgbClr val="C00000"/>
                </a:solidFill>
              </a:rPr>
              <a:t>Сутеев</a:t>
            </a:r>
            <a:r>
              <a:rPr lang="ru-RU" b="1" dirty="0" smtClean="0">
                <a:solidFill>
                  <a:srgbClr val="C00000"/>
                </a:solidFill>
              </a:rPr>
              <a:t> «Под грибом», К. Чуковский «Цыпленок»).</a:t>
            </a:r>
            <a:br>
              <a:rPr lang="ru-RU" b="1" dirty="0" smtClean="0">
                <a:solidFill>
                  <a:srgbClr val="C00000"/>
                </a:solidFill>
              </a:rPr>
            </a:br>
            <a:endParaRPr lang="ru-RU" b="1" dirty="0">
              <a:solidFill>
                <a:srgbClr val="C00000"/>
              </a:solidFill>
            </a:endParaRPr>
          </a:p>
        </p:txBody>
      </p:sp>
      <p:pic>
        <p:nvPicPr>
          <p:cNvPr id="31746" name="Picture 2" descr="https://ds04.infourok.ru/uploads/ex/01ce/000d483d-97e46c92/hello_html_5ab79814.jpg"/>
          <p:cNvPicPr>
            <a:picLocks noChangeAspect="1" noChangeArrowheads="1"/>
          </p:cNvPicPr>
          <p:nvPr/>
        </p:nvPicPr>
        <p:blipFill>
          <a:blip r:embed="rId2"/>
          <a:srcRect/>
          <a:stretch>
            <a:fillRect/>
          </a:stretch>
        </p:blipFill>
        <p:spPr bwMode="auto">
          <a:xfrm>
            <a:off x="571472" y="4071942"/>
            <a:ext cx="3036545" cy="1928826"/>
          </a:xfrm>
          <a:prstGeom prst="rect">
            <a:avLst/>
          </a:prstGeom>
          <a:noFill/>
        </p:spPr>
      </p:pic>
      <p:pic>
        <p:nvPicPr>
          <p:cNvPr id="31748" name="Picture 4" descr="https://i.pinimg.com/originals/9d/2f/5f/9d2f5f65adbe0a071319307aaffb1641.jpg"/>
          <p:cNvPicPr>
            <a:picLocks noChangeAspect="1" noChangeArrowheads="1"/>
          </p:cNvPicPr>
          <p:nvPr/>
        </p:nvPicPr>
        <p:blipFill>
          <a:blip r:embed="rId3" cstate="print"/>
          <a:srcRect/>
          <a:stretch>
            <a:fillRect/>
          </a:stretch>
        </p:blipFill>
        <p:spPr bwMode="auto">
          <a:xfrm>
            <a:off x="4000496" y="3929066"/>
            <a:ext cx="2013822" cy="2500330"/>
          </a:xfrm>
          <a:prstGeom prst="rect">
            <a:avLst/>
          </a:prstGeom>
          <a:noFill/>
        </p:spPr>
      </p:pic>
      <p:pic>
        <p:nvPicPr>
          <p:cNvPr id="31750" name="Picture 6" descr="https://printonic.ru/uploads/images/2016/02/22/img_56caddbfa8e21.jpg"/>
          <p:cNvPicPr>
            <a:picLocks noChangeAspect="1" noChangeArrowheads="1"/>
          </p:cNvPicPr>
          <p:nvPr/>
        </p:nvPicPr>
        <p:blipFill>
          <a:blip r:embed="rId4" cstate="print"/>
          <a:srcRect/>
          <a:stretch>
            <a:fillRect/>
          </a:stretch>
        </p:blipFill>
        <p:spPr bwMode="auto">
          <a:xfrm>
            <a:off x="6143636" y="4071942"/>
            <a:ext cx="2809729" cy="221457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44" y="1000108"/>
            <a:ext cx="6000824" cy="5509200"/>
          </a:xfrm>
          <a:prstGeom prst="rect">
            <a:avLst/>
          </a:prstGeom>
          <a:noFill/>
        </p:spPr>
        <p:txBody>
          <a:bodyPr wrap="square" rtlCol="0">
            <a:spAutoFit/>
          </a:bodyPr>
          <a:lstStyle/>
          <a:p>
            <a:r>
              <a:rPr lang="ru-RU" sz="2200" b="1" dirty="0" smtClean="0">
                <a:solidFill>
                  <a:srgbClr val="C00000"/>
                </a:solidFill>
              </a:rPr>
              <a:t>У детей с речевыми нарушениями имеют </a:t>
            </a:r>
            <a:endParaRPr lang="ru-RU" sz="2200" b="1" dirty="0" smtClean="0">
              <a:solidFill>
                <a:srgbClr val="C00000"/>
              </a:solidFill>
            </a:endParaRPr>
          </a:p>
          <a:p>
            <a:r>
              <a:rPr lang="ru-RU" sz="2200" b="1" dirty="0" smtClean="0">
                <a:solidFill>
                  <a:srgbClr val="C00000"/>
                </a:solidFill>
              </a:rPr>
              <a:t>место </a:t>
            </a:r>
            <a:r>
              <a:rPr lang="ru-RU" sz="2200" b="1" dirty="0" smtClean="0">
                <a:solidFill>
                  <a:srgbClr val="C00000"/>
                </a:solidFill>
              </a:rPr>
              <a:t>не только недоразвитие всех компонентов речи, но и недоразвитие мышления, памяти, внимания, воображения, эмоционально-волевой сферы, личности ребенка в целом. В систему коррекционной работы с такими детьми необходимо включать игры и игровые упражнения, которые повышают умственную активность, совершенствуют речевые навыки, способствуют развитию психических процессов, повышают эмоциональную активность. Эффективным развивающим и коррекционным средством в работе с детьми, имеющими речевые нарушения, являются театрализованные игры</a:t>
            </a:r>
            <a:r>
              <a:rPr lang="ru-RU" sz="2200" b="1" dirty="0" smtClean="0">
                <a:solidFill>
                  <a:srgbClr val="C00000"/>
                </a:solidFill>
              </a:rPr>
              <a:t>.</a:t>
            </a:r>
            <a:endParaRPr lang="ru-RU" sz="2200" b="1" dirty="0">
              <a:solidFill>
                <a:srgbClr val="C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571480"/>
            <a:ext cx="6357982" cy="5847755"/>
          </a:xfrm>
          <a:prstGeom prst="rect">
            <a:avLst/>
          </a:prstGeom>
        </p:spPr>
        <p:txBody>
          <a:bodyPr wrap="square">
            <a:spAutoFit/>
          </a:bodyPr>
          <a:lstStyle/>
          <a:p>
            <a:r>
              <a:rPr lang="ru-RU" sz="2200" b="1" dirty="0" smtClean="0">
                <a:solidFill>
                  <a:srgbClr val="C00000"/>
                </a:solidFill>
              </a:rPr>
              <a:t>Обогащение словаря, совершенствование слоговой структуры слов, работа над автоматизацией поставленных звуков и введение их в самостоятельную речь, совершенствование связных высказываний происходит во время работы над </a:t>
            </a:r>
            <a:r>
              <a:rPr lang="ru-RU" sz="2200" b="1" i="1" dirty="0" smtClean="0">
                <a:solidFill>
                  <a:srgbClr val="C00000"/>
                </a:solidFill>
              </a:rPr>
              <a:t>спектаклем.</a:t>
            </a:r>
            <a:r>
              <a:rPr lang="ru-RU" sz="2200" b="1" dirty="0" smtClean="0">
                <a:solidFill>
                  <a:srgbClr val="C00000"/>
                </a:solidFill>
              </a:rPr>
              <a:t> Работа над постановкой спектаклей способствует развитию просодической стороны речи. У детей формируется умение говорить четко, выразительно, используя различную интонацию, темп для передачи конкретного образа. Формируя навыки выразительного пересказа, обращается внимание на артикуляцию, на развитие речевого дыхания, четкости дикции, умение управлять своим голосом. Участие детей в постановке спектакля способствует развитию пластики, координации движений.</a:t>
            </a:r>
            <a:endParaRPr lang="ru-RU" sz="2200" b="1" dirty="0">
              <a:solidFill>
                <a:srgbClr val="C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488" y="928670"/>
            <a:ext cx="6072230" cy="646331"/>
          </a:xfrm>
          <a:prstGeom prst="rect">
            <a:avLst/>
          </a:prstGeom>
          <a:noFill/>
        </p:spPr>
        <p:txBody>
          <a:bodyPr wrap="square" rtlCol="0">
            <a:spAutoFit/>
          </a:bodyPr>
          <a:lstStyle/>
          <a:p>
            <a:r>
              <a:rPr lang="ru-RU" dirty="0" smtClean="0"/>
              <a:t/>
            </a:r>
            <a:br>
              <a:rPr lang="ru-RU" dirty="0" smtClean="0"/>
            </a:br>
            <a:endParaRPr lang="ru-RU" dirty="0"/>
          </a:p>
        </p:txBody>
      </p:sp>
      <p:sp>
        <p:nvSpPr>
          <p:cNvPr id="4" name="Прямоугольник 3"/>
          <p:cNvSpPr/>
          <p:nvPr/>
        </p:nvSpPr>
        <p:spPr>
          <a:xfrm>
            <a:off x="2928926" y="785794"/>
            <a:ext cx="6072198" cy="5847755"/>
          </a:xfrm>
          <a:prstGeom prst="rect">
            <a:avLst/>
          </a:prstGeom>
        </p:spPr>
        <p:txBody>
          <a:bodyPr wrap="square">
            <a:spAutoFit/>
          </a:bodyPr>
          <a:lstStyle/>
          <a:p>
            <a:r>
              <a:rPr lang="ru-RU" sz="2200" b="1" dirty="0" smtClean="0">
                <a:solidFill>
                  <a:srgbClr val="C00000"/>
                </a:solidFill>
              </a:rPr>
              <a:t>Применение театрализованных игр </a:t>
            </a:r>
            <a:r>
              <a:rPr lang="ru-RU" sz="2200" b="1" i="1" dirty="0" smtClean="0">
                <a:solidFill>
                  <a:srgbClr val="C00000"/>
                </a:solidFill>
              </a:rPr>
              <a:t>всесторонне развивает ребенка:</a:t>
            </a:r>
            <a:r>
              <a:rPr lang="ru-RU" sz="2200" b="1" dirty="0" smtClean="0">
                <a:solidFill>
                  <a:srgbClr val="C00000"/>
                </a:solidFill>
              </a:rPr>
              <a:t/>
            </a:r>
            <a:br>
              <a:rPr lang="ru-RU" sz="2200" b="1" dirty="0" smtClean="0">
                <a:solidFill>
                  <a:srgbClr val="C00000"/>
                </a:solidFill>
              </a:rPr>
            </a:br>
            <a:r>
              <a:rPr lang="ru-RU" sz="2200" b="1" dirty="0" smtClean="0">
                <a:solidFill>
                  <a:srgbClr val="C00000"/>
                </a:solidFill>
              </a:rPr>
              <a:t>- формирует знания об окружающем мире;</a:t>
            </a:r>
            <a:br>
              <a:rPr lang="ru-RU" sz="2200" b="1" dirty="0" smtClean="0">
                <a:solidFill>
                  <a:srgbClr val="C00000"/>
                </a:solidFill>
              </a:rPr>
            </a:br>
            <a:r>
              <a:rPr lang="ru-RU" sz="2200" b="1" dirty="0" smtClean="0">
                <a:solidFill>
                  <a:srgbClr val="C00000"/>
                </a:solidFill>
              </a:rPr>
              <a:t>- активизирует и расширяет у детей словарный запас, совершенствует у них звукопроизношение, грамматический строй и навыки связной речи, ее темп и выразительность;</a:t>
            </a:r>
            <a:br>
              <a:rPr lang="ru-RU" sz="2200" b="1" dirty="0" smtClean="0">
                <a:solidFill>
                  <a:srgbClr val="C00000"/>
                </a:solidFill>
              </a:rPr>
            </a:br>
            <a:r>
              <a:rPr lang="ru-RU" sz="2200" b="1" dirty="0" smtClean="0">
                <a:solidFill>
                  <a:srgbClr val="C00000"/>
                </a:solidFill>
              </a:rPr>
              <a:t>- развивает у детей психические процессы (внимание, память, восприятие, мышление, воображение);</a:t>
            </a:r>
            <a:br>
              <a:rPr lang="ru-RU" sz="2200" b="1" dirty="0" smtClean="0">
                <a:solidFill>
                  <a:srgbClr val="C00000"/>
                </a:solidFill>
              </a:rPr>
            </a:br>
            <a:r>
              <a:rPr lang="ru-RU" sz="2200" b="1" dirty="0" smtClean="0">
                <a:solidFill>
                  <a:srgbClr val="C00000"/>
                </a:solidFill>
              </a:rPr>
              <a:t>- совершенствует у детей моторику, координацию, плавность, переключаемость и целенаправленность движений;</a:t>
            </a:r>
            <a:br>
              <a:rPr lang="ru-RU" sz="2200" b="1" dirty="0" smtClean="0">
                <a:solidFill>
                  <a:srgbClr val="C00000"/>
                </a:solidFill>
              </a:rPr>
            </a:br>
            <a:r>
              <a:rPr lang="ru-RU" sz="2200" b="1" dirty="0" smtClean="0">
                <a:solidFill>
                  <a:srgbClr val="C00000"/>
                </a:solidFill>
              </a:rPr>
              <a:t>- развивает эмоционально-волевую сферу ребенка.</a:t>
            </a:r>
            <a:br>
              <a:rPr lang="ru-RU" sz="2200" b="1" dirty="0" smtClean="0">
                <a:solidFill>
                  <a:srgbClr val="C00000"/>
                </a:solidFill>
              </a:rPr>
            </a:br>
            <a:endParaRPr lang="ru-RU" sz="2200" b="1" dirty="0">
              <a:solidFill>
                <a:srgbClr val="C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671691"/>
            <a:ext cx="5572164" cy="5940088"/>
          </a:xfrm>
          <a:prstGeom prst="rect">
            <a:avLst/>
          </a:prstGeom>
        </p:spPr>
        <p:txBody>
          <a:bodyPr wrap="square">
            <a:spAutoFit/>
          </a:bodyPr>
          <a:lstStyle/>
          <a:p>
            <a:r>
              <a:rPr lang="ru-RU" sz="2000" b="1" dirty="0" smtClean="0">
                <a:solidFill>
                  <a:srgbClr val="C00000"/>
                </a:solidFill>
              </a:rPr>
              <a:t>1. Артемова Л.В. «Театрализованные игры в детском саду». – М., 2006</a:t>
            </a:r>
            <a:br>
              <a:rPr lang="ru-RU" sz="2000" b="1" dirty="0" smtClean="0">
                <a:solidFill>
                  <a:srgbClr val="C00000"/>
                </a:solidFill>
              </a:rPr>
            </a:br>
            <a:r>
              <a:rPr lang="ru-RU" sz="2000" b="1" dirty="0" smtClean="0">
                <a:solidFill>
                  <a:srgbClr val="C00000"/>
                </a:solidFill>
              </a:rPr>
              <a:t>2. </a:t>
            </a:r>
            <a:r>
              <a:rPr lang="ru-RU" sz="2000" b="1" dirty="0" err="1" smtClean="0">
                <a:solidFill>
                  <a:srgbClr val="C00000"/>
                </a:solidFill>
              </a:rPr>
              <a:t>Голубева</a:t>
            </a:r>
            <a:r>
              <a:rPr lang="ru-RU" sz="2000" b="1" dirty="0" smtClean="0">
                <a:solidFill>
                  <a:srgbClr val="C00000"/>
                </a:solidFill>
              </a:rPr>
              <a:t> Г.Г. Коррекция нарушений фонетической стороны речи у дошкольников: Методическое пособие. - СПб.: Издательство РГПУ им. А. И. Герцена: Союз, 2000</a:t>
            </a:r>
            <a:br>
              <a:rPr lang="ru-RU" sz="2000" b="1" dirty="0" smtClean="0">
                <a:solidFill>
                  <a:srgbClr val="C00000"/>
                </a:solidFill>
              </a:rPr>
            </a:br>
            <a:r>
              <a:rPr lang="ru-RU" sz="2000" b="1" dirty="0" smtClean="0">
                <a:solidFill>
                  <a:srgbClr val="C00000"/>
                </a:solidFill>
              </a:rPr>
              <a:t>3. «Игры в логопедической работе с детьми» под редакцией кандидата педагогических наук В.И.Селиверстова. – М.: Просвещение, 1974г.</a:t>
            </a:r>
            <a:br>
              <a:rPr lang="ru-RU" sz="2000" b="1" dirty="0" smtClean="0">
                <a:solidFill>
                  <a:srgbClr val="C00000"/>
                </a:solidFill>
              </a:rPr>
            </a:br>
            <a:r>
              <a:rPr lang="ru-RU" sz="2000" b="1" dirty="0" smtClean="0">
                <a:solidFill>
                  <a:srgbClr val="C00000"/>
                </a:solidFill>
              </a:rPr>
              <a:t>4. «Ресурсы театрализованной деятельности в развитии у дошкольников мотивации к логопедическим занятиям», «Логопед», № 4, 2005</a:t>
            </a:r>
            <a:br>
              <a:rPr lang="ru-RU" sz="2000" b="1" dirty="0" smtClean="0">
                <a:solidFill>
                  <a:srgbClr val="C00000"/>
                </a:solidFill>
              </a:rPr>
            </a:br>
            <a:r>
              <a:rPr lang="ru-RU" sz="2000" b="1" dirty="0" smtClean="0">
                <a:solidFill>
                  <a:srgbClr val="C00000"/>
                </a:solidFill>
              </a:rPr>
              <a:t>5. «Театрализованная деятельность, как средство коррекции речевых нарушений в условиях специального детского сада», «Логопед», № 4, 2007</a:t>
            </a:r>
            <a:br>
              <a:rPr lang="ru-RU" sz="2000" b="1" dirty="0" smtClean="0">
                <a:solidFill>
                  <a:srgbClr val="C00000"/>
                </a:solidFill>
              </a:rPr>
            </a:br>
            <a:r>
              <a:rPr lang="ru-RU" sz="2000" b="1" dirty="0" smtClean="0">
                <a:solidFill>
                  <a:srgbClr val="C00000"/>
                </a:solidFill>
              </a:rPr>
              <a:t>6. «Театрально-игровая деятельность в системе логопедической работы», «Логопед», № 5, 2007</a:t>
            </a:r>
            <a:endParaRPr lang="ru-RU" sz="2000" b="1" dirty="0">
              <a:solidFill>
                <a:srgbClr val="C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00298" y="857232"/>
            <a:ext cx="6429420" cy="5170646"/>
          </a:xfrm>
          <a:prstGeom prst="rect">
            <a:avLst/>
          </a:prstGeom>
          <a:noFill/>
        </p:spPr>
        <p:txBody>
          <a:bodyPr wrap="square" rtlCol="0">
            <a:spAutoFit/>
          </a:bodyPr>
          <a:lstStyle/>
          <a:p>
            <a:r>
              <a:rPr lang="ru-RU" sz="2200" b="1" dirty="0" smtClean="0">
                <a:solidFill>
                  <a:srgbClr val="C00000"/>
                </a:solidFill>
              </a:rPr>
              <a:t>Театрализованные игры исследователь </a:t>
            </a:r>
            <a:endParaRPr lang="ru-RU" sz="2200" b="1" dirty="0" smtClean="0">
              <a:solidFill>
                <a:srgbClr val="C00000"/>
              </a:solidFill>
            </a:endParaRPr>
          </a:p>
          <a:p>
            <a:r>
              <a:rPr lang="ru-RU" sz="2200" b="1" dirty="0" smtClean="0">
                <a:solidFill>
                  <a:srgbClr val="C00000"/>
                </a:solidFill>
              </a:rPr>
              <a:t>Л.В</a:t>
            </a:r>
            <a:r>
              <a:rPr lang="ru-RU" sz="2200" b="1" dirty="0" smtClean="0">
                <a:solidFill>
                  <a:srgbClr val="C00000"/>
                </a:solidFill>
              </a:rPr>
              <a:t>. Артёмова делит на две группы</a:t>
            </a:r>
            <a:r>
              <a:rPr lang="ru-RU" sz="2200" b="1" dirty="0" smtClean="0">
                <a:solidFill>
                  <a:srgbClr val="C00000"/>
                </a:solidFill>
              </a:rPr>
              <a:t>:</a:t>
            </a:r>
          </a:p>
          <a:p>
            <a:r>
              <a:rPr lang="ru-RU" sz="2200" b="1" dirty="0" smtClean="0">
                <a:solidFill>
                  <a:srgbClr val="C00000"/>
                </a:solidFill>
              </a:rPr>
              <a:t>драматизации </a:t>
            </a:r>
            <a:r>
              <a:rPr lang="ru-RU" sz="2200" b="1" dirty="0" smtClean="0">
                <a:solidFill>
                  <a:srgbClr val="C00000"/>
                </a:solidFill>
              </a:rPr>
              <a:t>и режиссёрские.</a:t>
            </a:r>
            <a:br>
              <a:rPr lang="ru-RU" sz="2200" b="1" dirty="0" smtClean="0">
                <a:solidFill>
                  <a:srgbClr val="C00000"/>
                </a:solidFill>
              </a:rPr>
            </a:br>
            <a:r>
              <a:rPr lang="ru-RU" sz="2200" b="1" dirty="0" smtClean="0">
                <a:solidFill>
                  <a:srgbClr val="C00000"/>
                </a:solidFill>
              </a:rPr>
              <a:t>В играх-драматизациях ребёнок самостоятельно создаёт образ с помощью комплекса средств выразительности (интонация, мимика. пантомима), производит собственные действия исполнения роли, исполняет какой либо сюжет с заранее существующим сценарием, не являющимся жёстким каноном, а служащим канвой, в пределах которой развивается импровизация (разыгрывание сюжета без предварительной подготовки). Дети переживают за своего героя, действуют от его имени, привнося в персонаж свою личность</a:t>
            </a:r>
            <a:r>
              <a:rPr lang="ru-RU" sz="2200" b="1" dirty="0" smtClean="0">
                <a:solidFill>
                  <a:srgbClr val="C00000"/>
                </a:solidFill>
              </a:rPr>
              <a:t>.</a:t>
            </a:r>
            <a:endParaRPr lang="ru-RU" sz="2200" b="1" dirty="0">
              <a:solidFill>
                <a:srgbClr val="C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785794"/>
            <a:ext cx="6357982" cy="5847755"/>
          </a:xfrm>
          <a:prstGeom prst="rect">
            <a:avLst/>
          </a:prstGeom>
          <a:noFill/>
        </p:spPr>
        <p:txBody>
          <a:bodyPr wrap="square" rtlCol="0">
            <a:spAutoFit/>
          </a:bodyPr>
          <a:lstStyle/>
          <a:p>
            <a:r>
              <a:rPr lang="ru-RU" sz="2200" b="1" dirty="0" smtClean="0">
                <a:solidFill>
                  <a:srgbClr val="C00000"/>
                </a:solidFill>
              </a:rPr>
              <a:t>Виды драматизации:</a:t>
            </a:r>
            <a:br>
              <a:rPr lang="ru-RU" sz="2200" b="1" dirty="0" smtClean="0">
                <a:solidFill>
                  <a:srgbClr val="C00000"/>
                </a:solidFill>
              </a:rPr>
            </a:br>
            <a:r>
              <a:rPr lang="ru-RU" sz="2200" b="1" dirty="0" smtClean="0">
                <a:solidFill>
                  <a:srgbClr val="C00000"/>
                </a:solidFill>
              </a:rPr>
              <a:t>- игры-имитации образов животных, людей, литературных персонажей;</a:t>
            </a:r>
            <a:br>
              <a:rPr lang="ru-RU" sz="2200" b="1" dirty="0" smtClean="0">
                <a:solidFill>
                  <a:srgbClr val="C00000"/>
                </a:solidFill>
              </a:rPr>
            </a:br>
            <a:r>
              <a:rPr lang="ru-RU" sz="2200" b="1" dirty="0" smtClean="0">
                <a:solidFill>
                  <a:srgbClr val="C00000"/>
                </a:solidFill>
              </a:rPr>
              <a:t>- ролевые диалоги на основе текста;</a:t>
            </a:r>
            <a:br>
              <a:rPr lang="ru-RU" sz="2200" b="1" dirty="0" smtClean="0">
                <a:solidFill>
                  <a:srgbClr val="C00000"/>
                </a:solidFill>
              </a:rPr>
            </a:br>
            <a:r>
              <a:rPr lang="ru-RU" sz="2200" b="1" dirty="0" smtClean="0">
                <a:solidFill>
                  <a:srgbClr val="C00000"/>
                </a:solidFill>
              </a:rPr>
              <a:t>- инсценировки произведений;</a:t>
            </a:r>
            <a:br>
              <a:rPr lang="ru-RU" sz="2200" b="1" dirty="0" smtClean="0">
                <a:solidFill>
                  <a:srgbClr val="C00000"/>
                </a:solidFill>
              </a:rPr>
            </a:br>
            <a:r>
              <a:rPr lang="ru-RU" sz="2200" b="1" dirty="0" smtClean="0">
                <a:solidFill>
                  <a:srgbClr val="C00000"/>
                </a:solidFill>
              </a:rPr>
              <a:t>- постановки спектаклей по одному или нескольким произведениям;</a:t>
            </a:r>
            <a:br>
              <a:rPr lang="ru-RU" sz="2200" b="1" dirty="0" smtClean="0">
                <a:solidFill>
                  <a:srgbClr val="C00000"/>
                </a:solidFill>
              </a:rPr>
            </a:br>
            <a:r>
              <a:rPr lang="ru-RU" sz="2200" b="1" dirty="0" smtClean="0">
                <a:solidFill>
                  <a:srgbClr val="C00000"/>
                </a:solidFill>
              </a:rPr>
              <a:t>- игры-импровизации с разыгрыванием сюжета без предварительной подготовки.</a:t>
            </a:r>
            <a:br>
              <a:rPr lang="ru-RU" sz="2200" b="1" dirty="0" smtClean="0">
                <a:solidFill>
                  <a:srgbClr val="C00000"/>
                </a:solidFill>
              </a:rPr>
            </a:br>
            <a:r>
              <a:rPr lang="ru-RU" sz="2200" b="1" dirty="0" smtClean="0">
                <a:solidFill>
                  <a:srgbClr val="C00000"/>
                </a:solidFill>
              </a:rPr>
              <a:t>Режиссёрские игры могут быть групповыми: каждый ведёт игрушки в общем сюжете или выступает как режиссёр импровизированного спектакля. В режиссёрской игре ребёнок не является сценическим персонажем, действует за игрушечного героя, выступает в роли сценариста и режиссёра, управляет игрушками или их заместителями</a:t>
            </a:r>
            <a:r>
              <a:rPr lang="ru-RU" sz="2200" b="1" dirty="0" smtClean="0">
                <a:solidFill>
                  <a:srgbClr val="C00000"/>
                </a:solidFill>
              </a:rPr>
              <a:t>.</a:t>
            </a:r>
            <a:endParaRPr lang="ru-RU" sz="2200" b="1" dirty="0">
              <a:solidFill>
                <a:srgbClr val="C00000"/>
              </a:solidFill>
            </a:endParaRPr>
          </a:p>
        </p:txBody>
      </p:sp>
      <p:sp>
        <p:nvSpPr>
          <p:cNvPr id="3" name="Скругленная прямоугольная выноска 2"/>
          <p:cNvSpPr/>
          <p:nvPr/>
        </p:nvSpPr>
        <p:spPr>
          <a:xfrm>
            <a:off x="6429388" y="4000504"/>
            <a:ext cx="2428892" cy="2714644"/>
          </a:xfrm>
          <a:prstGeom prst="wedgeRoundRectCallout">
            <a:avLst>
              <a:gd name="adj1" fmla="val -77076"/>
              <a:gd name="adj2" fmla="val -49152"/>
              <a:gd name="adj3" fmla="val 16667"/>
            </a:avLst>
          </a:prstGeom>
          <a:solidFill>
            <a:srgbClr val="FFFF99"/>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ru-RU" sz="1600" b="1" dirty="0" smtClean="0">
                <a:solidFill>
                  <a:srgbClr val="C00000"/>
                </a:solidFill>
              </a:rPr>
              <a:t>Режиссёрские игры классифицируются в соответствии с разнообразием театров (настольный, плоскостной, бибабо, пальчиковый, марионеток, теневой, на </a:t>
            </a:r>
            <a:r>
              <a:rPr lang="ru-RU" sz="1600" b="1" dirty="0" err="1" smtClean="0">
                <a:solidFill>
                  <a:srgbClr val="C00000"/>
                </a:solidFill>
              </a:rPr>
              <a:t>фланелеграфе</a:t>
            </a:r>
            <a:r>
              <a:rPr lang="ru-RU" sz="1600" b="1" dirty="0" smtClean="0">
                <a:solidFill>
                  <a:srgbClr val="C00000"/>
                </a:solidFill>
              </a:rPr>
              <a:t> и др</a:t>
            </a:r>
            <a:r>
              <a:rPr lang="ru-RU" sz="1600" b="1" dirty="0" smtClean="0">
                <a:solidFill>
                  <a:srgbClr val="C00000"/>
                </a:solidFill>
              </a:rPr>
              <a:t>.)</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43174" y="785794"/>
            <a:ext cx="6215106" cy="5847755"/>
          </a:xfrm>
          <a:prstGeom prst="rect">
            <a:avLst/>
          </a:prstGeom>
          <a:noFill/>
        </p:spPr>
        <p:txBody>
          <a:bodyPr wrap="square" rtlCol="0">
            <a:spAutoFit/>
          </a:bodyPr>
          <a:lstStyle/>
          <a:p>
            <a:r>
              <a:rPr lang="ru-RU" sz="2200" b="1" i="1" dirty="0" smtClean="0">
                <a:solidFill>
                  <a:srgbClr val="C00000"/>
                </a:solidFill>
              </a:rPr>
              <a:t>Основные </a:t>
            </a:r>
            <a:r>
              <a:rPr lang="ru-RU" sz="2200" b="1" i="1" dirty="0" smtClean="0">
                <a:solidFill>
                  <a:srgbClr val="C00000"/>
                </a:solidFill>
              </a:rPr>
              <a:t>направления коррекционной работы в театрально-игровой деятельности:</a:t>
            </a:r>
            <a:r>
              <a:rPr lang="ru-RU" sz="2200" b="1" dirty="0" smtClean="0">
                <a:solidFill>
                  <a:srgbClr val="C00000"/>
                </a:solidFill>
              </a:rPr>
              <a:t/>
            </a:r>
            <a:br>
              <a:rPr lang="ru-RU" sz="2200" b="1" dirty="0" smtClean="0">
                <a:solidFill>
                  <a:srgbClr val="C00000"/>
                </a:solidFill>
              </a:rPr>
            </a:br>
            <a:r>
              <a:rPr lang="ru-RU" sz="2200" b="1" i="1" dirty="0" smtClean="0">
                <a:solidFill>
                  <a:srgbClr val="C00000"/>
                </a:solidFill>
              </a:rPr>
              <a:t>1. Развитие культуры речи:</a:t>
            </a:r>
            <a:r>
              <a:rPr lang="ru-RU" sz="2200" b="1" dirty="0" smtClean="0">
                <a:solidFill>
                  <a:srgbClr val="C00000"/>
                </a:solidFill>
              </a:rPr>
              <a:t> артикуляционной моторики, фонематического восприятия, речевого дыхания, правильного звукопроизношения.</a:t>
            </a:r>
            <a:br>
              <a:rPr lang="ru-RU" sz="2200" b="1" dirty="0" smtClean="0">
                <a:solidFill>
                  <a:srgbClr val="C00000"/>
                </a:solidFill>
              </a:rPr>
            </a:br>
            <a:r>
              <a:rPr lang="ru-RU" sz="2200" b="1" i="1" dirty="0" smtClean="0">
                <a:solidFill>
                  <a:srgbClr val="C00000"/>
                </a:solidFill>
              </a:rPr>
              <a:t>2. Развитие общей и мелкой моторики:</a:t>
            </a:r>
            <a:r>
              <a:rPr lang="ru-RU" sz="2200" b="1" dirty="0" smtClean="0">
                <a:solidFill>
                  <a:srgbClr val="C00000"/>
                </a:solidFill>
              </a:rPr>
              <a:t> координации движений, мелкой моторики руки, снятие мышечного напряжения, формирование правильной осанки.</a:t>
            </a:r>
            <a:br>
              <a:rPr lang="ru-RU" sz="2200" b="1" dirty="0" smtClean="0">
                <a:solidFill>
                  <a:srgbClr val="C00000"/>
                </a:solidFill>
              </a:rPr>
            </a:br>
            <a:r>
              <a:rPr lang="ru-RU" sz="2200" b="1" i="1" dirty="0" smtClean="0">
                <a:solidFill>
                  <a:srgbClr val="C00000"/>
                </a:solidFill>
              </a:rPr>
              <a:t>3. Развитие сценического мастерства и речевой деятельности:</a:t>
            </a:r>
            <a:r>
              <a:rPr lang="ru-RU" sz="2200" b="1" dirty="0" smtClean="0">
                <a:solidFill>
                  <a:srgbClr val="C00000"/>
                </a:solidFill>
              </a:rPr>
              <a:t> развитие мимики, пантомимы, жестов, эмоционального восприятия, совершенствование грамматического строя речи, монологической и диалогической формы речи, игровых навыков и творческой самостоятельности</a:t>
            </a:r>
            <a:r>
              <a:rPr lang="ru-RU" sz="2200" b="1" dirty="0" smtClean="0">
                <a:solidFill>
                  <a:srgbClr val="C00000"/>
                </a:solidFill>
              </a:rPr>
              <a:t>.</a:t>
            </a:r>
            <a:endParaRPr lang="ru-RU" sz="2200" b="1" dirty="0">
              <a:solidFill>
                <a:srgbClr val="C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785794"/>
            <a:ext cx="5786478" cy="5509200"/>
          </a:xfrm>
          <a:prstGeom prst="rect">
            <a:avLst/>
          </a:prstGeom>
          <a:noFill/>
        </p:spPr>
        <p:txBody>
          <a:bodyPr wrap="square" rtlCol="0">
            <a:spAutoFit/>
          </a:bodyPr>
          <a:lstStyle/>
          <a:p>
            <a:r>
              <a:rPr lang="ru-RU" sz="2200" b="1" dirty="0" smtClean="0">
                <a:solidFill>
                  <a:srgbClr val="C00000"/>
                </a:solidFill>
              </a:rPr>
              <a:t>Развитие артикуляторной моторики включает развитие кинестетического и кинетического орального </a:t>
            </a:r>
            <a:r>
              <a:rPr lang="ru-RU" sz="2200" b="1" dirty="0" err="1" smtClean="0">
                <a:solidFill>
                  <a:srgbClr val="C00000"/>
                </a:solidFill>
              </a:rPr>
              <a:t>праксиса</a:t>
            </a:r>
            <a:r>
              <a:rPr lang="ru-RU" sz="2200" b="1" dirty="0" smtClean="0">
                <a:solidFill>
                  <a:srgbClr val="C00000"/>
                </a:solidFill>
              </a:rPr>
              <a:t>. Постановка правильного произношения предполагает отработку соответствующих артикуляторных позиций с помощью показа и объяснения.</a:t>
            </a:r>
            <a:br>
              <a:rPr lang="ru-RU" sz="2200" b="1" dirty="0" smtClean="0">
                <a:solidFill>
                  <a:srgbClr val="C00000"/>
                </a:solidFill>
              </a:rPr>
            </a:br>
            <a:r>
              <a:rPr lang="ru-RU" sz="2200" b="1" dirty="0" smtClean="0">
                <a:solidFill>
                  <a:srgbClr val="C00000"/>
                </a:solidFill>
              </a:rPr>
              <a:t>В ходе вводного занятия «Знакомство с органами речи» в качестве сюрпризного игрового момента используется перчаточная кукла лягушка </a:t>
            </a:r>
            <a:r>
              <a:rPr lang="ru-RU" sz="2200" b="1" dirty="0" smtClean="0">
                <a:solidFill>
                  <a:srgbClr val="C00000"/>
                </a:solidFill>
              </a:rPr>
              <a:t>Квакушка или игрушка </a:t>
            </a:r>
            <a:r>
              <a:rPr lang="ru-RU" sz="2200" b="1" dirty="0" err="1" smtClean="0">
                <a:solidFill>
                  <a:srgbClr val="C00000"/>
                </a:solidFill>
              </a:rPr>
              <a:t>Бегемотик</a:t>
            </a:r>
            <a:r>
              <a:rPr lang="ru-RU" sz="2200" b="1" dirty="0" smtClean="0">
                <a:solidFill>
                  <a:srgbClr val="C00000"/>
                </a:solidFill>
              </a:rPr>
              <a:t>. </a:t>
            </a:r>
            <a:r>
              <a:rPr lang="ru-RU" sz="2200" b="1" dirty="0" smtClean="0">
                <a:solidFill>
                  <a:srgbClr val="C00000"/>
                </a:solidFill>
              </a:rPr>
              <a:t>Ребенок может надеть ее на руку, открыть, закрыть рот лягушки, потрогать язык, узнать, где кончик языка, боковые края, спинка, корень (сначала у игрушки, потом у себя).</a:t>
            </a:r>
            <a:endParaRPr lang="ru-RU" sz="2200" b="1" dirty="0">
              <a:solidFill>
                <a:srgbClr val="C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86050" y="928670"/>
            <a:ext cx="6000792" cy="5170646"/>
          </a:xfrm>
          <a:prstGeom prst="rect">
            <a:avLst/>
          </a:prstGeom>
          <a:noFill/>
        </p:spPr>
        <p:txBody>
          <a:bodyPr wrap="square" rtlCol="0">
            <a:spAutoFit/>
          </a:bodyPr>
          <a:lstStyle/>
          <a:p>
            <a:r>
              <a:rPr lang="ru-RU" sz="2200" b="1" dirty="0" smtClean="0">
                <a:solidFill>
                  <a:srgbClr val="C00000"/>
                </a:solidFill>
              </a:rPr>
              <a:t>Эта мягкая игрушка </a:t>
            </a:r>
            <a:r>
              <a:rPr lang="ru-RU" sz="2200" b="1" dirty="0" smtClean="0">
                <a:solidFill>
                  <a:srgbClr val="C00000"/>
                </a:solidFill>
              </a:rPr>
              <a:t>с раскрывающимся ртом. Голова </a:t>
            </a:r>
            <a:r>
              <a:rPr lang="ru-RU" sz="2200" b="1" dirty="0" smtClean="0">
                <a:solidFill>
                  <a:srgbClr val="C00000"/>
                </a:solidFill>
              </a:rPr>
              <a:t>К </a:t>
            </a:r>
            <a:r>
              <a:rPr lang="ru-RU" sz="2200" b="1" dirty="0" smtClean="0">
                <a:solidFill>
                  <a:srgbClr val="C00000"/>
                </a:solidFill>
              </a:rPr>
              <a:t>сшита таким образом, что с ее тыльной стороны можно вложить руку в язык, сделанный в виде </a:t>
            </a:r>
            <a:r>
              <a:rPr lang="ru-RU" sz="2200" b="1" dirty="0" smtClean="0">
                <a:solidFill>
                  <a:srgbClr val="C00000"/>
                </a:solidFill>
              </a:rPr>
              <a:t>яркого </a:t>
            </a:r>
            <a:r>
              <a:rPr lang="ru-RU" sz="2200" b="1" dirty="0" smtClean="0">
                <a:solidFill>
                  <a:srgbClr val="C00000"/>
                </a:solidFill>
              </a:rPr>
              <a:t>мешка (размер языка позволяет это сделать). Манипулируя языком </a:t>
            </a:r>
            <a:r>
              <a:rPr lang="ru-RU" sz="2200" b="1" dirty="0" smtClean="0">
                <a:solidFill>
                  <a:srgbClr val="C00000"/>
                </a:solidFill>
              </a:rPr>
              <a:t>игрушки</a:t>
            </a:r>
            <a:r>
              <a:rPr lang="ru-RU" sz="2200" b="1" dirty="0" smtClean="0">
                <a:solidFill>
                  <a:srgbClr val="C00000"/>
                </a:solidFill>
              </a:rPr>
              <a:t>, демонстрируются артикуляционные движения, уклады. Дети могут ощупывать язык, подключая к работе тактильный анализатор. </a:t>
            </a:r>
            <a:r>
              <a:rPr lang="ru-RU" sz="2200" b="1" dirty="0" err="1" smtClean="0">
                <a:solidFill>
                  <a:srgbClr val="C00000"/>
                </a:solidFill>
              </a:rPr>
              <a:t>Ярко-розовый</a:t>
            </a:r>
            <a:r>
              <a:rPr lang="ru-RU" sz="2200" b="1" dirty="0" smtClean="0">
                <a:solidFill>
                  <a:srgbClr val="C00000"/>
                </a:solidFill>
              </a:rPr>
              <a:t> </a:t>
            </a:r>
            <a:r>
              <a:rPr lang="ru-RU" sz="2200" b="1" dirty="0" smtClean="0">
                <a:solidFill>
                  <a:srgbClr val="C00000"/>
                </a:solidFill>
              </a:rPr>
              <a:t>цвет языка и его размер улучшают зрительное восприятие артикуляции. В целом работа с этой замечательной игрушкой повышает заинтересованность детей. Дети очень любят такую игру.</a:t>
            </a:r>
            <a:br>
              <a:rPr lang="ru-RU" sz="2200" b="1" dirty="0" smtClean="0">
                <a:solidFill>
                  <a:srgbClr val="C00000"/>
                </a:solidFill>
              </a:rPr>
            </a:br>
            <a:endParaRPr lang="ru-RU" sz="2200" b="1" dirty="0">
              <a:solidFill>
                <a:srgbClr val="C00000"/>
              </a:solidFill>
            </a:endParaRPr>
          </a:p>
        </p:txBody>
      </p:sp>
      <p:sp>
        <p:nvSpPr>
          <p:cNvPr id="8194" name="AutoShape 2" descr="https://voronenok.shop/upload/resize_cache/iblock/98d/600_600_2a1fde8d5e7dcaa11be442336c9d37f5e/98ddcdb631458cd5aaf5e7c37f6adb9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8196" name="Picture 4" descr="https://megatoys24.ru/uploads/all/b2/b7/58/b2b7581803f9a06c375a9447db2542ee.jpg"/>
          <p:cNvPicPr>
            <a:picLocks noChangeAspect="1" noChangeArrowheads="1"/>
          </p:cNvPicPr>
          <p:nvPr/>
        </p:nvPicPr>
        <p:blipFill>
          <a:blip r:embed="rId2" cstate="print"/>
          <a:srcRect/>
          <a:stretch>
            <a:fillRect/>
          </a:stretch>
        </p:blipFill>
        <p:spPr bwMode="auto">
          <a:xfrm>
            <a:off x="285720" y="3857628"/>
            <a:ext cx="2600268" cy="2600268"/>
          </a:xfrm>
          <a:prstGeom prst="ellipse">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571481"/>
            <a:ext cx="6286544" cy="6186309"/>
          </a:xfrm>
          <a:prstGeom prst="rect">
            <a:avLst/>
          </a:prstGeom>
          <a:noFill/>
        </p:spPr>
        <p:txBody>
          <a:bodyPr wrap="square" rtlCol="0">
            <a:spAutoFit/>
          </a:bodyPr>
          <a:lstStyle/>
          <a:p>
            <a:r>
              <a:rPr lang="ru-RU" sz="2200" b="1" dirty="0" smtClean="0">
                <a:solidFill>
                  <a:srgbClr val="C00000"/>
                </a:solidFill>
              </a:rPr>
              <a:t>Чтобы выработать хорошую дикцию у ребенка, обеспечить четкое и благозвучное произношение проводятся игры для </a:t>
            </a:r>
            <a:r>
              <a:rPr lang="ru-RU" sz="2200" b="1" i="1" dirty="0" smtClean="0">
                <a:solidFill>
                  <a:srgbClr val="C00000"/>
                </a:solidFill>
              </a:rPr>
              <a:t>развития речевого дыхания и фонематического восприятия.</a:t>
            </a:r>
            <a:r>
              <a:rPr lang="ru-RU" sz="2200" b="1" dirty="0" smtClean="0">
                <a:solidFill>
                  <a:srgbClr val="C00000"/>
                </a:solidFill>
              </a:rPr>
              <a:t/>
            </a:r>
            <a:br>
              <a:rPr lang="ru-RU" sz="2200" b="1" dirty="0" smtClean="0">
                <a:solidFill>
                  <a:srgbClr val="C00000"/>
                </a:solidFill>
              </a:rPr>
            </a:br>
            <a:r>
              <a:rPr lang="ru-RU" sz="2200" b="1" dirty="0" smtClean="0">
                <a:solidFill>
                  <a:srgbClr val="C00000"/>
                </a:solidFill>
              </a:rPr>
              <a:t>Комплекс дыхательных упражнений направлен на формирование глубокого вдоха и диафрагмально-реберного дыхания, т.к. у многих детей дыхание ключичное, поверхностное. Дыхательная гимнастика выполняется в игровой форме, используя маски-шапочки, и сочетается с движениями рук, ног, туловища, головы и одновременно включаем речевой материал, который произносится на выдохе. Сначала это гласные и согласные звуки, которые произносятся изолированно. Потом сочетание этих звуков, характеризующие звукоподражания животных, птиц, людей и неживых предметов</a:t>
            </a:r>
            <a:r>
              <a:rPr lang="ru-RU" sz="2200" b="1" dirty="0" smtClean="0">
                <a:solidFill>
                  <a:srgbClr val="C00000"/>
                </a:solidFill>
              </a:rPr>
              <a:t>.</a:t>
            </a:r>
            <a:endParaRPr lang="ru-RU" sz="2200" b="1" dirty="0">
              <a:solidFill>
                <a:srgbClr val="C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43174" y="571480"/>
            <a:ext cx="6357982" cy="6186309"/>
          </a:xfrm>
          <a:prstGeom prst="rect">
            <a:avLst/>
          </a:prstGeom>
          <a:noFill/>
        </p:spPr>
        <p:txBody>
          <a:bodyPr wrap="square" rtlCol="0">
            <a:spAutoFit/>
          </a:bodyPr>
          <a:lstStyle/>
          <a:p>
            <a:r>
              <a:rPr lang="ru-RU" sz="2200" b="1" dirty="0" smtClean="0">
                <a:solidFill>
                  <a:srgbClr val="C00000"/>
                </a:solidFill>
              </a:rPr>
              <a:t>Процесс развития речи во многом зависит от развития фонематического слуха, то есть умения отличать одни речевые фонемы от других. Развитие восприятия и дифференциации звуков речи происходит при узнавании и различении неречевых звуков, различение правильно и дефектно произнесенного звука, различение близких по звуковому составу слов, дифференциация слогов, звуков. Для достижения поставленной цели используется любой вид театра в играх: "Подари подарки", "Собери яблоки", "Помоги Маше" и др</a:t>
            </a:r>
            <a:r>
              <a:rPr lang="ru-RU" sz="2200" b="1" dirty="0" smtClean="0">
                <a:solidFill>
                  <a:srgbClr val="C00000"/>
                </a:solidFill>
              </a:rPr>
              <a:t>.</a:t>
            </a:r>
          </a:p>
          <a:p>
            <a:r>
              <a:rPr lang="ru-RU" sz="2200" b="1" dirty="0" smtClean="0">
                <a:solidFill>
                  <a:srgbClr val="C00000"/>
                </a:solidFill>
              </a:rPr>
              <a:t>Логопедическая работа по </a:t>
            </a:r>
            <a:r>
              <a:rPr lang="ru-RU" sz="2200" b="1" i="1" dirty="0" smtClean="0">
                <a:solidFill>
                  <a:srgbClr val="C00000"/>
                </a:solidFill>
              </a:rPr>
              <a:t>формированию ритмической организации высказывания</a:t>
            </a:r>
            <a:r>
              <a:rPr lang="ru-RU" sz="2200" b="1" dirty="0" smtClean="0">
                <a:solidFill>
                  <a:srgbClr val="C00000"/>
                </a:solidFill>
              </a:rPr>
              <a:t> ведется через игры, направленные на развитие восприятия и воспроизведения ритмических структур, на усвоение ритмики слова и предложения, например в игре «Барабанщик</a:t>
            </a:r>
            <a:r>
              <a:rPr lang="ru-RU" sz="2200" b="1" dirty="0" smtClean="0">
                <a:solidFill>
                  <a:srgbClr val="C00000"/>
                </a:solidFill>
              </a:rPr>
              <a:t>».</a:t>
            </a:r>
            <a:endParaRPr lang="ru-RU" sz="2200" b="1" dirty="0">
              <a:solidFill>
                <a:srgbClr val="C00000"/>
              </a:solidFill>
            </a:endParaRPr>
          </a:p>
        </p:txBody>
      </p:sp>
    </p:spTree>
  </p:cSld>
  <p:clrMapOvr>
    <a:masterClrMapping/>
  </p:clrMapOvr>
</p:sld>
</file>

<file path=ppt/theme/theme1.xml><?xml version="1.0" encoding="utf-8"?>
<a:theme xmlns:a="http://schemas.openxmlformats.org/drawingml/2006/main" name="театральная">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театральная</Template>
  <TotalTime>70</TotalTime>
  <Words>608</Words>
  <Application>Microsoft Office PowerPoint</Application>
  <PresentationFormat>Экран (4:3)</PresentationFormat>
  <Paragraphs>34</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театральная</vt:lpstr>
      <vt:lpstr>Консультация для родителей «Использование театрализованных игр в коррекционной работе»</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admin</cp:lastModifiedBy>
  <cp:revision>9</cp:revision>
  <dcterms:created xsi:type="dcterms:W3CDTF">2014-04-17T14:13:18Z</dcterms:created>
  <dcterms:modified xsi:type="dcterms:W3CDTF">2021-02-10T06:55:25Z</dcterms:modified>
</cp:coreProperties>
</file>