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4" r:id="rId8"/>
    <p:sldId id="265" r:id="rId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97B-8E3A-43C6-82AC-4E27CBBF348D}" type="datetimeFigureOut">
              <a:rPr lang="ru-RU" smtClean="0"/>
              <a:t>19.04.2021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A8A8-38BA-4667-9C08-37010ED4396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97B-8E3A-43C6-82AC-4E27CBBF348D}" type="datetimeFigureOut">
              <a:rPr lang="ru-RU" smtClean="0"/>
              <a:t>19.04.2021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A8A8-38BA-4667-9C08-37010ED4396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97B-8E3A-43C6-82AC-4E27CBBF348D}" type="datetimeFigureOut">
              <a:rPr lang="ru-RU" smtClean="0"/>
              <a:t>19.04.2021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A8A8-38BA-4667-9C08-37010ED4396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97B-8E3A-43C6-82AC-4E27CBBF348D}" type="datetimeFigureOut">
              <a:rPr lang="ru-RU" smtClean="0"/>
              <a:t>19.04.2021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A8A8-38BA-4667-9C08-37010ED4396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97B-8E3A-43C6-82AC-4E27CBBF348D}" type="datetimeFigureOut">
              <a:rPr lang="ru-RU" smtClean="0"/>
              <a:t>19.04.2021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A8A8-38BA-4667-9C08-37010ED4396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97B-8E3A-43C6-82AC-4E27CBBF348D}" type="datetimeFigureOut">
              <a:rPr lang="ru-RU" smtClean="0"/>
              <a:t>19.04.2021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A8A8-38BA-4667-9C08-37010ED4396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97B-8E3A-43C6-82AC-4E27CBBF348D}" type="datetimeFigureOut">
              <a:rPr lang="ru-RU" smtClean="0"/>
              <a:t>19.04.2021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A8A8-38BA-4667-9C08-37010ED4396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97B-8E3A-43C6-82AC-4E27CBBF348D}" type="datetimeFigureOut">
              <a:rPr lang="ru-RU" smtClean="0"/>
              <a:t>19.04.2021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A8A8-38BA-4667-9C08-37010ED4396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97B-8E3A-43C6-82AC-4E27CBBF348D}" type="datetimeFigureOut">
              <a:rPr lang="ru-RU" smtClean="0"/>
              <a:t>19.04.2021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A8A8-38BA-4667-9C08-37010ED4396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97B-8E3A-43C6-82AC-4E27CBBF348D}" type="datetimeFigureOut">
              <a:rPr lang="ru-RU" smtClean="0"/>
              <a:t>19.04.2021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A8A8-38BA-4667-9C08-37010ED4396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97B-8E3A-43C6-82AC-4E27CBBF348D}" type="datetimeFigureOut">
              <a:rPr lang="ru-RU" smtClean="0"/>
              <a:t>19.04.2021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A8A8-38BA-4667-9C08-37010ED4396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C497B-8E3A-43C6-82AC-4E27CBBF348D}" type="datetimeFigureOut">
              <a:rPr lang="ru-RU" smtClean="0"/>
              <a:t>19.04.2021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CA8A8-38BA-4667-9C08-37010ED4396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ds05.infourok.ru/uploads/ex/05cc/000e2313-4a171928/hello_html_m958190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70" y="3500430"/>
            <a:ext cx="5143536" cy="26432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Консультация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 театр играем – речь развиваем!»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7400" y="8001024"/>
            <a:ext cx="4800600" cy="164304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Учитель-логопед: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Котельникова С. А.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60" y="642910"/>
            <a:ext cx="4357718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i="1" dirty="0" smtClean="0"/>
              <a:t>Речь – величайшее богатство, данное человеку.</a:t>
            </a:r>
          </a:p>
          <a:p>
            <a:pPr algn="ctr">
              <a:buNone/>
            </a:pPr>
            <a:r>
              <a:rPr lang="ru-RU" i="1" dirty="0" smtClean="0"/>
              <a:t>И её, как и любое богатство, можно либо</a:t>
            </a:r>
          </a:p>
          <a:p>
            <a:pPr algn="ctr">
              <a:buNone/>
            </a:pPr>
            <a:r>
              <a:rPr lang="ru-RU" i="1" dirty="0" smtClean="0"/>
              <a:t>приумножить, либо незаметно растерять.</a:t>
            </a:r>
          </a:p>
          <a:p>
            <a:pPr algn="ctr">
              <a:buNone/>
            </a:pPr>
            <a:r>
              <a:rPr lang="ru-RU" i="1" dirty="0" smtClean="0"/>
              <a:t>«Родное слово – основа всякого умственного </a:t>
            </a:r>
            <a:r>
              <a:rPr lang="ru-RU" b="1" i="1" dirty="0" smtClean="0"/>
              <a:t>развития и сокровищница</a:t>
            </a:r>
            <a:r>
              <a:rPr lang="ru-RU" i="1" dirty="0" smtClean="0"/>
              <a:t>»</a:t>
            </a:r>
          </a:p>
          <a:p>
            <a:pPr algn="r">
              <a:buNone/>
            </a:pPr>
            <a:r>
              <a:rPr lang="ru-RU" i="1" dirty="0" smtClean="0"/>
              <a:t>Ушинский К. Д.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ds5ishim.ru/sites/default/files/kartinki/june/kuliska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54" y="0"/>
            <a:ext cx="2286016" cy="1287379"/>
          </a:xfrm>
          <a:prstGeom prst="rect">
            <a:avLst/>
          </a:prstGeom>
          <a:noFill/>
        </p:spPr>
      </p:pic>
      <p:pic>
        <p:nvPicPr>
          <p:cNvPr id="4098" name="Picture 2" descr="https://ds05.infourok.ru/uploads/ex/0115/0015d304-bfa824e5/hello_html_m36dca86.png"/>
          <p:cNvPicPr>
            <a:picLocks noChangeAspect="1" noChangeArrowheads="1"/>
          </p:cNvPicPr>
          <p:nvPr/>
        </p:nvPicPr>
        <p:blipFill>
          <a:blip r:embed="rId3"/>
          <a:srcRect l="4180" t="25889" r="6371" b="7106"/>
          <a:stretch>
            <a:fillRect/>
          </a:stretch>
        </p:blipFill>
        <p:spPr bwMode="auto">
          <a:xfrm>
            <a:off x="0" y="6323879"/>
            <a:ext cx="6858000" cy="282012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1142976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Дошкольный</a:t>
            </a:r>
            <a:r>
              <a:rPr lang="ru-RU" sz="2800" dirty="0"/>
              <a:t> возраст – это период активного </a:t>
            </a:r>
            <a:r>
              <a:rPr lang="ru-RU" sz="2800" b="1" dirty="0"/>
              <a:t>развития речи</a:t>
            </a:r>
            <a:r>
              <a:rPr lang="ru-RU" sz="2800" dirty="0"/>
              <a:t>, а ведущим видом деятельности в этом возрасте является игра. Следовательно, </a:t>
            </a:r>
            <a:r>
              <a:rPr lang="ru-RU" sz="2800" b="1" dirty="0"/>
              <a:t>театрализованная</a:t>
            </a:r>
            <a:r>
              <a:rPr lang="ru-RU" sz="2800" dirty="0"/>
              <a:t> деятельность одна из самых эффективных способов воздействия на детей</a:t>
            </a:r>
            <a:r>
              <a:rPr lang="ru-RU" sz="2800" dirty="0" smtClean="0"/>
              <a:t>, </a:t>
            </a:r>
            <a:r>
              <a:rPr lang="ru-RU" sz="2800" u="sng" dirty="0" smtClean="0"/>
              <a:t>в </a:t>
            </a:r>
            <a:r>
              <a:rPr lang="ru-RU" sz="2800" u="sng" dirty="0"/>
              <a:t>котором наиболее полно и ярко проявляется принцип обучения</a:t>
            </a:r>
            <a:r>
              <a:rPr lang="ru-RU" sz="2800" dirty="0"/>
              <a:t>: учить играя.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286380"/>
            <a:ext cx="68580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Предлагаем Вам игры, благодаря которым вы  не только поможете ребенку развить свои представления о театре, но поможете ему обогатить свою речь!</a:t>
            </a:r>
            <a:endParaRPr lang="ru-RU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ww.pngitem.com/pimgs/m/382-3821852_clip-art-pictures-of-brushing-teeth-modeling-ne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7010" y="571472"/>
            <a:ext cx="3340990" cy="292895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34"/>
            <a:ext cx="4086232" cy="485778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100" b="1" dirty="0" smtClean="0">
                <a:latin typeface="Monotype Corsiva" panose="03010101010201010101" pitchFamily="66" charset="0"/>
              </a:rPr>
              <a:t>Пантомима «Утренний туалет»</a:t>
            </a:r>
            <a:endParaRPr lang="ru-RU" sz="4100" dirty="0" smtClean="0">
              <a:latin typeface="Monotype Corsiva" panose="03010101010201010101" pitchFamily="66" charset="0"/>
            </a:endParaRPr>
          </a:p>
          <a:p>
            <a:pPr algn="just">
              <a:buNone/>
            </a:pPr>
            <a:r>
              <a:rPr lang="ru-RU" sz="2400" dirty="0" smtClean="0"/>
              <a:t>Цель: развивать воображение, выразительность жестов.</a:t>
            </a:r>
          </a:p>
          <a:p>
            <a:pPr algn="just"/>
            <a:r>
              <a:rPr lang="ru-RU" sz="2200" dirty="0" smtClean="0"/>
              <a:t>Взрослый говорит, дети выполняют</a:t>
            </a:r>
          </a:p>
          <a:p>
            <a:pPr algn="just"/>
            <a:r>
              <a:rPr lang="ru-RU" sz="2200" dirty="0" smtClean="0"/>
              <a:t>— Представьте себе, что вы лежите в постели. Но нужно вставать, потянулись, зевнули, почесали затылок. Как не хочется вставать! Но — подъем!</a:t>
            </a:r>
          </a:p>
          <a:p>
            <a:pPr algn="just"/>
            <a:r>
              <a:rPr lang="ru-RU" sz="2200" dirty="0" smtClean="0"/>
              <a:t>бегом на улицу!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928934" y="5000628"/>
            <a:ext cx="39290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Идем в ванну. Чистим зубы, умываемся, причесываемся, надеваем одежду. Идем завтракать.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Фу, опять каша! Но есть надо. Едите без удовольствия, но вам дают конфету.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Ура! Вы разворачиваете ее и кладете за щеку. Да, а фантик где?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Правильно, бросаете его в ведро. </a:t>
            </a:r>
            <a:endParaRPr lang="ru-RU" sz="2000" dirty="0"/>
          </a:p>
        </p:txBody>
      </p:sp>
      <p:pic>
        <p:nvPicPr>
          <p:cNvPr id="3076" name="Picture 4" descr="https://im0-tub-ru.yandex.net/i?id=a5062014095468e24192c5626392862f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04" y="5572132"/>
            <a:ext cx="2555875" cy="2735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s://gymn1-sochi.ru/800/600/http/www.czdn.sk/wp-content/uploads/2018/12/theatre-cartoon-1000x6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6858000" cy="9144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04" y="1571604"/>
            <a:ext cx="6172200" cy="6034617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800" b="1" dirty="0" smtClean="0">
                <a:latin typeface="Monotype Corsiva" panose="03010101010201010101" pitchFamily="66" charset="0"/>
              </a:rPr>
              <a:t>Игры–стихи</a:t>
            </a:r>
            <a:endParaRPr lang="ru-RU" sz="4800" dirty="0" smtClean="0">
              <a:latin typeface="Monotype Corsiva" panose="03010101010201010101" pitchFamily="66" charset="0"/>
            </a:endParaRPr>
          </a:p>
          <a:p>
            <a:r>
              <a:rPr lang="ru-RU" dirty="0" smtClean="0"/>
              <a:t>Цель</a:t>
            </a:r>
            <a:r>
              <a:rPr lang="ru-RU" b="1" dirty="0" smtClean="0"/>
              <a:t>:</a:t>
            </a:r>
            <a:r>
              <a:rPr lang="ru-RU" dirty="0" smtClean="0"/>
              <a:t> учить детей обыгрывать литературный текст, поддерживать стремление самостоятельно искать выразительные средства для создания образа, используя движение, мимику, позу, жест.</a:t>
            </a:r>
          </a:p>
          <a:p>
            <a:r>
              <a:rPr lang="ru-RU" dirty="0" smtClean="0"/>
              <a:t>Воспитатель читает стихотворение, дети имитируют движения по тексту:</a:t>
            </a:r>
          </a:p>
          <a:p>
            <a:r>
              <a:rPr lang="ru-RU" dirty="0" smtClean="0"/>
              <a:t>Кот играет на баяне,</a:t>
            </a:r>
          </a:p>
          <a:p>
            <a:r>
              <a:rPr lang="ru-RU" dirty="0" smtClean="0"/>
              <a:t>Киска — та на барабане,</a:t>
            </a:r>
          </a:p>
          <a:p>
            <a:r>
              <a:rPr lang="ru-RU" dirty="0" smtClean="0"/>
              <a:t>Ну, а Зайка на трубе</a:t>
            </a:r>
          </a:p>
          <a:p>
            <a:r>
              <a:rPr lang="ru-RU" dirty="0" smtClean="0"/>
              <a:t>Поиграть спешит тебе.</a:t>
            </a:r>
          </a:p>
          <a:p>
            <a:r>
              <a:rPr lang="ru-RU" dirty="0" smtClean="0"/>
              <a:t>Если станешь помогать,</a:t>
            </a:r>
          </a:p>
          <a:p>
            <a:r>
              <a:rPr lang="ru-RU" dirty="0" smtClean="0"/>
              <a:t>Будем вместе мы играть. (Л.П.Савина.)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gymn1-sochi.ru/800/600/http/www.czdn.sk/wp-content/uploads/2018/12/theatre-cartoon-1000x6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6858000" cy="9144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56" y="357158"/>
            <a:ext cx="4800612" cy="1524000"/>
          </a:xfrm>
        </p:spPr>
        <p:txBody>
          <a:bodyPr>
            <a:normAutofit fontScale="90000"/>
          </a:bodyPr>
          <a:lstStyle/>
          <a:p>
            <a:r>
              <a:rPr lang="ru-RU" sz="6000" b="1" dirty="0"/>
              <a:t>Мыльные </a:t>
            </a:r>
            <a:r>
              <a:rPr lang="ru-RU" sz="6000" b="1" dirty="0" smtClean="0"/>
              <a:t>пузыри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94" y="2071670"/>
            <a:ext cx="5157802" cy="603461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+mn-lt"/>
              </a:rPr>
              <a:t>Цель:</a:t>
            </a:r>
            <a:r>
              <a:rPr lang="ru-RU" dirty="0" smtClean="0">
                <a:latin typeface="+mn-lt"/>
              </a:rPr>
              <a:t> учить детей обыгрывать литературный текст, поддерживать стремление самостоятельно искать выразительные средства для создания образа, используя движение, мимику, позу, жест.</a:t>
            </a:r>
          </a:p>
          <a:p>
            <a:pPr marL="0" indent="0" algn="just">
              <a:buNone/>
            </a:pPr>
            <a:endParaRPr lang="ru-RU" dirty="0" smtClean="0">
              <a:latin typeface="+mn-lt"/>
            </a:endParaRPr>
          </a:p>
          <a:p>
            <a:pPr marL="0" indent="0" algn="ctr">
              <a:buNone/>
            </a:pPr>
            <a:r>
              <a:rPr lang="ru-RU" dirty="0" smtClean="0">
                <a:latin typeface="+mn-lt"/>
              </a:rPr>
              <a:t>- Осторожно, пузыри!</a:t>
            </a:r>
          </a:p>
          <a:p>
            <a:pPr marL="0" indent="0" algn="ctr">
              <a:buNone/>
            </a:pPr>
            <a:r>
              <a:rPr lang="ru-RU" dirty="0" smtClean="0">
                <a:latin typeface="+mn-lt"/>
              </a:rPr>
              <a:t>-Ой, какие!</a:t>
            </a:r>
          </a:p>
          <a:p>
            <a:pPr marL="0" indent="0" algn="ctr">
              <a:buNone/>
            </a:pPr>
            <a:r>
              <a:rPr lang="ru-RU" dirty="0" smtClean="0">
                <a:latin typeface="+mn-lt"/>
              </a:rPr>
              <a:t>-Ой ,смотри!</a:t>
            </a:r>
          </a:p>
          <a:p>
            <a:pPr marL="0" indent="0" algn="ctr">
              <a:buNone/>
            </a:pPr>
            <a:r>
              <a:rPr lang="ru-RU" dirty="0" smtClean="0">
                <a:latin typeface="+mn-lt"/>
              </a:rPr>
              <a:t>-Раздуваются!</a:t>
            </a:r>
          </a:p>
          <a:p>
            <a:pPr marL="0" indent="0" algn="ctr">
              <a:buNone/>
            </a:pPr>
            <a:r>
              <a:rPr lang="ru-RU" dirty="0" smtClean="0">
                <a:latin typeface="+mn-lt"/>
              </a:rPr>
              <a:t>-Блестят!</a:t>
            </a:r>
          </a:p>
          <a:p>
            <a:pPr marL="0" indent="0" algn="ctr">
              <a:buNone/>
            </a:pPr>
            <a:r>
              <a:rPr lang="ru-RU" dirty="0" smtClean="0">
                <a:latin typeface="+mn-lt"/>
              </a:rPr>
              <a:t>-Отрываются!</a:t>
            </a:r>
          </a:p>
          <a:p>
            <a:pPr marL="0" indent="0" algn="ctr">
              <a:buNone/>
            </a:pPr>
            <a:r>
              <a:rPr lang="ru-RU" dirty="0" smtClean="0">
                <a:latin typeface="+mn-lt"/>
              </a:rPr>
              <a:t>-Блестят!</a:t>
            </a:r>
          </a:p>
          <a:p>
            <a:pPr marL="0" indent="0" algn="ctr">
              <a:buNone/>
            </a:pPr>
            <a:r>
              <a:rPr lang="ru-RU" dirty="0" smtClean="0">
                <a:latin typeface="+mn-lt"/>
              </a:rPr>
              <a:t>-Мой со сливу!</a:t>
            </a:r>
          </a:p>
          <a:p>
            <a:pPr marL="0" indent="0" algn="ctr">
              <a:buNone/>
            </a:pPr>
            <a:r>
              <a:rPr lang="ru-RU" dirty="0" smtClean="0">
                <a:latin typeface="+mn-lt"/>
              </a:rPr>
              <a:t>-Мой с орех!</a:t>
            </a:r>
          </a:p>
          <a:p>
            <a:pPr marL="0" indent="0" algn="ctr">
              <a:buNone/>
            </a:pPr>
            <a:r>
              <a:rPr lang="ru-RU" dirty="0" smtClean="0">
                <a:latin typeface="+mn-lt"/>
              </a:rPr>
              <a:t>-Мой не лопнул дольше всех!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gymn1-sochi.ru/800/600/http/www.czdn.sk/wp-content/uploads/2018/12/theatre-cartoon-1000x6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6858000" cy="9144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Игры с воображаемым объектом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04" y="2071670"/>
            <a:ext cx="5943620" cy="603461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Цель: формировать навыки работы с воображаемыми предметами;</a:t>
            </a:r>
          </a:p>
          <a:p>
            <a:r>
              <a:rPr lang="ru-RU" dirty="0" smtClean="0"/>
              <a:t>• воспитывать гуманное отношение к животным.</a:t>
            </a:r>
          </a:p>
          <a:p>
            <a:pPr algn="ctr"/>
            <a:r>
              <a:rPr lang="ru-RU" sz="4800" b="1" dirty="0" smtClean="0">
                <a:latin typeface="Monotype Corsiva" panose="03010101010201010101" pitchFamily="66" charset="0"/>
              </a:rPr>
              <a:t>Котенок</a:t>
            </a:r>
          </a:p>
          <a:p>
            <a:pPr algn="just"/>
            <a:r>
              <a:rPr lang="ru-RU" dirty="0" smtClean="0"/>
              <a:t>Взрослый складывает ладони перед собой: Посмотри, у меня в руках маленький котенок. Он совсем слабый и беспомощный. Я каждому из вас дам его подержать, а вы его погладьте, приласкайте, только осторожно и скажите ему добрые слова.</a:t>
            </a:r>
          </a:p>
          <a:p>
            <a:pPr algn="just"/>
            <a:r>
              <a:rPr lang="ru-RU" dirty="0" smtClean="0"/>
              <a:t>Взрослый передает воображаемого котенка. Наводящими вопросами помогает ребенку найти нужные слова и движения.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gymn1-sochi.ru/800/600/http/www.czdn.sk/wp-content/uploads/2018/12/theatre-cartoon-1000x6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6858000" cy="9144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1785918"/>
            <a:ext cx="6172200" cy="603461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800" b="1" dirty="0" smtClean="0">
                <a:latin typeface="Monotype Corsiva" panose="03010101010201010101" pitchFamily="66" charset="0"/>
              </a:rPr>
              <a:t>Крылья самолета и мягкая подушка</a:t>
            </a:r>
            <a:endParaRPr lang="ru-RU" sz="4800" dirty="0" smtClean="0">
              <a:latin typeface="Monotype Corsiva" panose="03010101010201010101" pitchFamily="66" charset="0"/>
            </a:endParaRPr>
          </a:p>
          <a:p>
            <a:pPr algn="just"/>
            <a:r>
              <a:rPr lang="ru-RU" dirty="0" smtClean="0"/>
              <a:t>Поднять руки в стороны, до предела выпрямив все суставы, напрячь все мышцы от плеча до концов пальцев (изображая крылья самолета). Затем, не опуская рук, ослабить напряжение, давая плечам слегка опуститься, а локтям, кистям и пальцам —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ds05.infourok.ru/uploads/ex/05cc/000e2313-4a171928/hello_html_m958190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22" y="3500430"/>
            <a:ext cx="4457712" cy="2500330"/>
          </a:xfrm>
        </p:spPr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внимание!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270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Консультация  «В театр играем – речь развиваем!»</vt:lpstr>
      <vt:lpstr>Слайд 2</vt:lpstr>
      <vt:lpstr>Слайд 3</vt:lpstr>
      <vt:lpstr>Слайд 4</vt:lpstr>
      <vt:lpstr>Мыльные пузыри</vt:lpstr>
      <vt:lpstr>Игры с воображаемым объектом</vt:lpstr>
      <vt:lpstr>Слайд 7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 «В театр играем – речь развиваем!»</dc:title>
  <dc:creator>таня</dc:creator>
  <cp:lastModifiedBy>таня</cp:lastModifiedBy>
  <cp:revision>1</cp:revision>
  <dcterms:created xsi:type="dcterms:W3CDTF">2021-04-19T05:55:28Z</dcterms:created>
  <dcterms:modified xsi:type="dcterms:W3CDTF">2021-04-19T06:20:37Z</dcterms:modified>
</cp:coreProperties>
</file>