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9906000" cy="6858000" type="A4"/>
  <p:notesSz cx="6850063" cy="9982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2" y="-18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FE63-3D1A-47FB-9713-4C82604DDE1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193E-AA73-4963-B4D2-1748F7992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FE63-3D1A-47FB-9713-4C82604DDE1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193E-AA73-4963-B4D2-1748F7992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FE63-3D1A-47FB-9713-4C82604DDE1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193E-AA73-4963-B4D2-1748F7992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FE63-3D1A-47FB-9713-4C82604DDE1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193E-AA73-4963-B4D2-1748F7992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FE63-3D1A-47FB-9713-4C82604DDE1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193E-AA73-4963-B4D2-1748F7992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FE63-3D1A-47FB-9713-4C82604DDE1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193E-AA73-4963-B4D2-1748F7992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FE63-3D1A-47FB-9713-4C82604DDE1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193E-AA73-4963-B4D2-1748F7992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FE63-3D1A-47FB-9713-4C82604DDE1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193E-AA73-4963-B4D2-1748F7992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FE63-3D1A-47FB-9713-4C82604DDE1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193E-AA73-4963-B4D2-1748F7992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FE63-3D1A-47FB-9713-4C82604DDE1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193E-AA73-4963-B4D2-1748F7992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FE63-3D1A-47FB-9713-4C82604DDE1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193E-AA73-4963-B4D2-1748F7992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7FE63-3D1A-47FB-9713-4C82604DDE1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D193E-AA73-4963-B4D2-1748F7992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3c3b94547074_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43779" y="-1543777"/>
            <a:ext cx="6858000" cy="9945555"/>
          </a:xfrm>
          <a:prstGeom prst="rect">
            <a:avLst/>
          </a:prstGeom>
        </p:spPr>
      </p:pic>
      <p:pic>
        <p:nvPicPr>
          <p:cNvPr id="6" name="Рисунок 5" descr="Рисунок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8585" y="1844825"/>
            <a:ext cx="7308500" cy="22553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3c3b94547074_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43777" y="-1543778"/>
            <a:ext cx="6858000" cy="9945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2599" y="2477795"/>
            <a:ext cx="71287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33CC"/>
                </a:solidFill>
                <a:latin typeface="Georgia" pitchFamily="18" charset="0"/>
              </a:rPr>
              <a:t>Задача: </a:t>
            </a:r>
            <a:r>
              <a:rPr lang="ru-RU" dirty="0" smtClean="0">
                <a:latin typeface="Georgia" pitchFamily="18" charset="0"/>
              </a:rPr>
              <a:t>определить свойства снега и льда.</a:t>
            </a:r>
          </a:p>
          <a:p>
            <a:r>
              <a:rPr lang="ru-RU" b="1" dirty="0" smtClean="0">
                <a:solidFill>
                  <a:srgbClr val="3333CC"/>
                </a:solidFill>
                <a:latin typeface="Georgia" pitchFamily="18" charset="0"/>
              </a:rPr>
              <a:t>Содержание опыта: </a:t>
            </a:r>
          </a:p>
          <a:p>
            <a:r>
              <a:rPr lang="ru-RU" dirty="0" smtClean="0">
                <a:latin typeface="Georgia" pitchFamily="18" charset="0"/>
              </a:rPr>
              <a:t>Взять горсть снега и высыпать её. Как можно назвать это свойство снега? Случайно, желательно на твёрдую поверхность уронить сосульку или постучать по ней. Что с ней произошло?</a:t>
            </a:r>
          </a:p>
          <a:p>
            <a:r>
              <a:rPr lang="ru-RU" b="1" dirty="0" smtClean="0">
                <a:solidFill>
                  <a:srgbClr val="3333CC"/>
                </a:solidFill>
                <a:latin typeface="Georgia" pitchFamily="18" charset="0"/>
              </a:rPr>
              <a:t>Результат:</a:t>
            </a:r>
            <a:r>
              <a:rPr lang="ru-RU" dirty="0" smtClean="0">
                <a:latin typeface="Georgia" pitchFamily="18" charset="0"/>
              </a:rPr>
              <a:t> Снег рассыпался, а лёд раскололся.</a:t>
            </a:r>
          </a:p>
          <a:p>
            <a:r>
              <a:rPr lang="ru-RU" b="1" dirty="0" smtClean="0">
                <a:solidFill>
                  <a:srgbClr val="3333CC"/>
                </a:solidFill>
                <a:latin typeface="Georgia" pitchFamily="18" charset="0"/>
              </a:rPr>
              <a:t>Вывод: </a:t>
            </a:r>
            <a:r>
              <a:rPr lang="ru-RU" dirty="0" smtClean="0">
                <a:latin typeface="Georgia" pitchFamily="18" charset="0"/>
              </a:rPr>
              <a:t>Снег – сыпучий, рыхлый. Лёд – хрупкий.</a:t>
            </a:r>
          </a:p>
        </p:txBody>
      </p:sp>
      <p:pic>
        <p:nvPicPr>
          <p:cNvPr id="5" name="Рисунок 4" descr="Рисунок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4610" y="3861048"/>
            <a:ext cx="2543532" cy="19442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2601" y="6309321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Georgia" pitchFamily="18" charset="0"/>
              </a:rPr>
              <a:t>Используемый интернет ресурс: </a:t>
            </a:r>
            <a:r>
              <a:rPr lang="en-US" sz="1400" b="1" dirty="0" smtClean="0">
                <a:latin typeface="Georgia" pitchFamily="18" charset="0"/>
              </a:rPr>
              <a:t>http://vostochnsad.ucoz.ru/index/0-25</a:t>
            </a:r>
            <a:endParaRPr lang="ru-RU" sz="1400" b="1" dirty="0">
              <a:latin typeface="Georgia" pitchFamily="18" charset="0"/>
            </a:endParaRPr>
          </a:p>
        </p:txBody>
      </p:sp>
      <p:pic>
        <p:nvPicPr>
          <p:cNvPr id="9" name="Рисунок 8" descr="Рисунок9.png"/>
          <p:cNvPicPr>
            <a:picLocks noChangeAspect="1"/>
          </p:cNvPicPr>
          <p:nvPr/>
        </p:nvPicPr>
        <p:blipFill>
          <a:blip r:embed="rId4" cstate="print"/>
          <a:srcRect l="10874" r="11029"/>
          <a:stretch>
            <a:fillRect/>
          </a:stretch>
        </p:blipFill>
        <p:spPr>
          <a:xfrm>
            <a:off x="2000672" y="1268760"/>
            <a:ext cx="5688632" cy="10301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3c3b94547074_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43777" y="-1543778"/>
            <a:ext cx="6858000" cy="9945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4568" y="1556792"/>
            <a:ext cx="77048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творческой и познавательной активности дошкольников в процессе  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исследовательской деятельности. </a:t>
            </a:r>
          </a:p>
          <a:p>
            <a:r>
              <a:rPr lang="ru-RU" sz="1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Учить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детей приобретать новую информацию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через экспериментирование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Формировать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умения детей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наблюдать, делать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выводы и умозаключения, а потом на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основе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накопленного опыта, реализовать их в самостоятельной творческой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Clr>
                <a:srgbClr val="FF0000"/>
              </a:buClr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деятельности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Обогащать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словарный запас детей.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Развивать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познавательные процессы (память, внимание,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воображение, кругозор).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Развивать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мелкую моторику рук в ходе реализации творческих замыслов.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Развивать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трудовые и самостоятельные навыки детей, чувства коллективизма и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ответственность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выполняемую работу.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Воспитывать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активность, желание участвовать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исследовательской деятельности.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Воспитывать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интерес к окружающему миру, стремление узнавать что-то новое.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Воспитывать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любознательность, любовь к природе и бережное отношение к своему здоровью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3c3b94547074_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43777" y="-1543778"/>
            <a:ext cx="6858000" cy="9945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2640" y="1628800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33CC"/>
                </a:solidFill>
                <a:latin typeface="Georgia" pitchFamily="18" charset="0"/>
              </a:rPr>
              <a:t>Задача: </a:t>
            </a:r>
            <a:r>
              <a:rPr lang="ru-RU" dirty="0" smtClean="0">
                <a:latin typeface="Georgia" pitchFamily="18" charset="0"/>
              </a:rPr>
              <a:t>уточнить представления о снеге и льде.</a:t>
            </a:r>
          </a:p>
          <a:p>
            <a:r>
              <a:rPr lang="ru-RU" b="1" dirty="0" smtClean="0">
                <a:solidFill>
                  <a:srgbClr val="3333CC"/>
                </a:solidFill>
                <a:latin typeface="Georgia" pitchFamily="18" charset="0"/>
              </a:rPr>
              <a:t>Содержание опыта: </a:t>
            </a:r>
          </a:p>
          <a:p>
            <a:r>
              <a:rPr lang="ru-RU" dirty="0" smtClean="0">
                <a:latin typeface="Georgia" pitchFamily="18" charset="0"/>
              </a:rPr>
              <a:t>Приготовить 2 стакана. В один – положить снег, </a:t>
            </a:r>
          </a:p>
          <a:p>
            <a:r>
              <a:rPr lang="ru-RU" dirty="0" smtClean="0">
                <a:latin typeface="Georgia" pitchFamily="18" charset="0"/>
              </a:rPr>
              <a:t>в другой – лёд. Выяснить, какого цвета снег? Лёд?</a:t>
            </a:r>
          </a:p>
          <a:p>
            <a:r>
              <a:rPr lang="ru-RU" dirty="0" smtClean="0">
                <a:latin typeface="Georgia" pitchFamily="18" charset="0"/>
              </a:rPr>
              <a:t>Если дети называют: белый, </a:t>
            </a:r>
            <a:r>
              <a:rPr lang="ru-RU" dirty="0" err="1" smtClean="0">
                <a:latin typeface="Georgia" pitchFamily="18" charset="0"/>
              </a:rPr>
              <a:t>голубой</a:t>
            </a:r>
            <a:r>
              <a:rPr lang="ru-RU" dirty="0" smtClean="0">
                <a:latin typeface="Georgia" pitchFamily="18" charset="0"/>
              </a:rPr>
              <a:t>, серый, то показать им эти цвета и сравнить их со льдом.</a:t>
            </a:r>
          </a:p>
          <a:p>
            <a:r>
              <a:rPr lang="ru-RU" b="1" dirty="0" smtClean="0">
                <a:solidFill>
                  <a:srgbClr val="3333CC"/>
                </a:solidFill>
                <a:latin typeface="Georgia" pitchFamily="18" charset="0"/>
              </a:rPr>
              <a:t>Результат:</a:t>
            </a:r>
            <a:r>
              <a:rPr lang="ru-RU" dirty="0" smtClean="0">
                <a:latin typeface="Georgia" pitchFamily="18" charset="0"/>
              </a:rPr>
              <a:t> Определили и сравнили цвет снега и льда.</a:t>
            </a:r>
          </a:p>
          <a:p>
            <a:r>
              <a:rPr lang="ru-RU" b="1" dirty="0" smtClean="0">
                <a:solidFill>
                  <a:srgbClr val="3333CC"/>
                </a:solidFill>
                <a:latin typeface="Georgia" pitchFamily="18" charset="0"/>
              </a:rPr>
              <a:t>Вывод:</a:t>
            </a:r>
            <a:r>
              <a:rPr lang="ru-RU" dirty="0" smtClean="0">
                <a:latin typeface="Georgia" pitchFamily="18" charset="0"/>
              </a:rPr>
              <a:t> Снег – белый, лёд – прозрачный.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026" name="Picture 2" descr="http://www.uchportal.ru/_ld/319/5382634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BD9EB"/>
              </a:clrFrom>
              <a:clrTo>
                <a:srgbClr val="CBD9EB">
                  <a:alpha val="0"/>
                </a:srgbClr>
              </a:clrTo>
            </a:clrChange>
          </a:blip>
          <a:srcRect l="7110" t="6320" r="9935" b="20995"/>
          <a:stretch>
            <a:fillRect/>
          </a:stretch>
        </p:blipFill>
        <p:spPr bwMode="auto">
          <a:xfrm>
            <a:off x="3440832" y="4149080"/>
            <a:ext cx="2880320" cy="1892782"/>
          </a:xfrm>
          <a:prstGeom prst="rect">
            <a:avLst/>
          </a:prstGeom>
          <a:noFill/>
        </p:spPr>
      </p:pic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4" cstate="print"/>
          <a:srcRect r="2079" b="26676"/>
          <a:stretch>
            <a:fillRect/>
          </a:stretch>
        </p:blipFill>
        <p:spPr>
          <a:xfrm>
            <a:off x="1784648" y="980728"/>
            <a:ext cx="5616624" cy="6480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3c3b94547074_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43777" y="-1543778"/>
            <a:ext cx="6858000" cy="9945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8623" y="1563757"/>
            <a:ext cx="65527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33CC"/>
                </a:solidFill>
                <a:latin typeface="Georgia" pitchFamily="18" charset="0"/>
              </a:rPr>
              <a:t>Задача: </a:t>
            </a:r>
            <a:r>
              <a:rPr lang="ru-RU" dirty="0" smtClean="0">
                <a:latin typeface="Georgia" pitchFamily="18" charset="0"/>
              </a:rPr>
              <a:t>подвести детей к понятию «прозрачный».</a:t>
            </a:r>
          </a:p>
          <a:p>
            <a:r>
              <a:rPr lang="ru-RU" b="1" dirty="0" smtClean="0">
                <a:solidFill>
                  <a:srgbClr val="3333CC"/>
                </a:solidFill>
                <a:latin typeface="Georgia" pitchFamily="18" charset="0"/>
              </a:rPr>
              <a:t>Содержание опыта: </a:t>
            </a:r>
          </a:p>
          <a:p>
            <a:r>
              <a:rPr lang="ru-RU" dirty="0" smtClean="0">
                <a:latin typeface="Georgia" pitchFamily="18" charset="0"/>
              </a:rPr>
              <a:t>Приготовить кусок льда и комочек снега. Подложить цветную картинку под кусок льда и под комок снега. Подложить цветную картинку под кусок льда и под комок снега. Сравнить, где видно картинку, а где нет. </a:t>
            </a:r>
            <a:r>
              <a:rPr lang="ru-RU" b="1" dirty="0" smtClean="0">
                <a:solidFill>
                  <a:srgbClr val="3333CC"/>
                </a:solidFill>
                <a:latin typeface="Georgia" pitchFamily="18" charset="0"/>
              </a:rPr>
              <a:t>Результат:</a:t>
            </a:r>
            <a:r>
              <a:rPr lang="ru-RU" dirty="0" smtClean="0">
                <a:latin typeface="Georgia" pitchFamily="18" charset="0"/>
              </a:rPr>
              <a:t> Подо льдом цветную картинку видно, а под снегом – нет.</a:t>
            </a:r>
          </a:p>
          <a:p>
            <a:r>
              <a:rPr lang="ru-RU" b="1" dirty="0" smtClean="0">
                <a:solidFill>
                  <a:srgbClr val="3333CC"/>
                </a:solidFill>
                <a:latin typeface="Georgia" pitchFamily="18" charset="0"/>
              </a:rPr>
              <a:t>Вывод:</a:t>
            </a:r>
            <a:r>
              <a:rPr lang="ru-RU" dirty="0" smtClean="0">
                <a:latin typeface="Georgia" pitchFamily="18" charset="0"/>
              </a:rPr>
              <a:t> Лёд – прозрачный, а снег – непрозрачный.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9" name="Рисунок 8" descr="Рисунок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6657" y="4221089"/>
            <a:ext cx="3096344" cy="1729365"/>
          </a:xfrm>
          <a:prstGeom prst="rect">
            <a:avLst/>
          </a:prstGeom>
        </p:spPr>
      </p:pic>
      <p:pic>
        <p:nvPicPr>
          <p:cNvPr id="10" name="Рисунок 9" descr="Рисунок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5049" y="4293096"/>
            <a:ext cx="3096344" cy="1528716"/>
          </a:xfrm>
          <a:prstGeom prst="rect">
            <a:avLst/>
          </a:prstGeom>
        </p:spPr>
      </p:pic>
      <p:pic>
        <p:nvPicPr>
          <p:cNvPr id="11" name="Рисунок 10" descr="Рисунок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7064" y="947242"/>
            <a:ext cx="6784288" cy="609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3c3b94547074_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43777" y="-1543778"/>
            <a:ext cx="6858000" cy="9945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8622" y="1574790"/>
            <a:ext cx="68407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33CC"/>
                </a:solidFill>
                <a:latin typeface="Georgia" pitchFamily="18" charset="0"/>
              </a:rPr>
              <a:t>Задача: </a:t>
            </a:r>
            <a:r>
              <a:rPr lang="ru-RU" dirty="0" smtClean="0">
                <a:latin typeface="Georgia" pitchFamily="18" charset="0"/>
              </a:rPr>
              <a:t>подвести детей к пониманию связи между температурой воздуха и состоянием воды.</a:t>
            </a:r>
          </a:p>
          <a:p>
            <a:r>
              <a:rPr lang="ru-RU" b="1" dirty="0" smtClean="0">
                <a:solidFill>
                  <a:srgbClr val="3333CC"/>
                </a:solidFill>
                <a:latin typeface="Georgia" pitchFamily="18" charset="0"/>
              </a:rPr>
              <a:t>Содержание опыта: </a:t>
            </a:r>
          </a:p>
          <a:p>
            <a:r>
              <a:rPr lang="ru-RU" dirty="0" smtClean="0">
                <a:latin typeface="Georgia" pitchFamily="18" charset="0"/>
              </a:rPr>
              <a:t>Налить в формочки прозрачную воду. Добавить в них гуашь. В каждой формочке – разная гуашь. Перемешать. Вынести формочки с цветной водой на мороз.</a:t>
            </a:r>
          </a:p>
          <a:p>
            <a:r>
              <a:rPr lang="ru-RU" b="1" dirty="0" smtClean="0">
                <a:solidFill>
                  <a:srgbClr val="3333CC"/>
                </a:solidFill>
                <a:latin typeface="Georgia" pitchFamily="18" charset="0"/>
              </a:rPr>
              <a:t>Результат:</a:t>
            </a:r>
            <a:r>
              <a:rPr lang="ru-RU" dirty="0" smtClean="0">
                <a:latin typeface="Georgia" pitchFamily="18" charset="0"/>
              </a:rPr>
              <a:t> Получаются красивые цветные льдинки (скользкие, холодные, твёрдые.) Согреть в руках формочку, чтобы льдинка легче выскочила.</a:t>
            </a:r>
          </a:p>
          <a:p>
            <a:r>
              <a:rPr lang="ru-RU" b="1" dirty="0" smtClean="0">
                <a:solidFill>
                  <a:srgbClr val="3333CC"/>
                </a:solidFill>
                <a:latin typeface="Georgia" pitchFamily="18" charset="0"/>
              </a:rPr>
              <a:t>Вывод:</a:t>
            </a:r>
            <a:r>
              <a:rPr lang="ru-RU" dirty="0" smtClean="0">
                <a:latin typeface="Georgia" pitchFamily="18" charset="0"/>
              </a:rPr>
              <a:t> Вода превращается в лёд при низких температурах.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Рисунок 4" descr="thumb_585.jpeg"/>
          <p:cNvPicPr>
            <a:picLocks noChangeAspect="1"/>
          </p:cNvPicPr>
          <p:nvPr/>
        </p:nvPicPr>
        <p:blipFill>
          <a:blip r:embed="rId3" cstate="print"/>
          <a:srcRect r="57560"/>
          <a:stretch>
            <a:fillRect/>
          </a:stretch>
        </p:blipFill>
        <p:spPr>
          <a:xfrm rot="16200000" flipH="1">
            <a:off x="4243565" y="4282451"/>
            <a:ext cx="1418871" cy="1872209"/>
          </a:xfrm>
          <a:prstGeom prst="rect">
            <a:avLst/>
          </a:prstGeom>
        </p:spPr>
      </p:pic>
      <p:pic>
        <p:nvPicPr>
          <p:cNvPr id="8" name="Рисунок 7" descr="Рисунок4.png"/>
          <p:cNvPicPr>
            <a:picLocks noChangeAspect="1"/>
          </p:cNvPicPr>
          <p:nvPr/>
        </p:nvPicPr>
        <p:blipFill>
          <a:blip r:embed="rId4" cstate="print"/>
          <a:srcRect l="2108" r="20964"/>
          <a:stretch>
            <a:fillRect/>
          </a:stretch>
        </p:blipFill>
        <p:spPr>
          <a:xfrm>
            <a:off x="1856656" y="980728"/>
            <a:ext cx="5256584" cy="6156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3c3b94547074_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43779" y="-1543777"/>
            <a:ext cx="6858000" cy="9945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4609" y="1844824"/>
            <a:ext cx="66967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33CC"/>
                </a:solidFill>
                <a:latin typeface="Georgia" pitchFamily="18" charset="0"/>
              </a:rPr>
              <a:t>Задача: </a:t>
            </a:r>
            <a:r>
              <a:rPr lang="ru-RU" dirty="0" smtClean="0">
                <a:latin typeface="Georgia" pitchFamily="18" charset="0"/>
              </a:rPr>
              <a:t>подвести детей к пониманию того, что снег тает от любого источника тепла.</a:t>
            </a:r>
          </a:p>
          <a:p>
            <a:r>
              <a:rPr lang="ru-RU" b="1" dirty="0" smtClean="0">
                <a:solidFill>
                  <a:srgbClr val="3333CC"/>
                </a:solidFill>
                <a:latin typeface="Georgia" pitchFamily="18" charset="0"/>
              </a:rPr>
              <a:t>Содержание опыта: </a:t>
            </a:r>
          </a:p>
          <a:p>
            <a:r>
              <a:rPr lang="ru-RU" dirty="0" smtClean="0">
                <a:latin typeface="Georgia" pitchFamily="18" charset="0"/>
              </a:rPr>
              <a:t>Принести в ведёрке снег в помещение. Понаблюдать за его таянием. Взять немножко снега на ладошку. Также понаблюдать процесс таяния. </a:t>
            </a:r>
          </a:p>
          <a:p>
            <a:r>
              <a:rPr lang="ru-RU" b="1" dirty="0" smtClean="0">
                <a:solidFill>
                  <a:srgbClr val="3333CC"/>
                </a:solidFill>
                <a:latin typeface="Georgia" pitchFamily="18" charset="0"/>
              </a:rPr>
              <a:t>Результат:</a:t>
            </a:r>
            <a:r>
              <a:rPr lang="ru-RU" dirty="0" smtClean="0">
                <a:latin typeface="Georgia" pitchFamily="18" charset="0"/>
              </a:rPr>
              <a:t> Со временем снег тает и превращается в воду.</a:t>
            </a:r>
          </a:p>
          <a:p>
            <a:r>
              <a:rPr lang="ru-RU" b="1" dirty="0" smtClean="0">
                <a:solidFill>
                  <a:srgbClr val="3333CC"/>
                </a:solidFill>
                <a:latin typeface="Georgia" pitchFamily="18" charset="0"/>
              </a:rPr>
              <a:t>Вывод: </a:t>
            </a:r>
            <a:r>
              <a:rPr lang="ru-RU" dirty="0" smtClean="0">
                <a:latin typeface="Georgia" pitchFamily="18" charset="0"/>
              </a:rPr>
              <a:t>От любого источника тепла снег тает и превращается в воду.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Рисунок 4" descr="il_570xN.20240134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6" b="8553"/>
          <a:stretch>
            <a:fillRect/>
          </a:stretch>
        </p:blipFill>
        <p:spPr>
          <a:xfrm>
            <a:off x="6033121" y="3717032"/>
            <a:ext cx="2909143" cy="2238051"/>
          </a:xfrm>
          <a:prstGeom prst="rect">
            <a:avLst/>
          </a:prstGeom>
        </p:spPr>
      </p:pic>
      <p:pic>
        <p:nvPicPr>
          <p:cNvPr id="8" name="Рисунок 7" descr="Рисунок5.png"/>
          <p:cNvPicPr>
            <a:picLocks noChangeAspect="1"/>
          </p:cNvPicPr>
          <p:nvPr/>
        </p:nvPicPr>
        <p:blipFill>
          <a:blip r:embed="rId4" cstate="print"/>
          <a:srcRect r="16928"/>
          <a:stretch>
            <a:fillRect/>
          </a:stretch>
        </p:blipFill>
        <p:spPr>
          <a:xfrm>
            <a:off x="2072680" y="1196752"/>
            <a:ext cx="4896544" cy="609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3c3b94547074_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43777" y="-1543778"/>
            <a:ext cx="6858000" cy="9945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8626" y="1862822"/>
            <a:ext cx="66967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33CC"/>
                </a:solidFill>
                <a:latin typeface="Georgia" pitchFamily="18" charset="0"/>
              </a:rPr>
              <a:t>Задача: </a:t>
            </a:r>
            <a:r>
              <a:rPr lang="ru-RU" dirty="0" smtClean="0">
                <a:latin typeface="Georgia" pitchFamily="18" charset="0"/>
              </a:rPr>
              <a:t>подвести детей к пониманию того, что сосулька тает от любого источника тепла (тёплое помещение, яркие лучи солнца, ладошка.)</a:t>
            </a:r>
          </a:p>
          <a:p>
            <a:r>
              <a:rPr lang="ru-RU" b="1" dirty="0" smtClean="0">
                <a:solidFill>
                  <a:srgbClr val="3333CC"/>
                </a:solidFill>
                <a:latin typeface="Georgia" pitchFamily="18" charset="0"/>
              </a:rPr>
              <a:t>Содержание опыта: </a:t>
            </a:r>
          </a:p>
          <a:p>
            <a:r>
              <a:rPr lang="ru-RU" dirty="0" smtClean="0">
                <a:latin typeface="Georgia" pitchFamily="18" charset="0"/>
              </a:rPr>
              <a:t>Внести сосульку в тёплое помещение. Положить на поднос или ладошку. Понаблюдать, как она тает.</a:t>
            </a:r>
          </a:p>
          <a:p>
            <a:r>
              <a:rPr lang="ru-RU" b="1" dirty="0" smtClean="0">
                <a:solidFill>
                  <a:srgbClr val="3333CC"/>
                </a:solidFill>
                <a:latin typeface="Georgia" pitchFamily="18" charset="0"/>
              </a:rPr>
              <a:t>Результат:</a:t>
            </a:r>
            <a:r>
              <a:rPr lang="ru-RU" dirty="0" smtClean="0">
                <a:latin typeface="Georgia" pitchFamily="18" charset="0"/>
              </a:rPr>
              <a:t> Со временем сосулька тает всё больше и больше, превращаясь в воду.</a:t>
            </a:r>
          </a:p>
          <a:p>
            <a:r>
              <a:rPr lang="ru-RU" b="1" dirty="0" smtClean="0">
                <a:solidFill>
                  <a:srgbClr val="3333CC"/>
                </a:solidFill>
                <a:latin typeface="Georgia" pitchFamily="18" charset="0"/>
              </a:rPr>
              <a:t>Вывод: </a:t>
            </a:r>
            <a:r>
              <a:rPr lang="ru-RU" dirty="0" smtClean="0">
                <a:latin typeface="Georgia" pitchFamily="18" charset="0"/>
              </a:rPr>
              <a:t>Сосулька тает от любого источника тепла, постепенно превращаясь в воду.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Рисунок 4" descr="5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7057" y="4437112"/>
            <a:ext cx="2781299" cy="1181100"/>
          </a:xfrm>
          <a:prstGeom prst="rect">
            <a:avLst/>
          </a:prstGeom>
        </p:spPr>
      </p:pic>
      <p:pic>
        <p:nvPicPr>
          <p:cNvPr id="8" name="Рисунок 7" descr="Рисунок6.png"/>
          <p:cNvPicPr>
            <a:picLocks noChangeAspect="1"/>
          </p:cNvPicPr>
          <p:nvPr/>
        </p:nvPicPr>
        <p:blipFill>
          <a:blip r:embed="rId4" cstate="print"/>
          <a:srcRect r="20311"/>
          <a:stretch>
            <a:fillRect/>
          </a:stretch>
        </p:blipFill>
        <p:spPr>
          <a:xfrm>
            <a:off x="1928664" y="1196752"/>
            <a:ext cx="5328592" cy="6095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3c3b94547074_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43777" y="-1543778"/>
            <a:ext cx="6858000" cy="9945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6616" y="2060848"/>
            <a:ext cx="698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33CC"/>
                </a:solidFill>
                <a:latin typeface="Georgia" pitchFamily="18" charset="0"/>
              </a:rPr>
              <a:t>Задача: </a:t>
            </a:r>
            <a:r>
              <a:rPr lang="ru-RU" dirty="0" smtClean="0">
                <a:latin typeface="Georgia" pitchFamily="18" charset="0"/>
              </a:rPr>
              <a:t>подвести детей к пониманию зависимости свойств снега от температуры воздуха.</a:t>
            </a:r>
          </a:p>
          <a:p>
            <a:r>
              <a:rPr lang="ru-RU" b="1" dirty="0" smtClean="0">
                <a:solidFill>
                  <a:srgbClr val="3333CC"/>
                </a:solidFill>
                <a:latin typeface="Georgia" pitchFamily="18" charset="0"/>
              </a:rPr>
              <a:t>Содержание опыта: </a:t>
            </a:r>
          </a:p>
          <a:p>
            <a:r>
              <a:rPr lang="ru-RU" dirty="0" smtClean="0">
                <a:latin typeface="Georgia" pitchFamily="18" charset="0"/>
              </a:rPr>
              <a:t>Предложить детям в морозный день вылепить снежки.</a:t>
            </a:r>
          </a:p>
          <a:p>
            <a:r>
              <a:rPr lang="ru-RU" b="1" dirty="0" smtClean="0">
                <a:solidFill>
                  <a:srgbClr val="3333CC"/>
                </a:solidFill>
                <a:latin typeface="Georgia" pitchFamily="18" charset="0"/>
              </a:rPr>
              <a:t>Результат:</a:t>
            </a:r>
            <a:r>
              <a:rPr lang="ru-RU" dirty="0" smtClean="0">
                <a:latin typeface="Georgia" pitchFamily="18" charset="0"/>
              </a:rPr>
              <a:t> Снег легко рассыпается, лепка не получается.</a:t>
            </a:r>
          </a:p>
          <a:p>
            <a:r>
              <a:rPr lang="ru-RU" b="1" dirty="0" smtClean="0">
                <a:solidFill>
                  <a:srgbClr val="3333CC"/>
                </a:solidFill>
                <a:latin typeface="Georgia" pitchFamily="18" charset="0"/>
              </a:rPr>
              <a:t>Вывод: </a:t>
            </a:r>
            <a:r>
              <a:rPr lang="ru-RU" dirty="0" smtClean="0">
                <a:latin typeface="Georgia" pitchFamily="18" charset="0"/>
              </a:rPr>
              <a:t>В морозную погоду из снега ничего не лепится, потому что он лёгкий, пушистый, сухой, рассыпчатый.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7" name="Рисунок 6" descr="Рисунок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6576" y="1340768"/>
            <a:ext cx="7479174" cy="6095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3c3b94547074_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43777" y="-1543778"/>
            <a:ext cx="6858000" cy="9945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0592" y="1829723"/>
            <a:ext cx="698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33CC"/>
                </a:solidFill>
                <a:latin typeface="Georgia" pitchFamily="18" charset="0"/>
              </a:rPr>
              <a:t>Задача: </a:t>
            </a:r>
            <a:r>
              <a:rPr lang="ru-RU" dirty="0" smtClean="0">
                <a:latin typeface="Georgia" pitchFamily="18" charset="0"/>
              </a:rPr>
              <a:t>уточнить свойства влажного снега.</a:t>
            </a:r>
          </a:p>
          <a:p>
            <a:r>
              <a:rPr lang="ru-RU" b="1" dirty="0" smtClean="0">
                <a:solidFill>
                  <a:srgbClr val="3333CC"/>
                </a:solidFill>
                <a:latin typeface="Georgia" pitchFamily="18" charset="0"/>
              </a:rPr>
              <a:t>Содержание опыта: </a:t>
            </a:r>
          </a:p>
          <a:p>
            <a:r>
              <a:rPr lang="ru-RU" dirty="0" smtClean="0">
                <a:latin typeface="Georgia" pitchFamily="18" charset="0"/>
              </a:rPr>
              <a:t>Во время оттепели предложить детям слепить из снега снежки.</a:t>
            </a:r>
          </a:p>
          <a:p>
            <a:r>
              <a:rPr lang="ru-RU" b="1" dirty="0" smtClean="0">
                <a:solidFill>
                  <a:srgbClr val="3333CC"/>
                </a:solidFill>
                <a:latin typeface="Georgia" pitchFamily="18" charset="0"/>
              </a:rPr>
              <a:t>Результат:</a:t>
            </a:r>
            <a:r>
              <a:rPr lang="ru-RU" dirty="0" smtClean="0">
                <a:latin typeface="Georgia" pitchFamily="18" charset="0"/>
              </a:rPr>
              <a:t> Снег лепится, получаются прекрасные круглые снежки.</a:t>
            </a:r>
          </a:p>
          <a:p>
            <a:r>
              <a:rPr lang="ru-RU" b="1" dirty="0" smtClean="0">
                <a:solidFill>
                  <a:srgbClr val="3333CC"/>
                </a:solidFill>
                <a:latin typeface="Georgia" pitchFamily="18" charset="0"/>
              </a:rPr>
              <a:t>Вывод: </a:t>
            </a:r>
            <a:r>
              <a:rPr lang="ru-RU" dirty="0" smtClean="0">
                <a:latin typeface="Georgia" pitchFamily="18" charset="0"/>
              </a:rPr>
              <a:t>Снег липкий, тяжёлый, влажный, сырой.</a:t>
            </a:r>
          </a:p>
        </p:txBody>
      </p:sp>
      <p:pic>
        <p:nvPicPr>
          <p:cNvPr id="5" name="Рисунок 4" descr="snegovik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8" t="7501" r="55088" b="10770"/>
          <a:stretch>
            <a:fillRect/>
          </a:stretch>
        </p:blipFill>
        <p:spPr>
          <a:xfrm flipH="1">
            <a:off x="6609186" y="3276983"/>
            <a:ext cx="1872208" cy="2600289"/>
          </a:xfrm>
          <a:prstGeom prst="rect">
            <a:avLst/>
          </a:prstGeom>
        </p:spPr>
      </p:pic>
      <p:pic>
        <p:nvPicPr>
          <p:cNvPr id="8" name="Рисунок 7" descr="Рисунок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2600" y="1196752"/>
            <a:ext cx="7192686" cy="6095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541</Words>
  <Application>Microsoft Office PowerPoint</Application>
  <PresentationFormat>Лист A4 (210x297 мм)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Виктор</cp:lastModifiedBy>
  <cp:revision>18</cp:revision>
  <dcterms:created xsi:type="dcterms:W3CDTF">2016-08-04T08:59:35Z</dcterms:created>
  <dcterms:modified xsi:type="dcterms:W3CDTF">2017-03-12T17:22:43Z</dcterms:modified>
</cp:coreProperties>
</file>