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62" r:id="rId3"/>
    <p:sldId id="263" r:id="rId4"/>
    <p:sldId id="266" r:id="rId5"/>
    <p:sldId id="268" r:id="rId6"/>
    <p:sldId id="269" r:id="rId7"/>
    <p:sldId id="267" r:id="rId8"/>
    <p:sldId id="261" r:id="rId9"/>
    <p:sldId id="264" r:id="rId10"/>
    <p:sldId id="265" r:id="rId11"/>
    <p:sldId id="260" r:id="rId12"/>
    <p:sldId id="272" r:id="rId13"/>
    <p:sldId id="271" r:id="rId14"/>
    <p:sldId id="275" r:id="rId15"/>
    <p:sldId id="274" r:id="rId16"/>
    <p:sldId id="278" r:id="rId17"/>
    <p:sldId id="279" r:id="rId18"/>
    <p:sldId id="276" r:id="rId19"/>
    <p:sldId id="280" r:id="rId20"/>
    <p:sldId id="273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2" autoAdjust="0"/>
  </p:normalViewPr>
  <p:slideViewPr>
    <p:cSldViewPr snapToGrid="0">
      <p:cViewPr varScale="1">
        <p:scale>
          <a:sx n="52" d="100"/>
          <a:sy n="52" d="100"/>
        </p:scale>
        <p:origin x="90" y="1644"/>
      </p:cViewPr>
      <p:guideLst/>
    </p:cSldViewPr>
  </p:slideViewPr>
  <p:outlineViewPr>
    <p:cViewPr>
      <p:scale>
        <a:sx n="33" d="100"/>
        <a:sy n="33" d="100"/>
      </p:scale>
      <p:origin x="0" y="-10908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8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790CF0-4DB9-4A4E-87C9-6B85A34FD441}" type="datetimeFigureOut">
              <a:rPr lang="ru-RU" smtClean="0"/>
              <a:t>19.01.2023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28EA69-54F1-4354-908C-B67E471458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51654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68999D-AA93-4C56-A96E-812AF814A280}" type="datetimeFigureOut">
              <a:rPr lang="ru-RU" smtClean="0"/>
              <a:t>19.01.2023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235F3F-AD0D-4825-BE80-68FBF27BB0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74316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5291D-1261-4337-8E9D-0C8750116DCA}" type="datetimeFigureOut">
              <a:rPr lang="ru-RU" smtClean="0"/>
              <a:t>19.01.2023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8BBF7-4BC3-4295-AC71-B47CFDA736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77459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5291D-1261-4337-8E9D-0C8750116DCA}" type="datetimeFigureOut">
              <a:rPr lang="ru-RU" smtClean="0"/>
              <a:t>19.01.2023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8BBF7-4BC3-4295-AC71-B47CFDA736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22762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5291D-1261-4337-8E9D-0C8750116DCA}" type="datetimeFigureOut">
              <a:rPr lang="ru-RU" smtClean="0"/>
              <a:t>19.01.2023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8BBF7-4BC3-4295-AC71-B47CFDA736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223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5291D-1261-4337-8E9D-0C8750116DCA}" type="datetimeFigureOut">
              <a:rPr lang="ru-RU" smtClean="0"/>
              <a:t>19.01.2023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8BBF7-4BC3-4295-AC71-B47CFDA736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8902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5291D-1261-4337-8E9D-0C8750116DCA}" type="datetimeFigureOut">
              <a:rPr lang="ru-RU" smtClean="0"/>
              <a:t>19.01.2023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8BBF7-4BC3-4295-AC71-B47CFDA736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02552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5291D-1261-4337-8E9D-0C8750116DCA}" type="datetimeFigureOut">
              <a:rPr lang="ru-RU" smtClean="0"/>
              <a:t>19.01.2023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8BBF7-4BC3-4295-AC71-B47CFDA736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8241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5291D-1261-4337-8E9D-0C8750116DCA}" type="datetimeFigureOut">
              <a:rPr lang="ru-RU" smtClean="0"/>
              <a:t>19.01.2023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8BBF7-4BC3-4295-AC71-B47CFDA736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4327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5291D-1261-4337-8E9D-0C8750116DCA}" type="datetimeFigureOut">
              <a:rPr lang="ru-RU" smtClean="0"/>
              <a:t>19.01.2023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8BBF7-4BC3-4295-AC71-B47CFDA736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8247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5291D-1261-4337-8E9D-0C8750116DCA}" type="datetimeFigureOut">
              <a:rPr lang="ru-RU" smtClean="0"/>
              <a:t>19.01.2023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8BBF7-4BC3-4295-AC71-B47CFDA736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1848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5291D-1261-4337-8E9D-0C8750116DCA}" type="datetimeFigureOut">
              <a:rPr lang="ru-RU" smtClean="0"/>
              <a:t>19.01.2023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8BBF7-4BC3-4295-AC71-B47CFDA736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65497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5291D-1261-4337-8E9D-0C8750116DCA}" type="datetimeFigureOut">
              <a:rPr lang="ru-RU" smtClean="0"/>
              <a:t>19.01.2023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8BBF7-4BC3-4295-AC71-B47CFDA736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932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95291D-1261-4337-8E9D-0C8750116DCA}" type="datetimeFigureOut">
              <a:rPr lang="ru-RU" smtClean="0"/>
              <a:t>19.01.2023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28BBF7-4BC3-4295-AC71-B47CFDA736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4207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tsvetyzhizni.ru/skazochnoe-korolevstvo/skazka-snegovik-i-meshok-s-podarkami.html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tsvetyzhizni.ru/skazochnoe-korolevstvo/skazka-snezhnyj-chelovechek.html" TargetMode="External"/><Relationship Id="rId4" Type="http://schemas.openxmlformats.org/officeDocument/2006/relationships/hyperlink" Target="https://tsvetyzhizni.ru/skazochnoe-korolevstvo/vlyublennyj-snegovik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6775" y="6067424"/>
            <a:ext cx="7267575" cy="466725"/>
          </a:xfrm>
        </p:spPr>
        <p:txBody>
          <a:bodyPr/>
          <a:lstStyle/>
          <a:p>
            <a:r>
              <a:rPr lang="ru-RU" dirty="0" smtClean="0"/>
              <a:t>Выполнила воспитатель: Боярских Марина Юрьевна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2725" y="143769"/>
            <a:ext cx="8982074" cy="5114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556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091265" y="597159"/>
            <a:ext cx="4683967" cy="6260841"/>
          </a:xfrm>
        </p:spPr>
        <p:txBody>
          <a:bodyPr>
            <a:normAutofit lnSpcReduction="10000"/>
          </a:bodyPr>
          <a:lstStyle/>
          <a:p>
            <a:r>
              <a:rPr lang="ru-RU" b="1" u="sng" dirty="0" smtClean="0">
                <a:solidFill>
                  <a:srgbClr val="7030A0"/>
                </a:solidFill>
              </a:rPr>
              <a:t>Физкультминутка:</a:t>
            </a:r>
          </a:p>
          <a:p>
            <a:r>
              <a:rPr lang="ru-RU" dirty="0" smtClean="0"/>
              <a:t>Раз - рука, два - рука -</a:t>
            </a:r>
          </a:p>
          <a:p>
            <a:r>
              <a:rPr lang="ru-RU" dirty="0" smtClean="0"/>
              <a:t>Лепим мы снеговика!</a:t>
            </a:r>
          </a:p>
          <a:p>
            <a:r>
              <a:rPr lang="ru-RU" dirty="0" smtClean="0"/>
              <a:t>Три - четыре, три - четыре,</a:t>
            </a:r>
          </a:p>
          <a:p>
            <a:r>
              <a:rPr lang="ru-RU" dirty="0" smtClean="0"/>
              <a:t>Нарисуем рот </a:t>
            </a:r>
            <a:r>
              <a:rPr lang="ru-RU" dirty="0" err="1" smtClean="0"/>
              <a:t>пошире</a:t>
            </a:r>
            <a:r>
              <a:rPr lang="ru-RU" dirty="0" smtClean="0"/>
              <a:t>!</a:t>
            </a:r>
          </a:p>
          <a:p>
            <a:r>
              <a:rPr lang="ru-RU" dirty="0" smtClean="0"/>
              <a:t>Пять - найдем морковь для носа,</a:t>
            </a:r>
          </a:p>
          <a:p>
            <a:r>
              <a:rPr lang="ru-RU" dirty="0" smtClean="0"/>
              <a:t>Угольки найдем для глаз.</a:t>
            </a:r>
          </a:p>
          <a:p>
            <a:r>
              <a:rPr lang="ru-RU" dirty="0" smtClean="0"/>
              <a:t>Шесть - наденем шляпу косо.</a:t>
            </a:r>
          </a:p>
          <a:p>
            <a:r>
              <a:rPr lang="ru-RU" dirty="0" smtClean="0"/>
              <a:t>Пусть смеется он у нас.</a:t>
            </a:r>
          </a:p>
          <a:p>
            <a:r>
              <a:rPr lang="ru-RU" dirty="0" smtClean="0"/>
              <a:t>Семь и восемь, семь и восемь,</a:t>
            </a:r>
          </a:p>
          <a:p>
            <a:r>
              <a:rPr lang="ru-RU" dirty="0" smtClean="0"/>
              <a:t>Мы сплясать его попросим.</a:t>
            </a:r>
          </a:p>
          <a:p>
            <a:r>
              <a:rPr lang="ru-RU" dirty="0" smtClean="0"/>
              <a:t>Девять - десять - снеговик</a:t>
            </a:r>
          </a:p>
          <a:p>
            <a:r>
              <a:rPr lang="ru-RU" dirty="0" smtClean="0"/>
              <a:t>Через голову - кувырк!!!</a:t>
            </a:r>
          </a:p>
          <a:p>
            <a:r>
              <a:rPr lang="ru-RU" dirty="0" smtClean="0"/>
              <a:t>Ну и цирк!</a:t>
            </a:r>
          </a:p>
          <a:p>
            <a:r>
              <a:rPr lang="ru-RU" dirty="0" smtClean="0"/>
              <a:t>                                          В. Степанов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97159"/>
            <a:ext cx="6854501" cy="6260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478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525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5659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30601" y="5304565"/>
            <a:ext cx="1829156" cy="1219438"/>
          </a:xfrm>
          <a:prstGeom prst="rect">
            <a:avLst/>
          </a:prstGeom>
        </p:spPr>
      </p:pic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3633746" y="1065475"/>
            <a:ext cx="3188473" cy="5327374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Жил да был </a:t>
            </a:r>
            <a:r>
              <a:rPr lang="ru-RU" dirty="0" err="1"/>
              <a:t>снеговичок</a:t>
            </a:r>
            <a:r>
              <a:rPr lang="ru-RU" dirty="0"/>
              <a:t>:</a:t>
            </a:r>
            <a:br>
              <a:rPr lang="ru-RU" dirty="0"/>
            </a:br>
            <a:r>
              <a:rPr lang="ru-RU" dirty="0"/>
              <a:t>Рот – травинка, нос – сучок.</a:t>
            </a:r>
            <a:br>
              <a:rPr lang="ru-RU" dirty="0"/>
            </a:br>
            <a:r>
              <a:rPr lang="ru-RU" dirty="0"/>
              <a:t>Все зверята с ним дружили,</a:t>
            </a:r>
            <a:br>
              <a:rPr lang="ru-RU" dirty="0"/>
            </a:br>
            <a:r>
              <a:rPr lang="ru-RU" dirty="0"/>
              <a:t>В гости часто заходили.</a:t>
            </a:r>
          </a:p>
          <a:p>
            <a:r>
              <a:rPr lang="ru-RU" dirty="0"/>
              <a:t>* * *</a:t>
            </a:r>
          </a:p>
          <a:p>
            <a:r>
              <a:rPr lang="ru-RU" dirty="0"/>
              <a:t>Снеговик, </a:t>
            </a:r>
            <a:r>
              <a:rPr lang="ru-RU" dirty="0" err="1"/>
              <a:t>Снеговичок</a:t>
            </a:r>
            <a:r>
              <a:rPr lang="ru-RU" dirty="0"/>
              <a:t>,</a:t>
            </a:r>
            <a:br>
              <a:rPr lang="ru-RU" dirty="0"/>
            </a:br>
            <a:r>
              <a:rPr lang="ru-RU" dirty="0"/>
              <a:t>Ты, как гриб Боровичок,</a:t>
            </a:r>
            <a:br>
              <a:rPr lang="ru-RU" dirty="0"/>
            </a:br>
            <a:r>
              <a:rPr lang="ru-RU" dirty="0"/>
              <a:t>Крепенький и ладный,</a:t>
            </a:r>
            <a:br>
              <a:rPr lang="ru-RU" dirty="0"/>
            </a:br>
            <a:r>
              <a:rPr lang="ru-RU" dirty="0"/>
              <a:t>И такой нарядный!</a:t>
            </a:r>
          </a:p>
          <a:p>
            <a:r>
              <a:rPr lang="ru-RU" dirty="0"/>
              <a:t>* * *</a:t>
            </a:r>
          </a:p>
          <a:p>
            <a:r>
              <a:rPr lang="ru-RU" dirty="0"/>
              <a:t>Снеговик, </a:t>
            </a:r>
            <a:r>
              <a:rPr lang="ru-RU" dirty="0" err="1"/>
              <a:t>Снеговичок</a:t>
            </a:r>
            <a:r>
              <a:rPr lang="ru-RU" dirty="0"/>
              <a:t>,</a:t>
            </a:r>
            <a:br>
              <a:rPr lang="ru-RU" dirty="0"/>
            </a:br>
            <a:r>
              <a:rPr lang="ru-RU" dirty="0"/>
              <a:t>Что морковка на бочок?</a:t>
            </a:r>
            <a:br>
              <a:rPr lang="ru-RU" dirty="0"/>
            </a:br>
            <a:r>
              <a:rPr lang="ru-RU" dirty="0"/>
              <a:t>— Прибегал Зайчишка,</a:t>
            </a:r>
            <a:br>
              <a:rPr lang="ru-RU" dirty="0"/>
            </a:br>
            <a:r>
              <a:rPr lang="ru-RU" dirty="0"/>
              <a:t>Съесть хотел, Трусишка!</a:t>
            </a:r>
          </a:p>
          <a:p>
            <a:r>
              <a:rPr lang="ru-RU" dirty="0"/>
              <a:t>* * *</a:t>
            </a:r>
          </a:p>
          <a:p>
            <a:r>
              <a:rPr lang="ru-RU" dirty="0"/>
              <a:t>Три шара, ведро, морковка</a:t>
            </a:r>
            <a:br>
              <a:rPr lang="ru-RU" dirty="0"/>
            </a:br>
            <a:r>
              <a:rPr lang="ru-RU" dirty="0"/>
              <a:t>И для глаз — два уголька;</a:t>
            </a:r>
            <a:br>
              <a:rPr lang="ru-RU" dirty="0"/>
            </a:br>
            <a:r>
              <a:rPr lang="ru-RU" dirty="0"/>
              <a:t>Палки-руки вставим ловко:</a:t>
            </a:r>
            <a:br>
              <a:rPr lang="ru-RU" dirty="0"/>
            </a:br>
            <a:r>
              <a:rPr lang="ru-RU" dirty="0"/>
              <a:t>Лепим мы снеговика.</a:t>
            </a:r>
            <a:br>
              <a:rPr lang="ru-RU" dirty="0"/>
            </a:br>
            <a:r>
              <a:rPr lang="ru-RU" dirty="0"/>
              <a:t>Н. </a:t>
            </a:r>
            <a:r>
              <a:rPr lang="ru-RU" dirty="0" err="1"/>
              <a:t>Агошкина</a:t>
            </a:r>
            <a:endParaRPr lang="ru-RU" dirty="0"/>
          </a:p>
          <a:p>
            <a:r>
              <a:rPr lang="ru-RU" dirty="0"/>
              <a:t>* * *</a:t>
            </a:r>
          </a:p>
          <a:p>
            <a:pPr algn="l"/>
            <a:endParaRPr lang="ru-RU" sz="1100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3753016" y="636103"/>
            <a:ext cx="6914984" cy="485031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Стихи про снеговика</a:t>
            </a:r>
            <a:endParaRPr lang="ru-RU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2395" y="878618"/>
            <a:ext cx="3098206" cy="5645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693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3641699" y="1129305"/>
            <a:ext cx="7370858" cy="5335105"/>
          </a:xfrm>
        </p:spPr>
        <p:txBody>
          <a:bodyPr>
            <a:normAutofit/>
          </a:bodyPr>
          <a:lstStyle/>
          <a:p>
            <a:endParaRPr lang="ru-RU" sz="1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641698" y="421419"/>
            <a:ext cx="70263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0" dirty="0" smtClean="0">
                <a:solidFill>
                  <a:srgbClr val="C00000"/>
                </a:solidFill>
                <a:effectLst/>
              </a:rPr>
              <a:t>Загадки про снеговика</a:t>
            </a:r>
            <a:endParaRPr lang="ru-RU" sz="4000" b="1" dirty="0">
              <a:solidFill>
                <a:srgbClr val="C0000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1696" y="534724"/>
            <a:ext cx="8173941" cy="6323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088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64702" y="3429000"/>
            <a:ext cx="9144000" cy="165576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6702" y="1061495"/>
            <a:ext cx="4842588" cy="500984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167" y="244717"/>
            <a:ext cx="5090368" cy="3817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582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95550" y="228600"/>
            <a:ext cx="8924925" cy="639797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+mn-lt"/>
              </a:rPr>
              <a:t>Собери снеговика.</a:t>
            </a:r>
            <a:endParaRPr lang="ru-RU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4562" y="787540"/>
            <a:ext cx="3521946" cy="264146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54" y="104202"/>
            <a:ext cx="3450632" cy="319161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4943" y="3787920"/>
            <a:ext cx="3917018" cy="244813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7153" y="992795"/>
            <a:ext cx="3104297" cy="473938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3295817"/>
            <a:ext cx="3803052" cy="3432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810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09774" y="428625"/>
            <a:ext cx="9667876" cy="79057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Наша выставка снеговиков.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83" y="2811015"/>
            <a:ext cx="6071119" cy="380689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128278" y="2555897"/>
            <a:ext cx="5080681" cy="285534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082114" y="2566868"/>
            <a:ext cx="5066634" cy="2847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298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43074" y="466725"/>
            <a:ext cx="9686926" cy="67627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Наше творчество: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3998" y="1301831"/>
            <a:ext cx="6018035" cy="338213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640703" y="2055023"/>
            <a:ext cx="5708497" cy="3208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323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8691" y="1573732"/>
            <a:ext cx="6602377" cy="3710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120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1988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88757" y="671804"/>
            <a:ext cx="9267813" cy="409573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Мы с детьми гр. «</a:t>
            </a:r>
            <a:r>
              <a:rPr lang="ru-RU" sz="2000" b="1" dirty="0" err="1" smtClean="0"/>
              <a:t>Топотушки</a:t>
            </a:r>
            <a:r>
              <a:rPr lang="ru-RU" sz="2000" b="1" dirty="0" smtClean="0"/>
              <a:t> провели развлечение «День рождение снеговика». </a:t>
            </a:r>
            <a:endParaRPr lang="ru-RU" sz="2000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0097" y="3387012"/>
            <a:ext cx="4676486" cy="262818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8757" y="1254035"/>
            <a:ext cx="4030826" cy="2265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796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73502" y="612249"/>
            <a:ext cx="8285259" cy="6011187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Лепка снеговиков – это одна из лучших игр на зимней прогулке, которой так же много лет, как и самой зиме. Слепить снеговика можно только в оттепель, когда снег сырой и подтаявший: тогда он лепится очень хорошо. Ночной мороз сделает снеговика крепким, и он будет стоять, как настоящая скульптура.</a:t>
            </a:r>
          </a:p>
          <a:p>
            <a:r>
              <a:rPr lang="ru-RU" dirty="0"/>
              <a:t>Когда снег хорошо лепится, сделать снеговика можно просто и быстро: скатать два, три или четыре снежных кома, поставить их друг на дружку – и всё, скульптура готова. Глаза снеговику делают из двух камешков. Раньше, когда печки топили углём, это были угольки, поэтому все снеговики были «черноглазыми». Нос – из морковки или деревянной палочки. Руки – тоже из палочек. А вместо шапки на голову снеговику можно надеть ведёрко.</a:t>
            </a:r>
          </a:p>
          <a:p>
            <a:r>
              <a:rPr lang="ru-RU" dirty="0"/>
              <a:t>Снеговик – это один из самых популярных символов зимы и новогодних праздников. Недаром его издавна изображают на открытках, а в мультфильмах – делают другом и помощником Деда Мороза.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66772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68750" y="5029201"/>
            <a:ext cx="7927976" cy="1562100"/>
          </a:xfrm>
        </p:spPr>
        <p:txBody>
          <a:bodyPr/>
          <a:lstStyle/>
          <a:p>
            <a:r>
              <a:rPr lang="ru-RU" dirty="0" err="1" smtClean="0"/>
              <a:t>ДДДыва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125" y="119062"/>
            <a:ext cx="8064500" cy="614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292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62184" y="556591"/>
            <a:ext cx="8277308" cy="6106602"/>
          </a:xfrm>
        </p:spPr>
        <p:txBody>
          <a:bodyPr/>
          <a:lstStyle/>
          <a:p>
            <a:r>
              <a:rPr lang="ru-RU" dirty="0"/>
              <a:t>На Руси снеговиков и снежных баб лепили с древних языческих времен. Снеговики почитались как духи зимы, к ним, как и к Морозу, возносили просьбу о помощи, милосердии и уменьшении длительности холодов. Снежная же баба родилась из легенды, восходящей к мифам индоевропейских народов о женском начале. Наши предки верили, что воздух населен духами женского пола, которые повелевают зимними туманами, снегами и метелями. Эти духи представлялись дородными и величественными. В их честь язычники устраивали обряды, и выражая им свое почтение, лепили снежные фигуры женского пола. Поэтому в руках у снежной бабы находится метла, чтобы она могла слетать на небо, где живет. Из этого можно сделать вывод – если рядом со снеговиком есть метла, то он – баба! В русских сказках образ Снежной бабы трансформировался позже в добрую Матушку Зиму. Кстати, внучку Деда Мороза – Снегурочку, тоже слепили из снега.</a:t>
            </a:r>
          </a:p>
        </p:txBody>
      </p:sp>
    </p:spTree>
    <p:extLst>
      <p:ext uri="{BB962C8B-B14F-4D97-AF65-F5344CB8AC3E}">
        <p14:creationId xmlns:p14="http://schemas.microsoft.com/office/powerpoint/2010/main" val="14696426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71353" y="636105"/>
            <a:ext cx="8388625" cy="5844208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18 января - День снеговика. Как появился снеговик?</a:t>
            </a:r>
          </a:p>
          <a:p>
            <a:r>
              <a:rPr lang="ru-RU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 вы знаете, что 18 января не только Крещенский сочельник, но еще и официально-признанный Всемирный День Снеговика?! А ведь снеговики гостят зимой почти во всех дворах, школах и детских садах. Такой родной снежный гость, которого так любят лепить и дети и взрослые имеет довольно интересную историю своего появления на свет. История снеговика поддерживает многовековые традиции. «Родителем», вернее первым в мире создателем снеговика считается итальянский скульптор, архитектор, поэт Микеланджело </a:t>
            </a:r>
            <a:r>
              <a:rPr lang="ru-RU" sz="18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Буонарроти</a:t>
            </a:r>
            <a:r>
              <a:rPr lang="ru-RU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Он впервые слепил снежную фигуру в конце XV века. Литературное же упоминание о снеговике впервые встретилось в книге спустя почти 3 века. В книге XVIII века встречается упоминание о невероятно красивом снеговике просто гигантских размеров. К слову сказать, первые снежные гости были не такими уж добрыми, к каковым мы привыкли сегодня. Чаще всего это были огромные свирепые снежные монстры, символизирующие самые лютые качества суровых зим. И лишь в XIX веке снеговиков наделили добрыми качествами и они достойно и надолго заняли </a:t>
            </a:r>
            <a:r>
              <a:rPr lang="ru-RU" sz="18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пъедестал</a:t>
            </a:r>
            <a:r>
              <a:rPr lang="ru-RU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зимних забав, а также стали символами любимых новогодних праздников. Если верить старинной христианской легенде, то снеговики приравниваются к ангелам. 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1325524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14477" y="604299"/>
            <a:ext cx="8293209" cy="5915771"/>
          </a:xfrm>
        </p:spPr>
        <p:txBody>
          <a:bodyPr>
            <a:normAutofit lnSpcReduction="1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Ведь снег из которого они сделаны дарован небесами, а значит и снеговики не кто иные как ангелы, которые могут передавать Богу послания людей, для этого они и являются на землю, чтобы узнать что и кому надобно. Так что в следующий раз не проходите мимо снеговика, передайте через него послание Всевышнему, возможно он его услышит и в ближайшее время поспособствует тому о чем вы попросили. Именно так и делали в давние времена, лепили снеговиков и тихонько шептали им свои самые сокровенные желания на ушко. Люди верили, что как только снеговик растает, желание обязательно будет доставлено на небеса, а значит, скоро исполнится. Интересен тот факт, что все детали одеяния снеговика имеют свой символизм. Так, нос в виде морковки прикреплялся снеговику, чтобы умилостивить духов, которые посылают урожай и плодородие. Перевернутое ведро, расположенное на голове символизировало достаток. Метла, в «руках» персонажа была предназначена в качестве орудия, чтобы отгонять злых духов и непрошеных гостей. А еще на Руси для снеговиков народ придумал подружек — Снежную бабу и Снегурочку, которые тоже прочно прижились и в жизни и в фольклоре. И сегодня сложно представить зимы без снеговиков. Они украшают открытки, являются центральными персонажами мультфильмов, главными героями новогодних елок и представлений. Необычная и очень интересная история снеговика и тайна его появления на свет. </a:t>
            </a:r>
          </a:p>
          <a:p>
            <a:pPr algn="l"/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7432239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5659"/>
            <a:ext cx="1219200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58818" y="596347"/>
            <a:ext cx="8317064" cy="5907819"/>
          </a:xfrm>
        </p:spPr>
        <p:txBody>
          <a:bodyPr>
            <a:normAutofit/>
          </a:bodyPr>
          <a:lstStyle/>
          <a:p>
            <a:r>
              <a:rPr lang="ru-RU" sz="1800" dirty="0"/>
              <a:t>Представь себе, наших любимых, милых </a:t>
            </a:r>
            <a:r>
              <a:rPr lang="ru-RU" sz="1800" dirty="0" err="1"/>
              <a:t>снеговичков</a:t>
            </a:r>
            <a:r>
              <a:rPr lang="ru-RU" sz="1800" dirty="0"/>
              <a:t> ранее изображали огромными, злыми снежными монстрами. И не зря — ведь когда-то зимы были намного холоднее, поэтому приносили в дома немало хлопот. Считалось, слепить снежную бабу в полнолуние — к несчастьям и ночным кошмарам. А в Норвегии верили, что рассматривать снеговиков ночью из-за штор опасно! Встретить снежную фигуру вечером считалось плохим знаком. Поэтому в темное время суток ее пытались обойти стороной. Это уже потом снеговики стали неотъемлемыми символами зимних праздников. На Руси снеговиков лепили с древних времен и уважали, как и обладателя зимы Мороза. Снеговиков просили об уменьшении сильных морозов. Наши предки верили, что метелями, снегопадами руководят </a:t>
            </a:r>
            <a:r>
              <a:rPr lang="ru-RU" sz="1800" dirty="0" err="1"/>
              <a:t>духиженщины</a:t>
            </a:r>
            <a:r>
              <a:rPr lang="ru-RU" sz="1800" dirty="0"/>
              <a:t>.</a:t>
            </a:r>
          </a:p>
          <a:p>
            <a:r>
              <a:rPr lang="ru-RU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Поэтому и лепили во своих дворах снежных баб. Интересно, что другие европейцы всегда считали снеговую бабу особой мужского пола. По-английски ее называли «</a:t>
            </a:r>
            <a:r>
              <a:rPr lang="ru-RU" sz="18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snowman</a:t>
            </a:r>
            <a:r>
              <a:rPr lang="ru-RU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». Христианская легенда рассказывает, что снеговики — это ангелы. Ведь снег — дар неба. Эти зимние герои передают Богу просьбы людей. Поэтому из свежевыпавшего снега лепили маленького </a:t>
            </a:r>
            <a:r>
              <a:rPr lang="ru-RU" sz="18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снеговичка</a:t>
            </a:r>
            <a:r>
              <a:rPr lang="ru-RU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и шептали ему сокровенные желания. Считалось, как только фигурка растает, желание будет доставлено на небеса и непременно сбудется. В Европе снеговиков всегда роскошно украшали: наряжали гирляндами, закутывали в шарфы и давали в руки большие, густые метлы. Нос из морковки задабривал духов урожая и плодородия. Перевернутое ведро на голове символизировало достаток в семье. Интересный обычай украшать снеговика бусами из головок чеснока существовал в Румынии. 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3245874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67701" y="659957"/>
            <a:ext cx="7839985" cy="5868063"/>
          </a:xfrm>
        </p:spPr>
        <p:txBody>
          <a:bodyPr>
            <a:normAutofit/>
          </a:bodyPr>
          <a:lstStyle/>
          <a:p>
            <a:r>
              <a:rPr lang="ru-RU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Он защищал семейство от злых духов и болезней. По старинному преданию, примерно в 1493 году впервые слепил снежную фигуру скульптор, поэт и архитектор Микеланджело </a:t>
            </a:r>
            <a:r>
              <a:rPr lang="ru-RU" sz="18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Буонарроти</a:t>
            </a:r>
            <a:r>
              <a:rPr lang="ru-RU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Исторические данные уверяют, что первое письменное упоминание о снеговике можно встретить в одной из книг XVIII в., которая рассказывает о «красивом снеговике» огромных размеров. Его величество снеговик впервые украсил детскую книгу, изданную в Лейпциге. Лишь в XIX снеговики «стали» добрыми героями новогодних сказок, появились на поздравительных открытках и завоевали любовь детских сердец. Снеговик в литературе Снеговик, как литературный персонаж — весьма распространенная и интересная фигура. Довольно известна сказка о снеговике Г.Х. Андерсена «Снеговик». А самой знакомой нам с детства стала сказка про снежную девочку «Снегурочка». Про нее снято немало мультфильмов и фильмов, да и вся история носит поучительный характер. Также из современных авторов с радостью отмечу произведение </a:t>
            </a:r>
            <a:r>
              <a:rPr lang="ru-RU" sz="18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А.Усачева</a:t>
            </a:r>
            <a:r>
              <a:rPr lang="ru-RU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«Школа снеговиков». Снеговик и мешок с подарками Влюбленный снеговик </a:t>
            </a:r>
            <a:r>
              <a:rPr lang="ru-RU" sz="18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Снеговинка</a:t>
            </a:r>
            <a:r>
              <a:rPr lang="ru-RU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Снежный человечек</a:t>
            </a:r>
            <a:endParaRPr lang="ru-RU" sz="18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4666391"/>
            <a:ext cx="2678178" cy="1861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3125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1743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08310" y="727788"/>
            <a:ext cx="8304244" cy="5952930"/>
          </a:xfrm>
        </p:spPr>
        <p:txBody>
          <a:bodyPr/>
          <a:lstStyle/>
          <a:p>
            <a:pPr fontAlgn="base"/>
            <a:r>
              <a:rPr lang="ru-RU" b="1" i="1" dirty="0"/>
              <a:t>Сказки про снеговика</a:t>
            </a:r>
          </a:p>
          <a:p>
            <a:pPr fontAlgn="base"/>
            <a:r>
              <a:rPr lang="ru-RU" dirty="0"/>
              <a:t>И у меня есть несколько авторских сказок про снеговиков — удивительных снежных гостей, которых мы создаем своими руками:</a:t>
            </a:r>
          </a:p>
          <a:p>
            <a:pPr fontAlgn="base"/>
            <a:r>
              <a:rPr lang="ru-RU" dirty="0">
                <a:hlinkClick r:id="rId3"/>
              </a:rPr>
              <a:t>Снеговик и мешок с подарками</a:t>
            </a:r>
            <a:endParaRPr lang="ru-RU" dirty="0"/>
          </a:p>
          <a:p>
            <a:pPr fontAlgn="base"/>
            <a:r>
              <a:rPr lang="ru-RU" dirty="0">
                <a:hlinkClick r:id="rId4"/>
              </a:rPr>
              <a:t>Влюбленный снеговик</a:t>
            </a:r>
            <a:endParaRPr lang="ru-RU" dirty="0"/>
          </a:p>
          <a:p>
            <a:pPr fontAlgn="base"/>
            <a:r>
              <a:rPr lang="ru-RU" dirty="0" smtClean="0">
                <a:hlinkClick r:id="rId5"/>
              </a:rPr>
              <a:t>Снежный </a:t>
            </a:r>
            <a:r>
              <a:rPr lang="ru-RU" dirty="0">
                <a:hlinkClick r:id="rId5"/>
              </a:rPr>
              <a:t>человечек</a:t>
            </a:r>
            <a:endParaRPr lang="ru-RU" dirty="0"/>
          </a:p>
          <a:p>
            <a:pPr fontAlgn="base"/>
            <a:r>
              <a:rPr lang="ru-RU" dirty="0"/>
              <a:t>Сложено о снеговиках и много стихотворений и даже песен. Большая подборка </a:t>
            </a:r>
            <a:r>
              <a:rPr lang="ru-RU" dirty="0" smtClean="0"/>
              <a:t>стихов </a:t>
            </a:r>
            <a:r>
              <a:rPr lang="ru-RU" dirty="0"/>
              <a:t>про </a:t>
            </a:r>
            <a:r>
              <a:rPr lang="ru-RU" dirty="0" smtClean="0"/>
              <a:t>снеговиков  в этой статье: </a:t>
            </a:r>
            <a:r>
              <a:rPr lang="en-US" dirty="0" smtClean="0">
                <a:solidFill>
                  <a:schemeClr val="accent5"/>
                </a:solidFill>
              </a:rPr>
              <a:t>https://tsvetyzhizni.ru/shkatulka_sokrovisch/detskie-stixi/kom-komochek-i-komok-stixi-pro-snegovika.html</a:t>
            </a:r>
            <a:endParaRPr lang="ru-RU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41685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</TotalTime>
  <Words>1338</Words>
  <Application>Microsoft Office PowerPoint</Application>
  <PresentationFormat>Широкоэкранный</PresentationFormat>
  <Paragraphs>47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Стихи про снеговика</vt:lpstr>
      <vt:lpstr>Презентация PowerPoint</vt:lpstr>
      <vt:lpstr>Презентация PowerPoint</vt:lpstr>
      <vt:lpstr>Собери снеговика.</vt:lpstr>
      <vt:lpstr>Наша выставка снеговиков.</vt:lpstr>
      <vt:lpstr>Наше творчество:</vt:lpstr>
      <vt:lpstr>Презентация PowerPoint</vt:lpstr>
      <vt:lpstr>Мы с детьми гр. «Топотушки провели развлечение «День рождение снеговика». 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999</dc:creator>
  <cp:lastModifiedBy>999</cp:lastModifiedBy>
  <cp:revision>19</cp:revision>
  <dcterms:created xsi:type="dcterms:W3CDTF">2023-01-07T12:15:38Z</dcterms:created>
  <dcterms:modified xsi:type="dcterms:W3CDTF">2023-01-19T15:14:28Z</dcterms:modified>
</cp:coreProperties>
</file>