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9" r:id="rId9"/>
    <p:sldId id="271" r:id="rId10"/>
    <p:sldId id="272" r:id="rId11"/>
    <p:sldId id="273" r:id="rId12"/>
    <p:sldId id="275" r:id="rId13"/>
    <p:sldId id="277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6DFD3E2-7860-4EB4-89E0-97929C009533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B75F156-90F6-42A1-A67A-0E1DD886F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8 февраля «День науки»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661248"/>
            <a:ext cx="6840760" cy="1008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 МАДОУ №62 к.2</a:t>
            </a:r>
          </a:p>
          <a:p>
            <a:r>
              <a:rPr lang="ru-RU" dirty="0" err="1" smtClean="0"/>
              <a:t>Калеева</a:t>
            </a:r>
            <a:r>
              <a:rPr lang="ru-RU" dirty="0" smtClean="0"/>
              <a:t> Луиза Ахатовна</a:t>
            </a:r>
            <a:endParaRPr lang="ru-RU" dirty="0"/>
          </a:p>
        </p:txBody>
      </p:sp>
      <p:pic>
        <p:nvPicPr>
          <p:cNvPr id="23554" name="Picture 2" descr="https://ds03.infourok.ru/uploads/ex/1322/000074c9-f047a7b6/hello_html_3f831b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187315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3528" y="3356992"/>
            <a:ext cx="367240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Я и в супе, и в салате,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пирогах я и в оладьях.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Ты меня попробуй, крошка,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 – всем нужная картошка!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4" name="Picture 2" descr="https://sun9-40.userapi.com/impf/4c1bqAVP9G7TSDRogoN60IJeqV36x_DjMB1hzw/T6_x8oVjloI.jpg?size=1280x1280&amp;quality=96&amp;sign=ac07f1530ad64da069a6c043c68e9b0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744416" cy="2636912"/>
          </a:xfrm>
          <a:prstGeom prst="rect">
            <a:avLst/>
          </a:prstGeom>
          <a:noFill/>
        </p:spPr>
      </p:pic>
      <p:pic>
        <p:nvPicPr>
          <p:cNvPr id="28676" name="Picture 4" descr="https://sun9-18.userapi.com/impf/fTO7T5-iQJxIsdIrq0W2Dq7VAxgkDOKrde_Xlg/HEhdawSwVTI.jpg?size=1280x1280&amp;quality=96&amp;sign=33920eb8323948e64a6d1f205545b8e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789" y="1196753"/>
            <a:ext cx="3495160" cy="423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22" y="473116"/>
            <a:ext cx="4582852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«Процесс брожения»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5"/>
            <a:ext cx="4788532" cy="37444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/>
              <a:t>Цель:</a:t>
            </a:r>
            <a:r>
              <a:rPr lang="ru-RU" sz="1900" dirty="0" smtClean="0"/>
              <a:t> выяснить работу дрожжей в </a:t>
            </a:r>
            <a:r>
              <a:rPr lang="ru-RU" sz="1900" dirty="0" smtClean="0"/>
              <a:t>воде</a:t>
            </a:r>
            <a:endParaRPr lang="ru-RU" sz="1900" b="1" dirty="0" smtClean="0"/>
          </a:p>
          <a:p>
            <a:pPr>
              <a:buNone/>
            </a:pPr>
            <a:r>
              <a:rPr lang="ru-RU" sz="1900" b="1" dirty="0" smtClean="0"/>
              <a:t>Задачи:</a:t>
            </a:r>
            <a:r>
              <a:rPr lang="ru-RU" sz="1900" dirty="0" smtClean="0"/>
              <a:t> </a:t>
            </a:r>
          </a:p>
          <a:p>
            <a:pPr marL="514350" indent="-514350">
              <a:buNone/>
            </a:pPr>
            <a:r>
              <a:rPr lang="ru-RU" sz="1900" dirty="0" smtClean="0"/>
              <a:t>1. Узнать, что такое дрожжи </a:t>
            </a:r>
          </a:p>
          <a:p>
            <a:pPr marL="514350" indent="-514350">
              <a:buNone/>
            </a:pPr>
            <a:r>
              <a:rPr lang="ru-RU" sz="1900" dirty="0" smtClean="0"/>
              <a:t>2. Исследовать, как работают дрожжи </a:t>
            </a:r>
          </a:p>
          <a:p>
            <a:pPr marL="514350" indent="-514350">
              <a:buNone/>
            </a:pPr>
            <a:r>
              <a:rPr lang="ru-RU" sz="1900" dirty="0" smtClean="0"/>
              <a:t>3. Узнать, что помогает работе </a:t>
            </a:r>
            <a:r>
              <a:rPr lang="ru-RU" sz="1900" dirty="0" smtClean="0"/>
              <a:t>дрожжей</a:t>
            </a:r>
            <a:endParaRPr lang="ru-RU" sz="1900" b="1" dirty="0" smtClean="0"/>
          </a:p>
          <a:p>
            <a:pPr marL="514350" indent="-514350">
              <a:buNone/>
            </a:pPr>
            <a:r>
              <a:rPr lang="ru-RU" sz="1900" b="1" dirty="0" smtClean="0"/>
              <a:t>Материалы:</a:t>
            </a:r>
            <a:r>
              <a:rPr lang="ru-RU" sz="1900" dirty="0" smtClean="0"/>
              <a:t> два стакана с теплой </a:t>
            </a:r>
            <a:r>
              <a:rPr lang="ru-RU" sz="1900" dirty="0" smtClean="0"/>
              <a:t>водой, дрожжи</a:t>
            </a:r>
            <a:r>
              <a:rPr lang="ru-RU" dirty="0" smtClean="0"/>
              <a:t>, </a:t>
            </a:r>
            <a:r>
              <a:rPr lang="ru-RU" sz="1800" dirty="0" smtClean="0"/>
              <a:t>сахар</a:t>
            </a:r>
          </a:p>
        </p:txBody>
      </p:sp>
      <p:pic>
        <p:nvPicPr>
          <p:cNvPr id="4" name="Picture 2" descr="https://sun9-17.userapi.com/impf/A4v9HzPqkX85s07hVygkvmr-l-9ePjDo-3mY6A/_gy1N_-1omo.jpg?size=1280x1280&amp;quality=96&amp;sign=10aae6d9cf9959e05b001d5da5c494e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52" y="291773"/>
            <a:ext cx="3708412" cy="2875911"/>
          </a:xfrm>
          <a:prstGeom prst="rect">
            <a:avLst/>
          </a:prstGeom>
          <a:noFill/>
        </p:spPr>
      </p:pic>
      <p:pic>
        <p:nvPicPr>
          <p:cNvPr id="5" name="Picture 4" descr="https://sun9-58.userapi.com/impf/yJyzCKFlsnh5Jsq45GqjYezva6GP8PCGUeBtAQ/ln05MLqbNEQ.jpg?size=1280x1280&amp;quality=96&amp;sign=fbd2ea763f882e2dffe27eecc9bfaa1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3573016"/>
            <a:ext cx="3888432" cy="28083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6" y="3933603"/>
            <a:ext cx="438943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4482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выяснить, как можно получить радугу из </a:t>
            </a:r>
            <a:r>
              <a:rPr lang="ru-RU" dirty="0" smtClean="0"/>
              <a:t>фломастеров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Выяснить, что такое радуга, как она появляется.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какие виды радуг существуют в природе и возможно ли получить их искусственным путем.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Поставить опыты получения радуги </a:t>
            </a:r>
          </a:p>
          <a:p>
            <a:pPr>
              <a:buNone/>
            </a:pPr>
            <a:r>
              <a:rPr lang="ru-RU" b="1" dirty="0" smtClean="0"/>
              <a:t>Материалы: </a:t>
            </a:r>
            <a:r>
              <a:rPr lang="ru-RU" dirty="0" smtClean="0"/>
              <a:t>плотная бумажная салфетка, фломастеры, тазик с водой</a:t>
            </a:r>
            <a:endParaRPr lang="ru-RU" dirty="0"/>
          </a:p>
        </p:txBody>
      </p:sp>
      <p:pic>
        <p:nvPicPr>
          <p:cNvPr id="4" name="Picture 2" descr="https://sun9-55.userapi.com/impf/t4IU54vJsGDHZRkdmsbXXsYfcpFrC7AX-NmTzA/X8RJy6Bfv54.jpg?size=1280x1280&amp;quality=96&amp;sign=cb43450aab31fb0c6c28e979f8a41cf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05425"/>
            <a:ext cx="3600400" cy="3282687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5508104" y="3461202"/>
            <a:ext cx="3240360" cy="280831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Ай, радуга-дуга.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давай дождя,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Давай солнышко,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Красно ведрышко —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нам в </a:t>
            </a:r>
            <a:r>
              <a:rPr lang="ru-RU" dirty="0" err="1" smtClean="0">
                <a:solidFill>
                  <a:schemeClr val="bg1"/>
                </a:solidFill>
              </a:rPr>
              <a:t>оконышко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«Волшебные колбы»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618856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Цель</a:t>
            </a:r>
            <a:r>
              <a:rPr lang="ru-RU" sz="1800" dirty="0" smtClean="0"/>
              <a:t>: продемонстрировать экспериментирование с пищевыми красками</a:t>
            </a:r>
            <a:r>
              <a:rPr lang="ru-RU" sz="1800" dirty="0" smtClean="0"/>
              <a:t>.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Задачи:</a:t>
            </a:r>
          </a:p>
          <a:p>
            <a:r>
              <a:rPr lang="ru-RU" sz="1800" dirty="0" smtClean="0"/>
              <a:t>показать, как можно использовать опыты в экспериментальной – исследовательской деятельности детей;</a:t>
            </a:r>
          </a:p>
          <a:p>
            <a:r>
              <a:rPr lang="ru-RU" sz="1800" dirty="0" smtClean="0"/>
              <a:t>познакомить со свойствами пищевых красок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Материалы</a:t>
            </a:r>
            <a:r>
              <a:rPr lang="ru-RU" sz="1800" dirty="0" smtClean="0"/>
              <a:t>: пищевые краски, две колбы с водой</a:t>
            </a:r>
          </a:p>
        </p:txBody>
      </p:sp>
      <p:pic>
        <p:nvPicPr>
          <p:cNvPr id="4" name="Picture 2" descr="https://sun9-46.userapi.com/impf/-KwI3Jd6wNm5y7ME9t1rth39CB7Wsew6tCurVA/AFFle2NGUQI.jpg?size=1280x1280&amp;quality=96&amp;sign=56b69b03d836658cc56a6b6d0a45b1a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666" y="1196752"/>
            <a:ext cx="3663901" cy="3384376"/>
          </a:xfrm>
          <a:prstGeom prst="rect">
            <a:avLst/>
          </a:prstGeom>
          <a:noFill/>
        </p:spPr>
      </p:pic>
      <p:pic>
        <p:nvPicPr>
          <p:cNvPr id="5" name="Picture 6" descr="https://sun9-10.userapi.com/impf/KYcFGrBr2kboY0UIHhQylOM8cST0ICnQSKK5FQ/V_pGRNf3VIA.jpg?size=1280x1280&amp;quality=96&amp;sign=07ebd2c509f001357985a7c65d0f08d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679143"/>
            <a:ext cx="352839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«Погоня»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Способствовать самостоятельному использованию действий экспериментального характера для выявления скрытых свойств.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Создать условия для формирования коммуникативной компетентности детей.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Создать условия, способствующие выявлению и поддержанию интересов, проявлению самостоятельности в познавательно – речевой деятельности.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Обогатить познавательную сферу детей информацией через экспериментальную деятельность.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Материалы:</a:t>
            </a:r>
            <a:r>
              <a:rPr lang="ru-RU" dirty="0" smtClean="0"/>
              <a:t> молоко, пищевой краситель, ватная палочка, жидкое мыло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un9-3.userapi.com/impf/D-3qmGmtmVCAu7GfSqmOXYfCLlx4FevV_gAX6A/29WckdgI1_s.jpg?size=1280x1280&amp;quality=96&amp;sign=cfd01f225f081b9d5b65fc3f3185ecc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320480" cy="4581128"/>
          </a:xfrm>
          <a:prstGeom prst="rect">
            <a:avLst/>
          </a:prstGeom>
          <a:noFill/>
        </p:spPr>
      </p:pic>
      <p:pic>
        <p:nvPicPr>
          <p:cNvPr id="36868" name="Picture 4" descr="https://sun9-12.userapi.com/impf/C-i1vQrAQvNW1fzBZiHdf1P2VfCuu5ALNZk7Bg/eCYKgvdBfpo.jpg?size=1280x1280&amp;quality=96&amp;sign=9afe5a0d101b906b141bd64b1836ff2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1"/>
            <a:ext cx="4383981" cy="4104456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539552" y="260648"/>
            <a:ext cx="3600400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всё – эксперименты –</a:t>
            </a:r>
            <a:br>
              <a:rPr lang="ru-RU" dirty="0" smtClean="0"/>
            </a:br>
            <a:r>
              <a:rPr lang="ru-RU" dirty="0" smtClean="0"/>
              <a:t>Интересные моменты!</a:t>
            </a:r>
            <a:br>
              <a:rPr lang="ru-RU" dirty="0" smtClean="0"/>
            </a:br>
            <a:r>
              <a:rPr lang="ru-RU" dirty="0" smtClean="0"/>
              <a:t>Всё, всё, всё хотим узнать!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5220072" y="4509120"/>
            <a:ext cx="3312368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Нужно всё зарисовать!</a:t>
            </a:r>
            <a:br>
              <a:rPr lang="ru-RU" dirty="0" smtClean="0"/>
            </a:br>
            <a:r>
              <a:rPr lang="ru-RU" dirty="0" smtClean="0"/>
              <a:t>Как наш опыт получился,</a:t>
            </a:r>
            <a:br>
              <a:rPr lang="ru-RU" dirty="0" smtClean="0"/>
            </a:br>
            <a:r>
              <a:rPr lang="ru-RU" dirty="0" smtClean="0"/>
              <a:t>Сколько времени он длился?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/>
          <a:lstStyle/>
          <a:p>
            <a:pPr algn="ctr"/>
            <a:r>
              <a:rPr lang="ru-RU" dirty="0" smtClean="0"/>
              <a:t>«Клякса»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 продолжать знакомить с нетрадиционной техникой рисования </a:t>
            </a:r>
            <a:r>
              <a:rPr lang="ru-RU" dirty="0" err="1" smtClean="0"/>
              <a:t>кляксографией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художественные способности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художественное воображение от абстрактного к конкретному.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Учить подбирать соответствующую цветовую гамму.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Материалы: </a:t>
            </a:r>
            <a:r>
              <a:rPr lang="ru-RU" dirty="0" smtClean="0"/>
              <a:t>белый лист бумаги, трубочки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611560" y="260648"/>
            <a:ext cx="3816424" cy="324036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Кляксу кисточка для смеха</a:t>
            </a:r>
          </a:p>
          <a:p>
            <a:r>
              <a:rPr lang="ru-RU" b="1" dirty="0" smtClean="0"/>
              <a:t>Нам поставит – вот помеха!</a:t>
            </a:r>
          </a:p>
          <a:p>
            <a:r>
              <a:rPr lang="ru-RU" b="1" dirty="0" smtClean="0"/>
              <a:t>Клякса эта очень злится:</a:t>
            </a:r>
          </a:p>
          <a:p>
            <a:r>
              <a:rPr lang="ru-RU" b="1" dirty="0" smtClean="0"/>
              <a:t>- Кляксой быть мне не годится,</a:t>
            </a:r>
          </a:p>
          <a:p>
            <a:r>
              <a:rPr lang="ru-RU" b="1" dirty="0" smtClean="0"/>
              <a:t>Не буду кляксой – это проза,</a:t>
            </a:r>
          </a:p>
          <a:p>
            <a:r>
              <a:rPr lang="ru-RU" b="1" dirty="0" smtClean="0"/>
              <a:t>Буду ромашкой или розой.</a:t>
            </a:r>
            <a:endParaRPr lang="ru-RU" b="1" dirty="0"/>
          </a:p>
        </p:txBody>
      </p:sp>
      <p:pic>
        <p:nvPicPr>
          <p:cNvPr id="38914" name="Picture 2" descr="https://sun9-52.userapi.com/impf/EhAzjM4yaVLige-s3l1K4v2lvrk72UZXZCU7Nw/O3f-rQGeMv8.jpg?size=1280x1280&amp;quality=96&amp;sign=6276b6d0a8a108406e93f0cdcdb0434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4320480" cy="2763688"/>
          </a:xfrm>
          <a:prstGeom prst="rect">
            <a:avLst/>
          </a:prstGeom>
          <a:noFill/>
        </p:spPr>
      </p:pic>
      <p:pic>
        <p:nvPicPr>
          <p:cNvPr id="38916" name="Picture 4" descr="https://sun9-55.userapi.com/impf/bnvUw2wyaesxeP9JCCx0Khk2TH4ZGDHaA6PaCA/kBgPLpUwtpQ.jpg?size=1280x1280&amp;quality=96&amp;sign=9a521e547d539e8d65bcf5709d2daac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004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4097/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363272" cy="2664296"/>
          </a:xfrm>
        </p:spPr>
        <p:txBody>
          <a:bodyPr/>
          <a:lstStyle/>
          <a:p>
            <a:r>
              <a:rPr lang="ru-RU" dirty="0" smtClean="0"/>
              <a:t>Наука – это комплексная система знаний, современных и накопленных человечеством в течение веков о закономерностях развития мира.</a:t>
            </a:r>
          </a:p>
          <a:p>
            <a:endParaRPr lang="ru-RU" dirty="0"/>
          </a:p>
        </p:txBody>
      </p:sp>
      <p:pic>
        <p:nvPicPr>
          <p:cNvPr id="26626" name="Picture 2" descr="https://3.bp.blogspot.com/-Q6LdPxtAHvA/Wg7rr5O17TI/AAAAAAAAAD8/1T-34m9aRu8dUR-u6jd-v8dY8cN64-v3QCLcBGAs/s1600/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2886020" cy="380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546848" cy="576785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8 февраля 1724 года, Петр Первый подписал указ об основании Академии Наук и Художеств.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1925 году появилась Академия наук СССР. Исследования и открытия советских ученых внесли неоценимый вклад в мировую науку. Именно в СССР была запущена первая атомная станция, создан первый искусственный спутник Земли, появилась такая наука, как космонавтика</a:t>
            </a:r>
            <a:endParaRPr lang="ru-RU" dirty="0"/>
          </a:p>
        </p:txBody>
      </p:sp>
      <p:pic>
        <p:nvPicPr>
          <p:cNvPr id="27650" name="Picture 2" descr="https://otvet.imgsmail.ru/download/u_0b84d565048901290283817fce4ca34c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74441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618856" cy="45262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1991 году Академия наук СССР была переименована в Российскую Академию наук. В 1999 году, в честь 275-летия основания Академии Наук, президентом РФ был подписан указ об учреждении Дня российской науки. С тех пор 8 февраля является официальным праздником всех российских ученых.</a:t>
            </a:r>
            <a:endParaRPr lang="ru-RU" dirty="0"/>
          </a:p>
        </p:txBody>
      </p:sp>
      <p:pic>
        <p:nvPicPr>
          <p:cNvPr id="28676" name="Picture 4" descr="http://xn---42-bddkjca2a8bg3adx1dvj.xn--p1acf/gallery_gen/59c6019d58819b1e5b2a0f288c853d0b_600x4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779912" cy="2684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6387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Мы с ребятами узнали о дне науки и тоже решили провести эксперименты </a:t>
            </a:r>
            <a:endParaRPr lang="ru-RU" dirty="0"/>
          </a:p>
        </p:txBody>
      </p:sp>
      <p:pic>
        <p:nvPicPr>
          <p:cNvPr id="33794" name="Picture 2" descr="https://static10.tgstat.ru/channels/_0/f9/f92a823e5d5993e0c5d5f1707d42f3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00372"/>
            <a:ext cx="3602337" cy="2569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Эксперимент с водой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46237"/>
            <a:ext cx="5319472" cy="4526280"/>
          </a:xfrm>
        </p:spPr>
        <p:txBody>
          <a:bodyPr>
            <a:normAutofit fontScale="62500" lnSpcReduction="20000"/>
          </a:bodyPr>
          <a:lstStyle/>
          <a:p>
            <a:pPr algn="r">
              <a:buNone/>
            </a:pPr>
            <a:r>
              <a:rPr lang="ru-RU" b="1" dirty="0" smtClean="0"/>
              <a:t>              Цель: </a:t>
            </a:r>
            <a:r>
              <a:rPr lang="ru-RU" dirty="0" smtClean="0"/>
              <a:t>Познакомить детей с жидкостью, выявить различия в процессах ее замерзания.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Материал</a:t>
            </a:r>
            <a:r>
              <a:rPr lang="ru-RU" dirty="0" smtClean="0"/>
              <a:t>: Формочки с одинаковым количеством обычной и солёной воды.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Ход</a:t>
            </a:r>
            <a:r>
              <a:rPr lang="ru-RU" dirty="0" smtClean="0"/>
              <a:t>: Дети рассматривают жидкости, экспериментируют с ними и определяют различия и общие свойства жидкостей (тягучесть, способность принимать форму ёмкости). Дети выносят формочки с жидкостью на холод. После прогулки дети рассматривают и определяют, замерзла она или нет.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Вывод: </a:t>
            </a:r>
            <a:r>
              <a:rPr lang="ru-RU" dirty="0" smtClean="0"/>
              <a:t>вода замёрзла.</a:t>
            </a:r>
          </a:p>
          <a:p>
            <a:endParaRPr lang="ru-RU" dirty="0"/>
          </a:p>
        </p:txBody>
      </p:sp>
      <p:pic>
        <p:nvPicPr>
          <p:cNvPr id="4" name="Picture 2" descr="https://sun9-62.userapi.com/impf/8KbTd579sc_ri3ebQeRhoz4fiLYAXK7n7aLSrA/CJ0pUi6jXtE.jpg?size=1280x960&amp;quality=96&amp;sign=1329e5671c308fb43aaf1fd0f4d1698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594568" cy="1945926"/>
          </a:xfrm>
          <a:prstGeom prst="rect">
            <a:avLst/>
          </a:prstGeom>
          <a:noFill/>
        </p:spPr>
      </p:pic>
      <p:pic>
        <p:nvPicPr>
          <p:cNvPr id="5" name="Picture 4" descr="https://sun9-54.userapi.com/impf/ycA9iTEHyIPUOh6VCF26l9hoaI-fkhXe0Ov7sw/Le_zm0XCQoE.jpg?size=810x1080&amp;quality=96&amp;sign=ba8d9ef70d7624d2d0dde3c5624af71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2143108" cy="361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4719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Эксперимент со снегом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6237"/>
            <a:ext cx="3214710" cy="4526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Цели: </a:t>
            </a:r>
            <a:r>
              <a:rPr lang="ru-RU" dirty="0" smtClean="0"/>
              <a:t>выяснить, снег и лед рыхлостью и хрупкостью.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Материалы:</a:t>
            </a:r>
            <a:r>
              <a:rPr lang="ru-RU" dirty="0" smtClean="0"/>
              <a:t> ёмкости со снегом и льдом, лупа, деревянные палочки.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Вывод:</a:t>
            </a:r>
            <a:r>
              <a:rPr lang="ru-RU" dirty="0" smtClean="0"/>
              <a:t> снег- рыхлый, лёд- твёрдый, но в то же время хрупкий, колется как стекло.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https://sun9-4.userapi.com/impf/SJWvxN5DkZ9aWy6JnSkW9KeDdoHK-Vs5dG3Kew/Z5Z5897zBbs.jpg?size=1280x1280&amp;quality=96&amp;sign=adbcee54c24ee85c5eb76a7e4e25d7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132" y="357167"/>
            <a:ext cx="3115481" cy="2571768"/>
          </a:xfrm>
          <a:prstGeom prst="rect">
            <a:avLst/>
          </a:prstGeom>
          <a:noFill/>
        </p:spPr>
      </p:pic>
      <p:pic>
        <p:nvPicPr>
          <p:cNvPr id="5" name="Picture 6" descr="https://sun9-2.userapi.com/impf/QIKHVzj6-Wn2f65Y6xm3O9Aglm8_CdueaqrB8g/Bp0nNaIdpWY.jpg?size=1280x1280&amp;quality=96&amp;sign=b295faf30881f3168c5bf5742a6040f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143248"/>
            <a:ext cx="367240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«Притяжение»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6707088" cy="2808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Цель</a:t>
            </a:r>
            <a:r>
              <a:rPr lang="ru-RU" sz="1600" dirty="0" smtClean="0"/>
              <a:t>: развитие познавательной активности детей в процессе знакомства со свойствами магнитов.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Задачи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• Знакомство с понятием "магнит".</a:t>
            </a:r>
          </a:p>
          <a:p>
            <a:pPr>
              <a:buNone/>
            </a:pPr>
            <a:r>
              <a:rPr lang="ru-RU" sz="1600" dirty="0" smtClean="0"/>
              <a:t>• Формирование представлений о свойствах магнита.</a:t>
            </a:r>
          </a:p>
          <a:p>
            <a:pPr>
              <a:buNone/>
            </a:pPr>
            <a:r>
              <a:rPr lang="ru-RU" sz="1600" dirty="0" smtClean="0"/>
              <a:t>• Актуализация знаний об использовании свойств магнита человеком.</a:t>
            </a:r>
          </a:p>
          <a:p>
            <a:pPr>
              <a:buNone/>
            </a:pPr>
            <a:r>
              <a:rPr lang="ru-RU" sz="1600" dirty="0" smtClean="0"/>
              <a:t>• Формирование умений приобретать знания </a:t>
            </a:r>
            <a:r>
              <a:rPr lang="ru-RU" sz="1400" dirty="0" smtClean="0"/>
              <a:t>посредством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проведения практических </a:t>
            </a:r>
            <a:r>
              <a:rPr lang="ru-RU" sz="1600" b="1" dirty="0" smtClean="0"/>
              <a:t>опытов</a:t>
            </a:r>
            <a:r>
              <a:rPr lang="ru-RU" sz="1600" dirty="0" smtClean="0"/>
              <a:t>, делать выводы,</a:t>
            </a:r>
          </a:p>
          <a:p>
            <a:pPr>
              <a:buNone/>
            </a:pPr>
            <a:r>
              <a:rPr lang="ru-RU" sz="1600" dirty="0" smtClean="0"/>
              <a:t> обобщения.</a:t>
            </a:r>
          </a:p>
          <a:p>
            <a:pPr>
              <a:buNone/>
            </a:pPr>
            <a:r>
              <a:rPr lang="ru-RU" sz="1600" b="1" dirty="0" smtClean="0"/>
              <a:t>Материалы</a:t>
            </a:r>
            <a:r>
              <a:rPr lang="ru-RU" sz="1600" dirty="0" smtClean="0"/>
              <a:t>: магнит, бумага, картон</a:t>
            </a:r>
            <a:endParaRPr lang="ru-RU" sz="1600" dirty="0"/>
          </a:p>
        </p:txBody>
      </p:sp>
      <p:pic>
        <p:nvPicPr>
          <p:cNvPr id="4" name="Picture 4" descr="https://sun9-42.userapi.com/impf/GEZ2a7r7MsAR_OVVd2bHqC853ezVfE9B-wmVSQ/xpW4tB_veZE.jpg?size=1280x1280&amp;quality=96&amp;sign=089466c5245d332b3cc95bd0981d8b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660243" cy="3850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2930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lvl="0" indent="-292100" fontAlgn="base">
              <a:buClr>
                <a:srgbClr val="0F6FC6"/>
              </a:buClr>
              <a:buSzPct val="70000"/>
            </a:pPr>
            <a:r>
              <a:rPr lang="ru-RU" sz="1600" dirty="0">
                <a:solidFill>
                  <a:prstClr val="black"/>
                </a:solidFill>
              </a:rPr>
              <a:t>Бывает маленьким, большим.</a:t>
            </a:r>
          </a:p>
          <a:p>
            <a:pPr marL="292100" lvl="0" indent="-292100" fontAlgn="base">
              <a:buClr>
                <a:srgbClr val="0F6FC6"/>
              </a:buClr>
              <a:buSzPct val="70000"/>
            </a:pPr>
            <a:r>
              <a:rPr lang="ru-RU" sz="1600" dirty="0">
                <a:solidFill>
                  <a:prstClr val="black"/>
                </a:solidFill>
              </a:rPr>
              <a:t>Железо очень дружит с ним.</a:t>
            </a:r>
          </a:p>
          <a:p>
            <a:pPr marL="292100" lvl="0" indent="-292100" fontAlgn="base">
              <a:buClr>
                <a:srgbClr val="0F6FC6"/>
              </a:buClr>
              <a:buSzPct val="70000"/>
            </a:pPr>
            <a:r>
              <a:rPr lang="ru-RU" sz="1600" dirty="0">
                <a:solidFill>
                  <a:prstClr val="black"/>
                </a:solidFill>
              </a:rPr>
              <a:t>С ним и незрячий, непременно,</a:t>
            </a:r>
          </a:p>
          <a:p>
            <a:pPr marL="292100" lvl="0" indent="-292100" fontAlgn="base">
              <a:buClr>
                <a:srgbClr val="0F6FC6"/>
              </a:buClr>
              <a:buSzPct val="70000"/>
            </a:pPr>
            <a:r>
              <a:rPr lang="ru-RU" sz="1600" dirty="0">
                <a:solidFill>
                  <a:prstClr val="black"/>
                </a:solidFill>
              </a:rPr>
              <a:t>Найдет иголку в куче сена.</a:t>
            </a:r>
          </a:p>
          <a:p>
            <a:pPr marL="292100" lvl="0" indent="-292100" fontAlgn="base">
              <a:buClr>
                <a:srgbClr val="0F6FC6"/>
              </a:buClr>
              <a:buSzPct val="70000"/>
            </a:pPr>
            <a:r>
              <a:rPr lang="ru-RU" sz="1600" b="1" dirty="0">
                <a:solidFill>
                  <a:prstClr val="black"/>
                </a:solidFill>
              </a:rPr>
              <a:t>Ответ: </a:t>
            </a:r>
            <a:r>
              <a:rPr lang="ru-RU" sz="1600" dirty="0">
                <a:solidFill>
                  <a:prstClr val="black"/>
                </a:solidFill>
              </a:rPr>
              <a:t>Магнит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ctr"/>
            <a:r>
              <a:rPr lang="ru-RU" dirty="0" smtClean="0"/>
              <a:t>«Пресная и солёная вода»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познакомить детей со свойствами соли.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Показать воздействие солёной воды на картофель.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познавательно-исследовательскую деятельность детей.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Сформировать знания о том, как получают крахмал из картофеля.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наблюдательность, умение делать выводы.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Материалы:</a:t>
            </a:r>
            <a:r>
              <a:rPr lang="ru-RU" dirty="0" smtClean="0"/>
              <a:t> картофель, соль, две емкости с водой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138</TotalTime>
  <Words>470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8 февраля «День науки»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Эксперимент с водой</vt:lpstr>
      <vt:lpstr>Эксперимент со снегом</vt:lpstr>
      <vt:lpstr>«Притяжение»</vt:lpstr>
      <vt:lpstr>«Пресная и солёная вода»</vt:lpstr>
      <vt:lpstr>Презентация PowerPoint</vt:lpstr>
      <vt:lpstr>«Процесс брожения»</vt:lpstr>
      <vt:lpstr>«Радуга»</vt:lpstr>
      <vt:lpstr>«Волшебные колбы»</vt:lpstr>
      <vt:lpstr>«Погоня»</vt:lpstr>
      <vt:lpstr>Презентация PowerPoint</vt:lpstr>
      <vt:lpstr>«Клякса»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февраля «День науки»</dc:title>
  <dc:creator>Элина Айнутдинова</dc:creator>
  <cp:lastModifiedBy>ПК</cp:lastModifiedBy>
  <cp:revision>17</cp:revision>
  <dcterms:created xsi:type="dcterms:W3CDTF">2021-02-08T16:34:46Z</dcterms:created>
  <dcterms:modified xsi:type="dcterms:W3CDTF">2021-03-29T17:45:23Z</dcterms:modified>
</cp:coreProperties>
</file>