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9" r:id="rId13"/>
    <p:sldId id="267" r:id="rId14"/>
    <p:sldId id="268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D67765-AF7B-413D-BA96-6850D85803D9}" type="datetimeFigureOut">
              <a:rPr lang="ru-RU" smtClean="0"/>
              <a:t>17.04.2021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17A8C7-8E8F-4A28-8F39-832F556CDCC1}" type="slidenum">
              <a:rPr lang="ru-RU" smtClean="0"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D67765-AF7B-413D-BA96-6850D85803D9}" type="datetimeFigureOut">
              <a:rPr lang="ru-RU" smtClean="0"/>
              <a:t>17.04.2021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17A8C7-8E8F-4A28-8F39-832F556CDC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D67765-AF7B-413D-BA96-6850D85803D9}" type="datetimeFigureOut">
              <a:rPr lang="ru-RU" smtClean="0"/>
              <a:t>17.04.2021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17A8C7-8E8F-4A28-8F39-832F556CDC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D67765-AF7B-413D-BA96-6850D85803D9}" type="datetimeFigureOut">
              <a:rPr lang="ru-RU" smtClean="0"/>
              <a:t>17.04.2021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17A8C7-8E8F-4A28-8F39-832F556CDC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D67765-AF7B-413D-BA96-6850D85803D9}" type="datetimeFigureOut">
              <a:rPr lang="ru-RU" smtClean="0"/>
              <a:t>17.04.2021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17A8C7-8E8F-4A28-8F39-832F556CDCC1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D67765-AF7B-413D-BA96-6850D85803D9}" type="datetimeFigureOut">
              <a:rPr lang="ru-RU" smtClean="0"/>
              <a:t>17.04.2021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17A8C7-8E8F-4A28-8F39-832F556CDC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D67765-AF7B-413D-BA96-6850D85803D9}" type="datetimeFigureOut">
              <a:rPr lang="ru-RU" smtClean="0"/>
              <a:t>17.04.2021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17A8C7-8E8F-4A28-8F39-832F556CDCC1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D67765-AF7B-413D-BA96-6850D85803D9}" type="datetimeFigureOut">
              <a:rPr lang="ru-RU" smtClean="0"/>
              <a:t>17.04.2021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17A8C7-8E8F-4A28-8F39-832F556CDC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D67765-AF7B-413D-BA96-6850D85803D9}" type="datetimeFigureOut">
              <a:rPr lang="ru-RU" smtClean="0"/>
              <a:t>17.04.2021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17A8C7-8E8F-4A28-8F39-832F556CDC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D67765-AF7B-413D-BA96-6850D85803D9}" type="datetimeFigureOut">
              <a:rPr lang="ru-RU" smtClean="0"/>
              <a:t>17.04.2021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17A8C7-8E8F-4A28-8F39-832F556CDC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0AD67765-AF7B-413D-BA96-6850D85803D9}" type="datetimeFigureOut">
              <a:rPr lang="ru-RU" smtClean="0"/>
              <a:t>17.04.2021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0617A8C7-8E8F-4A28-8F39-832F556CDC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0AD67765-AF7B-413D-BA96-6850D85803D9}" type="datetimeFigureOut">
              <a:rPr lang="ru-RU" smtClean="0"/>
              <a:t>17.04.2021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0617A8C7-8E8F-4A28-8F39-832F556CDCC1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188640"/>
            <a:ext cx="7772400" cy="2232248"/>
          </a:xfrm>
        </p:spPr>
        <p:txBody>
          <a:bodyPr/>
          <a:lstStyle/>
          <a:p>
            <a:pPr algn="ctr"/>
            <a:r>
              <a:rPr lang="ru-RU" sz="4400" dirty="0" smtClean="0">
                <a:latin typeface="Arial Black" pitchFamily="34" charset="0"/>
              </a:rPr>
              <a:t>12 апреля- день космонавтики</a:t>
            </a:r>
            <a:endParaRPr lang="ru-RU" sz="4400" dirty="0"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14400" y="5589240"/>
            <a:ext cx="7772400" cy="864096"/>
          </a:xfrm>
        </p:spPr>
        <p:txBody>
          <a:bodyPr>
            <a:normAutofit fontScale="92500" lnSpcReduction="20000"/>
          </a:bodyPr>
          <a:lstStyle/>
          <a:p>
            <a:pPr algn="r"/>
            <a:r>
              <a:rPr lang="ru-RU" dirty="0" smtClean="0">
                <a:latin typeface="Arial Black" pitchFamily="34" charset="0"/>
                <a:cs typeface="Aharoni" pitchFamily="2" charset="-79"/>
              </a:rPr>
              <a:t>Подготовила: воспитатель МАДОУ № 62 к.2 </a:t>
            </a:r>
            <a:r>
              <a:rPr lang="ru-RU" dirty="0" err="1" smtClean="0">
                <a:latin typeface="Arial Black" pitchFamily="34" charset="0"/>
                <a:cs typeface="Aharoni" pitchFamily="2" charset="-79"/>
              </a:rPr>
              <a:t>Калеева</a:t>
            </a:r>
            <a:r>
              <a:rPr lang="ru-RU" dirty="0" smtClean="0">
                <a:latin typeface="Arial Black" pitchFamily="34" charset="0"/>
                <a:cs typeface="Aharoni" pitchFamily="2" charset="-79"/>
              </a:rPr>
              <a:t> Луиза Ахатовна</a:t>
            </a:r>
          </a:p>
          <a:p>
            <a:pPr algn="r"/>
            <a:r>
              <a:rPr lang="ru-RU" dirty="0" smtClean="0">
                <a:latin typeface="Arial Black" pitchFamily="34" charset="0"/>
                <a:cs typeface="Aharoni" pitchFamily="2" charset="-79"/>
              </a:rPr>
              <a:t>Подготовительная группа: «</a:t>
            </a:r>
            <a:r>
              <a:rPr lang="ru-RU" dirty="0" err="1" smtClean="0">
                <a:latin typeface="Arial Black" pitchFamily="34" charset="0"/>
                <a:cs typeface="Aharoni" pitchFamily="2" charset="-79"/>
              </a:rPr>
              <a:t>Лесовичок</a:t>
            </a:r>
            <a:r>
              <a:rPr lang="ru-RU" dirty="0" smtClean="0">
                <a:latin typeface="Arial Black" pitchFamily="34" charset="0"/>
                <a:cs typeface="Aharoni" pitchFamily="2" charset="-79"/>
              </a:rPr>
              <a:t>»</a:t>
            </a:r>
          </a:p>
        </p:txBody>
      </p:sp>
      <p:pic>
        <p:nvPicPr>
          <p:cNvPr id="13314" name="Picture 2" descr="https://im0-tub-ru.yandex.net/i?id=217e37dc57d4c3c7e40533648ff8d533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772816"/>
            <a:ext cx="4896544" cy="36240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88640"/>
            <a:ext cx="4896544" cy="6669360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Для полета в космос люди построили космическую ракету. В ракету посадили космонавта – именно он должен был управлять ракетой и лететь к звездам</a:t>
            </a:r>
            <a:r>
              <a:rPr lang="ru-RU" dirty="0" smtClean="0"/>
              <a:t>.</a:t>
            </a:r>
          </a:p>
          <a:p>
            <a:r>
              <a:rPr lang="ru-RU" dirty="0" smtClean="0"/>
              <a:t>Но дело в том, что в космосе очень и очень холодно. Если выйти в космос без специального костюма – можно моментально замерзнуть и превратиться в ледышку. Кроме того – в космосе очень мало воздуха и обычный человек в нем не сможет дышать. Именно поэтому на космонавта, который полетел в космос, одели вот такой скафандр. Скафандр очень теплый и защищает космонавта от холода даже в космосе. Кроме того – в скафандре человек может дышать – он снабжает человека воздухом.</a:t>
            </a:r>
            <a:endParaRPr lang="ru-RU" dirty="0"/>
          </a:p>
        </p:txBody>
      </p:sp>
      <p:pic>
        <p:nvPicPr>
          <p:cNvPr id="22530" name="Picture 2" descr="https://ds05.infourok.ru/uploads/ex/07c4/0010d0a3-e0a95f37/hello_html_7902fe4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1700808"/>
            <a:ext cx="3600400" cy="4896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5085184"/>
            <a:ext cx="8532440" cy="1772816"/>
          </a:xfrm>
        </p:spPr>
        <p:txBody>
          <a:bodyPr/>
          <a:lstStyle/>
          <a:p>
            <a:r>
              <a:rPr lang="ru-RU" dirty="0" smtClean="0"/>
              <a:t>Самым первым космонавтом, который полетел в космос, был Юрий Гагарин </a:t>
            </a:r>
            <a:r>
              <a:rPr lang="ru-RU" dirty="0" smtClean="0"/>
              <a:t>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23554" name="Picture 2" descr="https://ds04.infourok.ru/uploads/ex/0896/0007480d-a2e0d67f/hello_html_m7bbce3a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88640"/>
            <a:ext cx="5197348" cy="48245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11960" y="260648"/>
            <a:ext cx="4474840" cy="609491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Первый полёт человека в космос на корабле «Восток-1» продолжался 108 минут (один виток вокруг Земли) Первый полёт человека в космос на корабле «Восток-1» продолжался 108 минут (один виток вокруг Земли)</a:t>
            </a:r>
            <a:endParaRPr lang="ru-RU" dirty="0"/>
          </a:p>
        </p:txBody>
      </p:sp>
      <p:pic>
        <p:nvPicPr>
          <p:cNvPr id="25602" name="Picture 2" descr="http://s16.stc.m.kpcdn.net/share/i/4/1089685/wx10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340768"/>
            <a:ext cx="3682783" cy="4680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60648"/>
            <a:ext cx="7772400" cy="864096"/>
          </a:xfrm>
        </p:spPr>
        <p:txBody>
          <a:bodyPr/>
          <a:lstStyle/>
          <a:p>
            <a:r>
              <a:rPr lang="ru-RU" dirty="0" smtClean="0"/>
              <a:t>Полет Юрия Гагарина на ракете</a:t>
            </a:r>
            <a:endParaRPr lang="ru-RU" dirty="0"/>
          </a:p>
        </p:txBody>
      </p:sp>
      <p:pic>
        <p:nvPicPr>
          <p:cNvPr id="24578" name="Picture 2" descr="https://avatars.mds.yandex.net/get-zen_doc/1886729/pub_5d0e77e242c5c800b003f696_5d0e7886adbba500af190e8e/scale_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916832"/>
            <a:ext cx="7704856" cy="43924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Arial Narrow" pitchFamily="34" charset="0"/>
              </a:rPr>
              <a:t>Первая женщина космонавт</a:t>
            </a:r>
            <a:br>
              <a:rPr lang="ru-RU" dirty="0" smtClean="0">
                <a:latin typeface="Arial Narrow" pitchFamily="34" charset="0"/>
              </a:rPr>
            </a:br>
            <a:r>
              <a:rPr lang="ru-RU" dirty="0" smtClean="0">
                <a:latin typeface="Arial Narrow" pitchFamily="34" charset="0"/>
              </a:rPr>
              <a:t>Валентина Терешкова</a:t>
            </a:r>
            <a:endParaRPr lang="ru-RU" dirty="0">
              <a:latin typeface="Arial Narrow" pitchFamily="34" charset="0"/>
            </a:endParaRPr>
          </a:p>
        </p:txBody>
      </p:sp>
      <p:pic>
        <p:nvPicPr>
          <p:cNvPr id="26626" name="Picture 2" descr="https://avatars.mds.yandex.net/get-zen_doc/3385201/pub_5f0771f93ab5193aa654a08b_5f07728050cef306c0c6e862/scale_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033464"/>
            <a:ext cx="5832648" cy="48245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188640"/>
            <a:ext cx="7772400" cy="216024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    В </a:t>
            </a:r>
            <a:r>
              <a:rPr lang="ru-RU" dirty="0" smtClean="0"/>
              <a:t>июне 1963 года, всего через год после начала подготовки Терешкова совершает трехдневный полет на корабле "Восток 6",обогнув Землю 48 раз и налетав полтора млн. км. Позывной Терешковой на время полёта — «Чайка»</a:t>
            </a:r>
            <a:endParaRPr lang="ru-RU" dirty="0"/>
          </a:p>
        </p:txBody>
      </p:sp>
      <p:pic>
        <p:nvPicPr>
          <p:cNvPr id="27650" name="Picture 2" descr="https://s3.mtstv.ru/epg-images/8069fbec-8e63-44c6-9b42-86871cd8cb24_187x140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2708920"/>
            <a:ext cx="4905284" cy="36724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4797152"/>
            <a:ext cx="7772400" cy="1558408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19 июня 1963 года Валентина Терешкова совершила свой исторический полет в космос в качестве единственного члена экипажа - командира корабля "Восток-6".</a:t>
            </a:r>
            <a:endParaRPr lang="ru-RU" dirty="0"/>
          </a:p>
        </p:txBody>
      </p:sp>
      <p:pic>
        <p:nvPicPr>
          <p:cNvPr id="28674" name="Picture 2" descr="https://mirkosmosa.ru/download/news/6/58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404664"/>
            <a:ext cx="6011102" cy="40324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1783560"/>
            <a:ext cx="7772400" cy="2221504"/>
          </a:xfrm>
        </p:spPr>
        <p:txBody>
          <a:bodyPr/>
          <a:lstStyle/>
          <a:p>
            <a:r>
              <a:rPr lang="ru-RU" dirty="0" smtClean="0">
                <a:latin typeface="Arial Black" pitchFamily="34" charset="0"/>
              </a:rPr>
              <a:t>Мы с детьми проявили свое творчество, посвященное дню космонавтики</a:t>
            </a:r>
            <a:endParaRPr lang="ru-RU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04664"/>
            <a:ext cx="7772400" cy="1021800"/>
          </a:xfrm>
        </p:spPr>
        <p:txBody>
          <a:bodyPr/>
          <a:lstStyle/>
          <a:p>
            <a:pPr algn="ctr"/>
            <a:r>
              <a:rPr lang="ru-RU" dirty="0" smtClean="0"/>
              <a:t>Коллективная работа (аппликация)</a:t>
            </a:r>
            <a:endParaRPr lang="ru-RU" dirty="0"/>
          </a:p>
        </p:txBody>
      </p:sp>
      <p:sp>
        <p:nvSpPr>
          <p:cNvPr id="29698" name="AutoShape 2" descr="https://apf.mail.ru/cgi-bin/readmsg?id=16186832321186334087;0;4&amp;exif=1&amp;full=1&amp;x-email=aynutdinova.elina%40mail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700" name="AutoShape 4" descr="https://apf.mail.ru/cgi-bin/readmsg?id=16186832321186334087;0;4&amp;exif=1&amp;full=1&amp;x-email=aynutdinova.elina%40mail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702" name="AutoShape 6" descr="https://apf.mail.ru/cgi-bin/readmsg?id=16186832321186334087;0;4&amp;exif=1&amp;full=1&amp;x-email=aynutdinova.elina%40mail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704" name="AutoShape 8" descr="https://apf.mail.ru/cgi-bin/readmsg?id=16186832321186334087;0;3&amp;exif=1&amp;full=1&amp;x-email=aynutdinova.elina%40mail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Рисунок 7" descr="image-17-04-21-11-13-3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1" y="1844825"/>
            <a:ext cx="4536504" cy="2092462"/>
          </a:xfrm>
          <a:prstGeom prst="rect">
            <a:avLst/>
          </a:prstGeom>
        </p:spPr>
      </p:pic>
      <p:pic>
        <p:nvPicPr>
          <p:cNvPr id="9" name="Рисунок 8" descr="image-17-04-21-11-13-1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36096" y="1724829"/>
            <a:ext cx="3707904" cy="5133171"/>
          </a:xfrm>
          <a:prstGeom prst="rect">
            <a:avLst/>
          </a:prstGeom>
        </p:spPr>
      </p:pic>
      <p:pic>
        <p:nvPicPr>
          <p:cNvPr id="10" name="Рисунок 9" descr="image-17-04-21-11-13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200000">
            <a:off x="1635076" y="3200996"/>
            <a:ext cx="2489472" cy="4824536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Arial Narrow" pitchFamily="34" charset="0"/>
              </a:rPr>
              <a:t>Коллективная работа (рисование пластилином)</a:t>
            </a:r>
            <a:endParaRPr lang="ru-RU" dirty="0">
              <a:latin typeface="Arial Narrow" pitchFamily="34" charset="0"/>
            </a:endParaRPr>
          </a:p>
        </p:txBody>
      </p:sp>
      <p:pic>
        <p:nvPicPr>
          <p:cNvPr id="4" name="Рисунок 3" descr="image-17-04-21-11-19-2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772816"/>
            <a:ext cx="2900921" cy="5085184"/>
          </a:xfrm>
          <a:prstGeom prst="rect">
            <a:avLst/>
          </a:prstGeom>
        </p:spPr>
      </p:pic>
      <p:pic>
        <p:nvPicPr>
          <p:cNvPr id="5" name="Рисунок 4" descr="image-17-04-21-11-19-1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63888" y="1844824"/>
            <a:ext cx="5292080" cy="2684899"/>
          </a:xfrm>
          <a:prstGeom prst="rect">
            <a:avLst/>
          </a:prstGeom>
        </p:spPr>
      </p:pic>
      <p:pic>
        <p:nvPicPr>
          <p:cNvPr id="6" name="Рисунок 5" descr="image-17-04-21-11-19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91425" y="4725144"/>
            <a:ext cx="5352575" cy="213285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60648"/>
            <a:ext cx="7772400" cy="1080120"/>
          </a:xfrm>
        </p:spPr>
        <p:txBody>
          <a:bodyPr/>
          <a:lstStyle/>
          <a:p>
            <a:pPr algn="ctr"/>
            <a:r>
              <a:rPr lang="ru-RU" sz="4800" dirty="0" smtClean="0">
                <a:latin typeface="Arial Black" pitchFamily="34" charset="0"/>
              </a:rPr>
              <a:t>Цель:</a:t>
            </a:r>
            <a:endParaRPr lang="ru-RU" sz="4800" dirty="0"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3200" dirty="0" smtClean="0">
                <a:latin typeface="Arial Narrow" pitchFamily="34" charset="0"/>
              </a:rPr>
              <a:t>Формирование представлений о космосе, космонавтах. Познакомить с первыми космонавтами: собаки Белка и Стрелка, Ю. Гагариным, В. Терешковой. </a:t>
            </a:r>
            <a:endParaRPr lang="ru-RU" sz="3200" dirty="0"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60648"/>
            <a:ext cx="7772400" cy="1152128"/>
          </a:xfrm>
        </p:spPr>
        <p:txBody>
          <a:bodyPr/>
          <a:lstStyle/>
          <a:p>
            <a:r>
              <a:rPr lang="ru-RU" dirty="0" smtClean="0"/>
              <a:t>Аппликация «полёт в космос»</a:t>
            </a:r>
            <a:endParaRPr lang="ru-RU" dirty="0"/>
          </a:p>
        </p:txBody>
      </p:sp>
      <p:pic>
        <p:nvPicPr>
          <p:cNvPr id="4" name="Рисунок 3" descr="image-17-04-21-11-22-2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5" y="1412776"/>
            <a:ext cx="3744415" cy="3744416"/>
          </a:xfrm>
          <a:prstGeom prst="rect">
            <a:avLst/>
          </a:prstGeom>
        </p:spPr>
      </p:pic>
      <p:pic>
        <p:nvPicPr>
          <p:cNvPr id="5" name="Рисунок 4" descr="image-17-04-21-11-22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1320165"/>
            <a:ext cx="4571999" cy="5537835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Конструирование «Космическая ракета»</a:t>
            </a:r>
            <a:endParaRPr lang="ru-RU" dirty="0"/>
          </a:p>
        </p:txBody>
      </p:sp>
      <p:pic>
        <p:nvPicPr>
          <p:cNvPr id="4" name="Рисунок 3" descr="image-17-04-21-11-24-2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916832"/>
            <a:ext cx="3312368" cy="4941168"/>
          </a:xfrm>
          <a:prstGeom prst="rect">
            <a:avLst/>
          </a:prstGeom>
        </p:spPr>
      </p:pic>
      <p:pic>
        <p:nvPicPr>
          <p:cNvPr id="5" name="Рисунок 4" descr="image-17-04-21-11-24-1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79912" y="2852936"/>
            <a:ext cx="3096344" cy="3212976"/>
          </a:xfrm>
          <a:prstGeom prst="rect">
            <a:avLst/>
          </a:prstGeom>
        </p:spPr>
      </p:pic>
      <p:pic>
        <p:nvPicPr>
          <p:cNvPr id="6" name="Рисунок 5" descr="image-17-04-21-11-24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86309" y="2348880"/>
            <a:ext cx="2157691" cy="4053461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60648"/>
            <a:ext cx="7772400" cy="1165816"/>
          </a:xfrm>
        </p:spPr>
        <p:txBody>
          <a:bodyPr/>
          <a:lstStyle/>
          <a:p>
            <a:r>
              <a:rPr lang="ru-RU" dirty="0" smtClean="0"/>
              <a:t>Индивидуальная работа (макет) «Космос»</a:t>
            </a:r>
            <a:endParaRPr lang="ru-RU" dirty="0"/>
          </a:p>
        </p:txBody>
      </p:sp>
      <p:pic>
        <p:nvPicPr>
          <p:cNvPr id="4" name="Рисунок 3" descr="image-17-04-21-11-27-1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3" y="1960682"/>
            <a:ext cx="7776864" cy="4636669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60648"/>
            <a:ext cx="7772400" cy="1165816"/>
          </a:xfrm>
        </p:spPr>
        <p:txBody>
          <a:bodyPr/>
          <a:lstStyle/>
          <a:p>
            <a:pPr algn="ctr"/>
            <a:r>
              <a:rPr lang="ru-RU" dirty="0" smtClean="0"/>
              <a:t>Работа с родителями «Солнечная система»</a:t>
            </a:r>
            <a:endParaRPr lang="ru-RU" dirty="0"/>
          </a:p>
        </p:txBody>
      </p:sp>
      <p:pic>
        <p:nvPicPr>
          <p:cNvPr id="4" name="Рисунок 3" descr="image-17-04-21-11-29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83768" y="1772816"/>
            <a:ext cx="4392488" cy="4834064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Космический корабль «Восток»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image-17-04-21-11-29-1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71800" y="1412776"/>
            <a:ext cx="4032448" cy="5157192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900igr.net/up/datas/139012/0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Arial Black" pitchFamily="34" charset="0"/>
              </a:rPr>
              <a:t>Задачи: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1340768"/>
            <a:ext cx="7772400" cy="5014792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Arial Narrow" pitchFamily="34" charset="0"/>
              </a:rPr>
              <a:t>Дать знания детям о празднике 12 апреля - День космонавтики, о космосе; </a:t>
            </a:r>
            <a:endParaRPr lang="ru-RU" sz="2400" dirty="0" smtClean="0">
              <a:latin typeface="Arial Narrow" pitchFamily="34" charset="0"/>
            </a:endParaRPr>
          </a:p>
          <a:p>
            <a:r>
              <a:rPr lang="ru-RU" sz="2400" dirty="0" smtClean="0">
                <a:latin typeface="Arial Narrow" pitchFamily="34" charset="0"/>
              </a:rPr>
              <a:t>Развивать </a:t>
            </a:r>
            <a:r>
              <a:rPr lang="ru-RU" sz="2400" dirty="0" smtClean="0">
                <a:latin typeface="Arial Narrow" pitchFamily="34" charset="0"/>
              </a:rPr>
              <a:t>у детей речь, воображение и мышление; </a:t>
            </a:r>
            <a:endParaRPr lang="ru-RU" sz="2400" dirty="0" smtClean="0">
              <a:latin typeface="Arial Narrow" pitchFamily="34" charset="0"/>
            </a:endParaRPr>
          </a:p>
          <a:p>
            <a:r>
              <a:rPr lang="ru-RU" sz="2400" dirty="0" smtClean="0">
                <a:latin typeface="Arial Narrow" pitchFamily="34" charset="0"/>
              </a:rPr>
              <a:t>Развивать </a:t>
            </a:r>
            <a:r>
              <a:rPr lang="ru-RU" sz="2400" dirty="0" smtClean="0">
                <a:latin typeface="Arial Narrow" pitchFamily="34" charset="0"/>
              </a:rPr>
              <a:t>умения взаимодействовать друг с другом, побуждать детей к совместной деятельности; </a:t>
            </a:r>
            <a:endParaRPr lang="ru-RU" sz="2400" dirty="0" smtClean="0">
              <a:latin typeface="Arial Narrow" pitchFamily="34" charset="0"/>
            </a:endParaRPr>
          </a:p>
          <a:p>
            <a:r>
              <a:rPr lang="ru-RU" sz="2400" dirty="0" smtClean="0">
                <a:latin typeface="Arial Narrow" pitchFamily="34" charset="0"/>
              </a:rPr>
              <a:t>Воспитывать </a:t>
            </a:r>
            <a:r>
              <a:rPr lang="ru-RU" sz="2400" dirty="0" smtClean="0">
                <a:latin typeface="Arial Narrow" pitchFamily="34" charset="0"/>
              </a:rPr>
              <a:t>уважение к людям, работающим в космосе; </a:t>
            </a:r>
            <a:endParaRPr lang="ru-RU" sz="2400" dirty="0" smtClean="0">
              <a:latin typeface="Arial Narrow" pitchFamily="34" charset="0"/>
            </a:endParaRPr>
          </a:p>
          <a:p>
            <a:r>
              <a:rPr lang="ru-RU" sz="2400" dirty="0" smtClean="0">
                <a:latin typeface="Arial Narrow" pitchFamily="34" charset="0"/>
              </a:rPr>
              <a:t>Прививать </a:t>
            </a:r>
            <a:r>
              <a:rPr lang="ru-RU" sz="2400" dirty="0" smtClean="0">
                <a:latin typeface="Arial Narrow" pitchFamily="34" charset="0"/>
              </a:rPr>
              <a:t>любовь и чувство гордости к своей стране; </a:t>
            </a:r>
            <a:endParaRPr lang="ru-RU" sz="2400" dirty="0" smtClean="0">
              <a:latin typeface="Arial Narrow" pitchFamily="34" charset="0"/>
            </a:endParaRPr>
          </a:p>
          <a:p>
            <a:r>
              <a:rPr lang="ru-RU" sz="2400" dirty="0" smtClean="0">
                <a:latin typeface="Arial Narrow" pitchFamily="34" charset="0"/>
              </a:rPr>
              <a:t>Воспитывать </a:t>
            </a:r>
            <a:r>
              <a:rPr lang="ru-RU" sz="2400" dirty="0" smtClean="0">
                <a:latin typeface="Arial Narrow" pitchFamily="34" charset="0"/>
              </a:rPr>
              <a:t>у детей умение слушать </a:t>
            </a:r>
            <a:r>
              <a:rPr lang="ru-RU" sz="2400" dirty="0" smtClean="0">
                <a:latin typeface="Arial Narrow" pitchFamily="34" charset="0"/>
              </a:rPr>
              <a:t>взрослых;</a:t>
            </a:r>
          </a:p>
          <a:p>
            <a:r>
              <a:rPr lang="ru-RU" sz="2400" dirty="0" smtClean="0">
                <a:latin typeface="Arial Narrow" pitchFamily="34" charset="0"/>
              </a:rPr>
              <a:t>Активизировать </a:t>
            </a:r>
            <a:r>
              <a:rPr lang="ru-RU" sz="2400" dirty="0" smtClean="0">
                <a:latin typeface="Arial Narrow" pitchFamily="34" charset="0"/>
              </a:rPr>
              <a:t>словарь: планета, космос, созвездие, ракета, скафандр, луна, вселенная, космонавт.</a:t>
            </a:r>
            <a:endParaRPr lang="ru-RU" sz="2400" dirty="0"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476672"/>
            <a:ext cx="7772400" cy="587888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Наша Земля — это огромный шар, на котором есть моря, реки, горы, пустыни и леса. А также живут люди. Наша Земля и все, что ее окружает называется Вселенной, или </a:t>
            </a:r>
            <a:r>
              <a:rPr lang="ru-RU" b="1" dirty="0" smtClean="0"/>
              <a:t>космос</a:t>
            </a:r>
            <a:r>
              <a:rPr lang="ru-RU" dirty="0" smtClean="0"/>
              <a:t>. Кроме нашей </a:t>
            </a:r>
            <a:r>
              <a:rPr lang="ru-RU" dirty="0" err="1" smtClean="0"/>
              <a:t>голубой</a:t>
            </a:r>
            <a:r>
              <a:rPr lang="ru-RU" dirty="0" smtClean="0"/>
              <a:t> планеты есть и другие, а также звезды. Звезды — это огромные светящиеся шары. Солнце — тоже звезда. Оно расположено близко к Земле, поэтому мы его видим и ощущаем его тепло.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404664"/>
            <a:ext cx="7772400" cy="1656184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Космос- это </a:t>
            </a:r>
            <a:r>
              <a:rPr lang="ru-RU" dirty="0" smtClean="0"/>
              <a:t>пустые участки Вселенной, которые лежат вне границ атмосфер небесных тел. </a:t>
            </a:r>
            <a:endParaRPr lang="ru-RU" dirty="0"/>
          </a:p>
        </p:txBody>
      </p:sp>
      <p:pic>
        <p:nvPicPr>
          <p:cNvPr id="14338" name="Picture 2" descr="https://img.fonwall.ru/o/6g/kosmos-vselennaya-planety-zvyozdy-kn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060848"/>
            <a:ext cx="7632848" cy="44644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332656"/>
            <a:ext cx="7772400" cy="1872208"/>
          </a:xfrm>
        </p:spPr>
        <p:txBody>
          <a:bodyPr/>
          <a:lstStyle/>
          <a:p>
            <a:r>
              <a:rPr lang="ru-RU" dirty="0" smtClean="0"/>
              <a:t>Люди с самых давних времен любили смотреть на звезды, и им было очень интересно – какие же они на самом деле!</a:t>
            </a:r>
            <a:endParaRPr lang="ru-RU" dirty="0"/>
          </a:p>
        </p:txBody>
      </p:sp>
      <p:pic>
        <p:nvPicPr>
          <p:cNvPr id="18434" name="Picture 2" descr="https://128dagwixzkuuk9y3guyf7fd-wpengine.netdna-ssl.com/wp-content/uploads/2017/10/9102235_web1_T-SeeSta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132856"/>
            <a:ext cx="7920880" cy="43204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99992" y="332656"/>
            <a:ext cx="4644008" cy="6525344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Давняя мечта человека - подняться в небо, впервые осуществилась в конце 18 века. Способствовало этому изобретение братьев Монгольфье. С давних времен, пытаясь освоить воздушное пространство, люди поднимались в небо на воздушных шарах Современные воздушный шар. С давних времен, пытаясь освоить воздушное пространство, люди поднимались в небо на воздушных шарах</a:t>
            </a:r>
            <a:endParaRPr lang="ru-RU" dirty="0"/>
          </a:p>
        </p:txBody>
      </p:sp>
      <p:pic>
        <p:nvPicPr>
          <p:cNvPr id="19458" name="Picture 2" descr="https://eventomarket.ru/wp-content/uploads/2018/12/12-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908720"/>
            <a:ext cx="3816423" cy="51845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88640"/>
            <a:ext cx="7772400" cy="1152128"/>
          </a:xfrm>
        </p:spPr>
        <p:txBody>
          <a:bodyPr/>
          <a:lstStyle/>
          <a:p>
            <a:pPr algn="ctr"/>
            <a:r>
              <a:rPr lang="ru-RU" dirty="0" smtClean="0">
                <a:latin typeface="Arial Black" pitchFamily="34" charset="0"/>
              </a:rPr>
              <a:t>Первые животные в космосе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783560"/>
            <a:ext cx="3888432" cy="481379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3 ноября 1957 года на околоземную орбиту вышел «Спутник-2». Вместе с ним за границами земной атмосферы оказалось и первое теплокровное. Лайка – первая жизнь в космосе</a:t>
            </a:r>
            <a:endParaRPr lang="ru-RU" dirty="0"/>
          </a:p>
        </p:txBody>
      </p:sp>
      <p:pic>
        <p:nvPicPr>
          <p:cNvPr id="20482" name="Picture 2" descr="https://avatars.mds.yandex.net/get-zen_doc/1907878/pub_5e3db01d0b57ac341e4f8e0c_5e3ffed3a946de2f8afaa1e2/scale_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1916832"/>
            <a:ext cx="3888432" cy="45874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188640"/>
            <a:ext cx="7772400" cy="1656184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собаки </a:t>
            </a:r>
            <a:r>
              <a:rPr lang="ru-RU" dirty="0" smtClean="0"/>
              <a:t>Белка и Стрелка, а вместе с ними - 40 мышей, 2 крысы, различные мухи, растения и микроорганизмы 17 раз облетели вокруг Земли и приземлились.</a:t>
            </a:r>
            <a:endParaRPr lang="ru-RU" dirty="0"/>
          </a:p>
        </p:txBody>
      </p:sp>
      <p:pic>
        <p:nvPicPr>
          <p:cNvPr id="21506" name="Picture 2" descr="https://teatrzoo.ru/wp-content/uploads/2018/08/pamyatnik-belke-i-strelke-v-moskve_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060848"/>
            <a:ext cx="7776864" cy="45365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</TotalTime>
  <Words>611</Words>
  <Application>Microsoft Office PowerPoint</Application>
  <PresentationFormat>Экран (4:3)</PresentationFormat>
  <Paragraphs>36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Метро</vt:lpstr>
      <vt:lpstr>12 апреля- день космонавтики</vt:lpstr>
      <vt:lpstr>Цель:</vt:lpstr>
      <vt:lpstr>Задачи:</vt:lpstr>
      <vt:lpstr>Слайд 4</vt:lpstr>
      <vt:lpstr>Слайд 5</vt:lpstr>
      <vt:lpstr>Слайд 6</vt:lpstr>
      <vt:lpstr>Слайд 7</vt:lpstr>
      <vt:lpstr>Первые животные в космосе</vt:lpstr>
      <vt:lpstr>Слайд 9</vt:lpstr>
      <vt:lpstr>Слайд 10</vt:lpstr>
      <vt:lpstr>Слайд 11</vt:lpstr>
      <vt:lpstr>Слайд 12</vt:lpstr>
      <vt:lpstr>Полет Юрия Гагарина на ракете</vt:lpstr>
      <vt:lpstr>Первая женщина космонавт Валентина Терешкова</vt:lpstr>
      <vt:lpstr>Слайд 15</vt:lpstr>
      <vt:lpstr>Слайд 16</vt:lpstr>
      <vt:lpstr>Слайд 17</vt:lpstr>
      <vt:lpstr>Коллективная работа (аппликация)</vt:lpstr>
      <vt:lpstr>Коллективная работа (рисование пластилином)</vt:lpstr>
      <vt:lpstr>Аппликация «полёт в космос»</vt:lpstr>
      <vt:lpstr>Конструирование «Космическая ракета»</vt:lpstr>
      <vt:lpstr>Индивидуальная работа (макет) «Космос»</vt:lpstr>
      <vt:lpstr>Работа с родителями «Солнечная система»</vt:lpstr>
      <vt:lpstr>Космический корабль «Восток» 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12 апреля- день космонавтики</dc:title>
  <dc:creator>User</dc:creator>
  <cp:lastModifiedBy>User</cp:lastModifiedBy>
  <cp:revision>9</cp:revision>
  <dcterms:created xsi:type="dcterms:W3CDTF">2021-04-17T17:23:36Z</dcterms:created>
  <dcterms:modified xsi:type="dcterms:W3CDTF">2021-04-17T18:36:10Z</dcterms:modified>
</cp:coreProperties>
</file>