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3" r:id="rId3"/>
    <p:sldId id="257" r:id="rId4"/>
    <p:sldId id="258" r:id="rId5"/>
    <p:sldId id="260" r:id="rId6"/>
    <p:sldId id="264" r:id="rId7"/>
    <p:sldId id="259" r:id="rId8"/>
    <p:sldId id="256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451CA-91F7-46A8-96A6-C3182A14D2BF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FD61-3AFD-4442-A772-9501D0741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063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451CA-91F7-46A8-96A6-C3182A14D2BF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FD61-3AFD-4442-A772-9501D0741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345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451CA-91F7-46A8-96A6-C3182A14D2BF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FD61-3AFD-4442-A772-9501D0741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52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451CA-91F7-46A8-96A6-C3182A14D2BF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FD61-3AFD-4442-A772-9501D0741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288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451CA-91F7-46A8-96A6-C3182A14D2BF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FD61-3AFD-4442-A772-9501D0741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676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451CA-91F7-46A8-96A6-C3182A14D2BF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FD61-3AFD-4442-A772-9501D0741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605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451CA-91F7-46A8-96A6-C3182A14D2BF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FD61-3AFD-4442-A772-9501D0741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04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451CA-91F7-46A8-96A6-C3182A14D2BF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FD61-3AFD-4442-A772-9501D0741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468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451CA-91F7-46A8-96A6-C3182A14D2BF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FD61-3AFD-4442-A772-9501D0741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305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451CA-91F7-46A8-96A6-C3182A14D2BF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FD61-3AFD-4442-A772-9501D0741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94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451CA-91F7-46A8-96A6-C3182A14D2BF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FD61-3AFD-4442-A772-9501D0741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954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451CA-91F7-46A8-96A6-C3182A14D2BF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7FD61-3AFD-4442-A772-9501D0741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11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 зима - 69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34" y="0"/>
            <a:ext cx="9150934" cy="686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8365"/>
            <a:ext cx="7772400" cy="49132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Comic Sans MS" panose="030F0702030302020204" pitchFamily="66" charset="0"/>
              </a:rPr>
              <a:t>МАДОУ д/сад №62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624084"/>
            <a:ext cx="7772400" cy="4872250"/>
          </a:xfrm>
        </p:spPr>
        <p:txBody>
          <a:bodyPr>
            <a:normAutofit lnSpcReduction="10000"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«СНЕГИРИ НА ВЕТКЕ»</a:t>
            </a:r>
          </a:p>
          <a:p>
            <a:r>
              <a:rPr lang="ru-RU" sz="2800" b="1" dirty="0" smtClean="0">
                <a:latin typeface="Comic Sans MS" panose="030F0702030302020204" pitchFamily="66" charset="0"/>
              </a:rPr>
              <a:t>ПОДГОТОВИТЕЛЬНАЯ ГРУППА </a:t>
            </a:r>
          </a:p>
          <a:p>
            <a:r>
              <a:rPr lang="ru-RU" sz="2800" b="1" dirty="0" smtClean="0">
                <a:latin typeface="Comic Sans MS" panose="030F0702030302020204" pitchFamily="66" charset="0"/>
              </a:rPr>
              <a:t>№14 «РУЧЕЕК»</a:t>
            </a:r>
          </a:p>
          <a:p>
            <a:endParaRPr lang="ru-RU" sz="2800" b="1" dirty="0">
              <a:latin typeface="Comic Sans MS" panose="030F0702030302020204" pitchFamily="66" charset="0"/>
            </a:endParaRPr>
          </a:p>
          <a:p>
            <a:endParaRPr lang="ru-RU" sz="2800" b="1" dirty="0" smtClean="0">
              <a:latin typeface="Comic Sans MS" panose="030F0702030302020204" pitchFamily="66" charset="0"/>
            </a:endParaRPr>
          </a:p>
          <a:p>
            <a:r>
              <a:rPr lang="ru-RU" sz="2800" b="1" dirty="0" smtClean="0">
                <a:latin typeface="Comic Sans MS" panose="030F0702030302020204" pitchFamily="66" charset="0"/>
              </a:rPr>
              <a:t>                                               Воспитатель: </a:t>
            </a:r>
            <a:r>
              <a:rPr lang="ru-RU" sz="2800" b="1" dirty="0" err="1" smtClean="0">
                <a:latin typeface="Comic Sans MS" panose="030F0702030302020204" pitchFamily="66" charset="0"/>
              </a:rPr>
              <a:t>Курпалова</a:t>
            </a:r>
            <a:r>
              <a:rPr lang="ru-RU" sz="2800" b="1" dirty="0" smtClean="0">
                <a:latin typeface="Comic Sans MS" panose="030F0702030302020204" pitchFamily="66" charset="0"/>
              </a:rPr>
              <a:t> Г.Г 18.01.2023год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24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 зима - 69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78"/>
            <a:ext cx="9150934" cy="686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1661781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 9.01 МЫ РАБОТАЕМ ПО ТЕМЕ «ЗИМА», </a:t>
            </a:r>
            <a:b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2700" b="1" dirty="0" smtClean="0">
                <a:latin typeface="Comic Sans MS" panose="030F0702030302020204" pitchFamily="66" charset="0"/>
              </a:rPr>
              <a:t>где беседуем с детьми не только о зимних явлениях, о погоде,  но и также о диких животных, животных Севера и зимующих птицах. Одно из занятий мы посветили коллективной работе – это </a:t>
            </a:r>
            <a:r>
              <a:rPr lang="ru-RU" sz="2700" b="1" dirty="0" err="1" smtClean="0">
                <a:latin typeface="Comic Sans MS" panose="030F0702030302020204" pitchFamily="66" charset="0"/>
              </a:rPr>
              <a:t>пластилинография</a:t>
            </a:r>
            <a:r>
              <a:rPr lang="ru-RU" sz="2700" b="1" dirty="0" smtClean="0">
                <a:latin typeface="Comic Sans MS" panose="030F0702030302020204" pitchFamily="66" charset="0"/>
              </a:rPr>
              <a:t> на тему: «Снегири на ветке».</a:t>
            </a:r>
            <a:br>
              <a:rPr lang="ru-RU" sz="2700" b="1" dirty="0" smtClean="0">
                <a:latin typeface="Comic Sans MS" panose="030F0702030302020204" pitchFamily="66" charset="0"/>
              </a:rPr>
            </a:br>
            <a:endParaRPr lang="ru-RU" sz="2700" b="1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9"/>
          <a:stretch/>
        </p:blipFill>
        <p:spPr>
          <a:xfrm>
            <a:off x="1560961" y="2611950"/>
            <a:ext cx="6040841" cy="401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8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 зима - 69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9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5661"/>
            <a:ext cx="7772400" cy="603231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ЗАДАЧИ:</a:t>
            </a:r>
            <a:r>
              <a:rPr lang="ru-RU" sz="2800" b="1" dirty="0">
                <a:latin typeface="Comic Sans MS" panose="030F0702030302020204" pitchFamily="66" charset="0"/>
              </a:rPr>
              <a:t/>
            </a:r>
            <a:br>
              <a:rPr lang="ru-RU" sz="2800" b="1" dirty="0">
                <a:latin typeface="Comic Sans MS" panose="030F0702030302020204" pitchFamily="66" charset="0"/>
              </a:rPr>
            </a:br>
            <a:r>
              <a:rPr lang="ru-RU" sz="2800" b="1" dirty="0">
                <a:latin typeface="Comic Sans MS" panose="030F0702030302020204" pitchFamily="66" charset="0"/>
              </a:rPr>
              <a:t>-</a:t>
            </a:r>
            <a:r>
              <a:rPr lang="ru-RU" sz="2800" b="1" dirty="0" smtClean="0">
                <a:latin typeface="Comic Sans MS" panose="030F0702030302020204" pitchFamily="66" charset="0"/>
              </a:rPr>
              <a:t>продолжать </a:t>
            </a:r>
            <a:r>
              <a:rPr lang="ru-RU" sz="2800" b="1" dirty="0">
                <a:latin typeface="Comic Sans MS" panose="030F0702030302020204" pitchFamily="66" charset="0"/>
              </a:rPr>
              <a:t>учить детей работать в технике </a:t>
            </a:r>
            <a:r>
              <a:rPr lang="ru-RU" sz="2800" b="1" dirty="0" err="1">
                <a:latin typeface="Comic Sans MS" panose="030F0702030302020204" pitchFamily="66" charset="0"/>
              </a:rPr>
              <a:t>пластилинографии</a:t>
            </a:r>
            <a:r>
              <a:rPr lang="ru-RU" sz="2800" b="1" dirty="0">
                <a:latin typeface="Comic Sans MS" panose="030F0702030302020204" pitchFamily="66" charset="0"/>
              </a:rPr>
              <a:t>; передавать внешний вид снегиря на плоскости;</a:t>
            </a:r>
            <a:br>
              <a:rPr lang="ru-RU" sz="2800" b="1" dirty="0">
                <a:latin typeface="Comic Sans MS" panose="030F0702030302020204" pitchFamily="66" charset="0"/>
              </a:rPr>
            </a:br>
            <a:r>
              <a:rPr lang="ru-RU" sz="2800" b="1" dirty="0">
                <a:latin typeface="Comic Sans MS" panose="030F0702030302020204" pitchFamily="66" charset="0"/>
              </a:rPr>
              <a:t>-закреплять приемы работы в технике </a:t>
            </a:r>
            <a:r>
              <a:rPr lang="ru-RU" sz="2800" b="1" dirty="0" err="1">
                <a:latin typeface="Comic Sans MS" panose="030F0702030302020204" pitchFamily="66" charset="0"/>
              </a:rPr>
              <a:t>пластилинографии</a:t>
            </a:r>
            <a:r>
              <a:rPr lang="ru-RU" sz="2800" b="1" dirty="0">
                <a:latin typeface="Comic Sans MS" panose="030F0702030302020204" pitchFamily="66" charset="0"/>
              </a:rPr>
              <a:t>: </a:t>
            </a:r>
            <a:r>
              <a:rPr lang="ru-RU" sz="2800" b="1" dirty="0" err="1">
                <a:latin typeface="Comic Sans MS" panose="030F0702030302020204" pitchFamily="66" charset="0"/>
              </a:rPr>
              <a:t>отщипывание</a:t>
            </a:r>
            <a:r>
              <a:rPr lang="ru-RU" sz="2800" b="1" dirty="0">
                <a:latin typeface="Comic Sans MS" panose="030F0702030302020204" pitchFamily="66" charset="0"/>
              </a:rPr>
              <a:t>, размазывание, раскатывание;</a:t>
            </a:r>
            <a:br>
              <a:rPr lang="ru-RU" sz="2800" b="1" dirty="0">
                <a:latin typeface="Comic Sans MS" panose="030F0702030302020204" pitchFamily="66" charset="0"/>
              </a:rPr>
            </a:br>
            <a:r>
              <a:rPr lang="ru-RU" sz="2800" b="1" dirty="0">
                <a:latin typeface="Comic Sans MS" panose="030F0702030302020204" pitchFamily="66" charset="0"/>
              </a:rPr>
              <a:t>-закрепить знания детей о снегирях: особенности окраски, строения, время прилета; обобщать знания о зимующих птицах;</a:t>
            </a:r>
            <a:br>
              <a:rPr lang="ru-RU" sz="2800" b="1" dirty="0">
                <a:latin typeface="Comic Sans MS" panose="030F0702030302020204" pitchFamily="66" charset="0"/>
              </a:rPr>
            </a:br>
            <a:r>
              <a:rPr lang="ru-RU" sz="2800" b="1" dirty="0">
                <a:latin typeface="Comic Sans MS" panose="030F0702030302020204" pitchFamily="66" charset="0"/>
              </a:rPr>
              <a:t> -развивать мелкую моторику  пальцев рук;</a:t>
            </a:r>
            <a:br>
              <a:rPr lang="ru-RU" sz="2800" b="1" dirty="0">
                <a:latin typeface="Comic Sans MS" panose="030F0702030302020204" pitchFamily="66" charset="0"/>
              </a:rPr>
            </a:br>
            <a:r>
              <a:rPr lang="ru-RU" sz="2800" b="1" dirty="0">
                <a:latin typeface="Comic Sans MS" panose="030F0702030302020204" pitchFamily="66" charset="0"/>
              </a:rPr>
              <a:t>-расширять словарный запас, развивать речь;</a:t>
            </a:r>
            <a:br>
              <a:rPr lang="ru-RU" sz="2800" b="1" dirty="0">
                <a:latin typeface="Comic Sans MS" panose="030F0702030302020204" pitchFamily="66" charset="0"/>
              </a:rPr>
            </a:br>
            <a:r>
              <a:rPr lang="ru-RU" sz="2800" b="1" dirty="0">
                <a:latin typeface="Comic Sans MS" panose="030F0702030302020204" pitchFamily="66" charset="0"/>
              </a:rPr>
              <a:t>  -воспитывать любознательность,  бережное отношение к птицам, художественный вкус.</a:t>
            </a:r>
            <a:br>
              <a:rPr lang="ru-RU" sz="2800" b="1" dirty="0">
                <a:latin typeface="Comic Sans MS" panose="030F0702030302020204" pitchFamily="66" charset="0"/>
              </a:rPr>
            </a:br>
            <a:endParaRPr lang="ru-RU" sz="2800" b="1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73706" y="6550925"/>
            <a:ext cx="6827293" cy="13647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25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Фон зима - 69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" y="0"/>
            <a:ext cx="91509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6727" y="409434"/>
            <a:ext cx="8284191" cy="4012441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ПРЕДВАРИТЕЛЬНАЯ РАБОТА</a:t>
            </a:r>
            <a:r>
              <a:rPr lang="ru-RU" sz="3100" b="1" dirty="0" smtClean="0">
                <a:latin typeface="Comic Sans MS" panose="030F0702030302020204" pitchFamily="66" charset="0"/>
              </a:rPr>
              <a:t>:</a:t>
            </a:r>
            <a:br>
              <a:rPr lang="ru-RU" sz="3100" b="1" dirty="0" smtClean="0">
                <a:latin typeface="Comic Sans MS" panose="030F0702030302020204" pitchFamily="66" charset="0"/>
              </a:rPr>
            </a:br>
            <a:r>
              <a:rPr lang="ru-RU" sz="3100" b="1" dirty="0" smtClean="0">
                <a:latin typeface="Comic Sans MS" panose="030F0702030302020204" pitchFamily="66" charset="0"/>
              </a:rPr>
              <a:t>беседы </a:t>
            </a:r>
            <a:r>
              <a:rPr lang="ru-RU" sz="3100" b="1" dirty="0">
                <a:latin typeface="Comic Sans MS" panose="030F0702030302020204" pitchFamily="66" charset="0"/>
              </a:rPr>
              <a:t>о зимующих </a:t>
            </a:r>
            <a:r>
              <a:rPr lang="ru-RU" sz="3100" b="1" dirty="0" smtClean="0">
                <a:latin typeface="Comic Sans MS" panose="030F0702030302020204" pitchFamily="66" charset="0"/>
              </a:rPr>
              <a:t>птицах, </a:t>
            </a:r>
            <a:r>
              <a:rPr lang="ru-RU" sz="3100" b="1" dirty="0">
                <a:latin typeface="Comic Sans MS" panose="030F0702030302020204" pitchFamily="66" charset="0"/>
              </a:rPr>
              <a:t>наблюдения  </a:t>
            </a:r>
            <a:r>
              <a:rPr lang="ru-RU" sz="3100" b="1" dirty="0" smtClean="0">
                <a:latin typeface="Comic Sans MS" panose="030F0702030302020204" pitchFamily="66" charset="0"/>
              </a:rPr>
              <a:t>на прогулке, рассматривание фотографий </a:t>
            </a:r>
            <a:r>
              <a:rPr lang="ru-RU" sz="3100" b="1" dirty="0">
                <a:latin typeface="Comic Sans MS" panose="030F0702030302020204" pitchFamily="66" charset="0"/>
              </a:rPr>
              <a:t>и </a:t>
            </a:r>
            <a:r>
              <a:rPr lang="ru-RU" sz="3100" b="1" dirty="0" smtClean="0">
                <a:latin typeface="Comic Sans MS" panose="030F0702030302020204" pitchFamily="66" charset="0"/>
              </a:rPr>
              <a:t>иллюстраций, презентаций о зимующих птицах, </a:t>
            </a:r>
            <a:r>
              <a:rPr lang="ru-RU" sz="3100" b="1" dirty="0">
                <a:latin typeface="Comic Sans MS" panose="030F0702030302020204" pitchFamily="66" charset="0"/>
              </a:rPr>
              <a:t>чтение художественной литературы: </a:t>
            </a:r>
            <a:r>
              <a:rPr lang="ru-RU" sz="3100" b="1" dirty="0" err="1">
                <a:latin typeface="Comic Sans MS" panose="030F0702030302020204" pitchFamily="66" charset="0"/>
              </a:rPr>
              <a:t>А.Барто</a:t>
            </a:r>
            <a:r>
              <a:rPr lang="ru-RU" sz="3100" b="1" dirty="0">
                <a:latin typeface="Comic Sans MS" panose="030F0702030302020204" pitchFamily="66" charset="0"/>
              </a:rPr>
              <a:t> «Снегирь</a:t>
            </a:r>
            <a:r>
              <a:rPr lang="ru-RU" sz="3100" b="1" dirty="0" smtClean="0">
                <a:latin typeface="Comic Sans MS" panose="030F0702030302020204" pitchFamily="66" charset="0"/>
              </a:rPr>
              <a:t>», </a:t>
            </a:r>
            <a:r>
              <a:rPr lang="ru-RU" sz="3100" b="1" dirty="0" err="1">
                <a:latin typeface="Comic Sans MS" panose="030F0702030302020204" pitchFamily="66" charset="0"/>
              </a:rPr>
              <a:t>В.Ульянова</a:t>
            </a:r>
            <a:r>
              <a:rPr lang="ru-RU" sz="3100" b="1" dirty="0">
                <a:latin typeface="Comic Sans MS" panose="030F0702030302020204" pitchFamily="66" charset="0"/>
              </a:rPr>
              <a:t> «Снегири», </a:t>
            </a:r>
            <a:r>
              <a:rPr lang="ru-RU" sz="3100" b="1" dirty="0" smtClean="0">
                <a:latin typeface="Comic Sans MS" panose="030F0702030302020204" pitchFamily="66" charset="0"/>
              </a:rPr>
              <a:t>«Сказка о птице снегирь», отгадывание загадок, заучивание </a:t>
            </a:r>
            <a:r>
              <a:rPr lang="ru-RU" sz="3100" b="1" dirty="0" err="1" smtClean="0">
                <a:latin typeface="Comic Sans MS" panose="030F0702030302020204" pitchFamily="66" charset="0"/>
              </a:rPr>
              <a:t>физминуток</a:t>
            </a:r>
            <a:r>
              <a:rPr lang="ru-RU" sz="3100" b="1" dirty="0" smtClean="0">
                <a:latin typeface="Comic Sans MS" panose="030F0702030302020204" pitchFamily="66" charset="0"/>
              </a:rPr>
              <a:t>, пальчиковых игр </a:t>
            </a:r>
            <a:br>
              <a:rPr lang="ru-RU" sz="3100" b="1" dirty="0" smtClean="0">
                <a:latin typeface="Comic Sans MS" panose="030F0702030302020204" pitchFamily="66" charset="0"/>
              </a:rPr>
            </a:br>
            <a:r>
              <a:rPr lang="ru-RU" sz="3100" b="1" dirty="0" smtClean="0">
                <a:latin typeface="Comic Sans MS" panose="030F0702030302020204" pitchFamily="66" charset="0"/>
              </a:rPr>
              <a:t>«Сел на ветку </a:t>
            </a:r>
            <a:r>
              <a:rPr lang="ru-RU" sz="3100" b="1" dirty="0" err="1" smtClean="0">
                <a:latin typeface="Comic Sans MS" panose="030F0702030302020204" pitchFamily="66" charset="0"/>
              </a:rPr>
              <a:t>снегирек</a:t>
            </a:r>
            <a:r>
              <a:rPr lang="ru-RU" sz="3100" b="1" dirty="0" smtClean="0">
                <a:latin typeface="Comic Sans MS" panose="030F0702030302020204" pitchFamily="66" charset="0"/>
              </a:rPr>
              <a:t>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0436" y="4967785"/>
            <a:ext cx="4776716" cy="178785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latin typeface="Comic Sans MS" panose="030F0702030302020204" pitchFamily="66" charset="0"/>
              </a:rPr>
              <a:t>Чернокрылый, красногрудый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latin typeface="Comic Sans MS" panose="030F0702030302020204" pitchFamily="66" charset="0"/>
              </a:rPr>
              <a:t>И зимой найдет приют: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latin typeface="Comic Sans MS" panose="030F0702030302020204" pitchFamily="66" charset="0"/>
              </a:rPr>
              <a:t>Не боится он простуды —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latin typeface="Comic Sans MS" panose="030F0702030302020204" pitchFamily="66" charset="0"/>
              </a:rPr>
              <a:t>С первым снегом тут как тут!</a:t>
            </a:r>
          </a:p>
          <a:p>
            <a:endParaRPr lang="ru-RU" dirty="0"/>
          </a:p>
        </p:txBody>
      </p:sp>
      <p:pic>
        <p:nvPicPr>
          <p:cNvPr id="8" name="Picture 4" descr="Снегирь :: Юному натуралисту-орнитологу. Справочник птиц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27" b="93458" l="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152" y="4659761"/>
            <a:ext cx="2611688" cy="209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5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 зима - 69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78"/>
            <a:ext cx="9150934" cy="686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535" y="1774210"/>
            <a:ext cx="8925636" cy="375313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2700" b="1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sz="27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ТЕХНИКА РАБОТЫ С ПЛАСТИЛИНОМ</a:t>
            </a:r>
            <a:br>
              <a:rPr lang="ru-RU" sz="27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2700" dirty="0" smtClean="0">
                <a:latin typeface="Comic Sans MS" panose="030F0702030302020204" pitchFamily="66" charset="0"/>
              </a:rPr>
              <a:t/>
            </a:r>
            <a:br>
              <a:rPr lang="ru-RU" sz="2700" dirty="0" smtClean="0">
                <a:latin typeface="Comic Sans MS" panose="030F0702030302020204" pitchFamily="66" charset="0"/>
              </a:rPr>
            </a:br>
            <a:r>
              <a:rPr lang="ru-RU" sz="2700" b="1" dirty="0" smtClean="0">
                <a:latin typeface="Comic Sans MS" panose="030F0702030302020204" pitchFamily="66" charset="0"/>
              </a:rPr>
              <a:t>Дети делиться на подгруппы-одним предлагается по трафаретам  нарисовать </a:t>
            </a:r>
            <a:r>
              <a:rPr lang="ru-RU" sz="2700" b="1" dirty="0">
                <a:latin typeface="Comic Sans MS" panose="030F0702030302020204" pitchFamily="66" charset="0"/>
              </a:rPr>
              <a:t> его в технике </a:t>
            </a:r>
            <a:r>
              <a:rPr lang="ru-RU" sz="2700" b="1" dirty="0" err="1" smtClean="0">
                <a:latin typeface="Comic Sans MS" panose="030F0702030302020204" pitchFamily="66" charset="0"/>
              </a:rPr>
              <a:t>пластилинографии</a:t>
            </a:r>
            <a:r>
              <a:rPr lang="ru-RU" sz="2700" b="1" dirty="0" smtClean="0">
                <a:latin typeface="Comic Sans MS" panose="030F0702030302020204" pitchFamily="66" charset="0"/>
              </a:rPr>
              <a:t>, другим в этой же технике сделать ветку рябины с ягодами.</a:t>
            </a:r>
            <a:br>
              <a:rPr lang="ru-RU" sz="2700" b="1" dirty="0" smtClean="0">
                <a:latin typeface="Comic Sans MS" panose="030F0702030302020204" pitchFamily="66" charset="0"/>
              </a:rPr>
            </a:br>
            <a:r>
              <a:rPr lang="ru-RU" sz="2700" b="1" dirty="0">
                <a:latin typeface="Comic Sans MS" panose="030F0702030302020204" pitchFamily="66" charset="0"/>
              </a:rPr>
              <a:t>-</a:t>
            </a:r>
            <a:r>
              <a:rPr lang="ru-RU" sz="2700" b="1" dirty="0" smtClean="0">
                <a:latin typeface="Comic Sans MS" panose="030F0702030302020204" pitchFamily="66" charset="0"/>
              </a:rPr>
              <a:t> </a:t>
            </a:r>
            <a:r>
              <a:rPr lang="ru-RU" sz="2700" b="1" dirty="0">
                <a:latin typeface="Comic Sans MS" panose="030F0702030302020204" pitchFamily="66" charset="0"/>
              </a:rPr>
              <a:t>Кто из вас помнит, как это делается? </a:t>
            </a:r>
            <a:r>
              <a:rPr lang="ru-RU" sz="2700" b="1" dirty="0" smtClean="0">
                <a:latin typeface="Comic Sans MS" panose="030F0702030302020204" pitchFamily="66" charset="0"/>
              </a:rPr>
              <a:t/>
            </a:r>
            <a:br>
              <a:rPr lang="ru-RU" sz="2700" b="1" dirty="0" smtClean="0">
                <a:latin typeface="Comic Sans MS" panose="030F0702030302020204" pitchFamily="66" charset="0"/>
              </a:rPr>
            </a:br>
            <a:r>
              <a:rPr lang="ru-RU" sz="2700" b="1" dirty="0" smtClean="0">
                <a:latin typeface="Comic Sans MS" panose="030F0702030302020204" pitchFamily="66" charset="0"/>
              </a:rPr>
              <a:t>(</a:t>
            </a:r>
            <a:r>
              <a:rPr lang="ru-RU" sz="2700" b="1" dirty="0">
                <a:latin typeface="Comic Sans MS" panose="030F0702030302020204" pitchFamily="66" charset="0"/>
              </a:rPr>
              <a:t>Ответы детей).  </a:t>
            </a:r>
            <a:r>
              <a:rPr lang="ru-RU" sz="2700" b="1" dirty="0" smtClean="0">
                <a:latin typeface="Comic Sans MS" panose="030F0702030302020204" pitchFamily="66" charset="0"/>
              </a:rPr>
              <a:t/>
            </a:r>
            <a:br>
              <a:rPr lang="ru-RU" sz="2700" b="1" dirty="0" smtClean="0">
                <a:latin typeface="Comic Sans MS" panose="030F0702030302020204" pitchFamily="66" charset="0"/>
              </a:rPr>
            </a:br>
            <a:r>
              <a:rPr lang="ru-RU" sz="2700" b="1" dirty="0" smtClean="0">
                <a:latin typeface="Comic Sans MS" panose="030F0702030302020204" pitchFamily="66" charset="0"/>
              </a:rPr>
              <a:t>Воспитатель </a:t>
            </a:r>
            <a:r>
              <a:rPr lang="ru-RU" sz="2700" b="1" dirty="0">
                <a:latin typeface="Comic Sans MS" panose="030F0702030302020204" pitchFamily="66" charset="0"/>
              </a:rPr>
              <a:t>вместе с детьми вспоминает </a:t>
            </a:r>
            <a:r>
              <a:rPr lang="ru-RU" sz="2700" b="1" dirty="0" smtClean="0">
                <a:latin typeface="Comic Sans MS" panose="030F0702030302020204" pitchFamily="66" charset="0"/>
              </a:rPr>
              <a:t/>
            </a:r>
            <a:br>
              <a:rPr lang="ru-RU" sz="2700" b="1" dirty="0" smtClean="0">
                <a:latin typeface="Comic Sans MS" panose="030F0702030302020204" pitchFamily="66" charset="0"/>
              </a:rPr>
            </a:br>
            <a:r>
              <a:rPr lang="ru-RU" sz="2700" b="1" dirty="0" smtClean="0">
                <a:latin typeface="Comic Sans MS" panose="030F0702030302020204" pitchFamily="66" charset="0"/>
              </a:rPr>
              <a:t>правила </a:t>
            </a:r>
            <a:r>
              <a:rPr lang="ru-RU" sz="2700" b="1" dirty="0">
                <a:latin typeface="Comic Sans MS" panose="030F0702030302020204" pitchFamily="66" charset="0"/>
              </a:rPr>
              <a:t>и порядок работы с пластилином  </a:t>
            </a:r>
            <a:r>
              <a:rPr lang="ru-RU" sz="2700" b="1" dirty="0" smtClean="0">
                <a:latin typeface="Comic Sans MS" panose="030F0702030302020204" pitchFamily="66" charset="0"/>
              </a:rPr>
              <a:t/>
            </a:r>
            <a:br>
              <a:rPr lang="ru-RU" sz="2700" b="1" dirty="0" smtClean="0">
                <a:latin typeface="Comic Sans MS" panose="030F0702030302020204" pitchFamily="66" charset="0"/>
              </a:rPr>
            </a:br>
            <a:r>
              <a:rPr lang="ru-RU" sz="2700" b="1" dirty="0" smtClean="0">
                <a:latin typeface="Comic Sans MS" panose="030F0702030302020204" pitchFamily="66" charset="0"/>
              </a:rPr>
              <a:t>в </a:t>
            </a:r>
            <a:r>
              <a:rPr lang="ru-RU" sz="2700" b="1" dirty="0">
                <a:latin typeface="Comic Sans MS" panose="030F0702030302020204" pitchFamily="66" charset="0"/>
              </a:rPr>
              <a:t>технике </a:t>
            </a:r>
            <a:r>
              <a:rPr lang="ru-RU" sz="2700" b="1" dirty="0" err="1">
                <a:latin typeface="Comic Sans MS" panose="030F0702030302020204" pitchFamily="66" charset="0"/>
              </a:rPr>
              <a:t>пластилинографии</a:t>
            </a:r>
            <a:r>
              <a:rPr lang="ru-RU" sz="2700" b="1" dirty="0">
                <a:latin typeface="Comic Sans MS" panose="030F0702030302020204" pitchFamily="66" charset="0"/>
              </a:rPr>
              <a:t>:</a:t>
            </a:r>
            <a:br>
              <a:rPr lang="ru-RU" sz="2700" b="1" dirty="0">
                <a:latin typeface="Comic Sans MS" panose="030F0702030302020204" pitchFamily="66" charset="0"/>
              </a:rPr>
            </a:br>
            <a:r>
              <a:rPr lang="ru-RU" sz="2700" dirty="0">
                <a:latin typeface="Comic Sans MS" panose="030F0702030302020204" pitchFamily="66" charset="0"/>
              </a:rPr>
              <a:t> </a:t>
            </a:r>
            <a:r>
              <a:rPr lang="ru-RU" sz="2700" b="1" dirty="0">
                <a:latin typeface="Comic Sans MS" panose="030F0702030302020204" pitchFamily="66" charset="0"/>
              </a:rPr>
              <a:t>- отщипываем маленький  кусочек  пластилина </a:t>
            </a:r>
            <a:r>
              <a:rPr lang="ru-RU" sz="2700" b="1" dirty="0" smtClean="0">
                <a:latin typeface="Comic Sans MS" panose="030F0702030302020204" pitchFamily="66" charset="0"/>
              </a:rPr>
              <a:t> </a:t>
            </a:r>
            <a:r>
              <a:rPr lang="ru-RU" sz="2700" b="1" dirty="0">
                <a:latin typeface="Comic Sans MS" panose="030F0702030302020204" pitchFamily="66" charset="0"/>
              </a:rPr>
              <a:t> </a:t>
            </a:r>
            <a:br>
              <a:rPr lang="ru-RU" sz="2700" b="1" dirty="0">
                <a:latin typeface="Comic Sans MS" panose="030F0702030302020204" pitchFamily="66" charset="0"/>
              </a:rPr>
            </a:br>
            <a:r>
              <a:rPr lang="ru-RU" sz="2700" b="1" dirty="0">
                <a:latin typeface="Comic Sans MS" panose="030F0702030302020204" pitchFamily="66" charset="0"/>
              </a:rPr>
              <a:t> - разминаем пластилин,</a:t>
            </a:r>
            <a:br>
              <a:rPr lang="ru-RU" sz="2700" b="1" dirty="0">
                <a:latin typeface="Comic Sans MS" panose="030F0702030302020204" pitchFamily="66" charset="0"/>
              </a:rPr>
            </a:br>
            <a:r>
              <a:rPr lang="ru-RU" sz="2700" b="1" dirty="0">
                <a:latin typeface="Comic Sans MS" panose="030F0702030302020204" pitchFamily="66" charset="0"/>
              </a:rPr>
              <a:t> -наносим на </a:t>
            </a:r>
            <a:r>
              <a:rPr lang="ru-RU" sz="2700" b="1" dirty="0" smtClean="0">
                <a:latin typeface="Comic Sans MS" panose="030F0702030302020204" pitchFamily="66" charset="0"/>
              </a:rPr>
              <a:t>картон,</a:t>
            </a:r>
            <a:r>
              <a:rPr lang="ru-RU" sz="2700" b="1" dirty="0">
                <a:latin typeface="Comic Sans MS" panose="030F0702030302020204" pitchFamily="66" charset="0"/>
              </a:rPr>
              <a:t/>
            </a:r>
            <a:br>
              <a:rPr lang="ru-RU" sz="2700" b="1" dirty="0">
                <a:latin typeface="Comic Sans MS" panose="030F0702030302020204" pitchFamily="66" charset="0"/>
              </a:rPr>
            </a:br>
            <a:r>
              <a:rPr lang="ru-RU" sz="2700" b="1" dirty="0">
                <a:latin typeface="Comic Sans MS" panose="030F0702030302020204" pitchFamily="66" charset="0"/>
              </a:rPr>
              <a:t> - растягиваем его по бумаге .</a:t>
            </a:r>
            <a:r>
              <a:rPr lang="ru-RU" sz="2700" b="1" dirty="0"/>
              <a:t/>
            </a:r>
            <a:br>
              <a:rPr lang="ru-RU" sz="2700" b="1" dirty="0"/>
            </a:br>
            <a:endParaRPr lang="ru-RU" sz="27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992572" y="6857999"/>
            <a:ext cx="6008427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" name="Picture 4" descr="Снегирь :: Юному натуралисту-орнитологу. Справочник птиц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27" b="93458" l="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962" y="4926841"/>
            <a:ext cx="2278877" cy="18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Снегирь :: Юному натуралисту-орнитологу. Справочник птиц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27" b="93458" l="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6337" y="5131896"/>
            <a:ext cx="2238530" cy="174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09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 зима - 69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78"/>
            <a:ext cx="9150934" cy="686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0762" y="1122362"/>
            <a:ext cx="5528521" cy="607000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ФИЗМИНУТКА</a:t>
            </a:r>
            <a:r>
              <a:rPr lang="ru-RU" sz="2700" dirty="0">
                <a:latin typeface="Comic Sans MS" panose="030F0702030302020204" pitchFamily="66" charset="0"/>
              </a:rPr>
              <a:t/>
            </a:r>
            <a:br>
              <a:rPr lang="ru-RU" sz="2700" dirty="0">
                <a:latin typeface="Comic Sans MS" panose="030F0702030302020204" pitchFamily="66" charset="0"/>
              </a:rPr>
            </a:br>
            <a:r>
              <a:rPr lang="ru-RU" sz="2700" b="1" dirty="0">
                <a:latin typeface="Comic Sans MS" panose="030F0702030302020204" pitchFamily="66" charset="0"/>
              </a:rPr>
              <a:t>Снегири в лесу кружатся</a:t>
            </a:r>
            <a:r>
              <a:rPr lang="ru-RU" sz="2700" b="1" dirty="0" smtClean="0">
                <a:latin typeface="Comic Sans MS" panose="030F0702030302020204" pitchFamily="66" charset="0"/>
              </a:rPr>
              <a:t>,</a:t>
            </a:r>
            <a:br>
              <a:rPr lang="ru-RU" sz="2700" b="1" dirty="0" smtClean="0">
                <a:latin typeface="Comic Sans MS" panose="030F0702030302020204" pitchFamily="66" charset="0"/>
              </a:rPr>
            </a:br>
            <a:r>
              <a:rPr lang="ru-RU" sz="2700" dirty="0" smtClean="0">
                <a:latin typeface="Comic Sans MS" panose="030F0702030302020204" pitchFamily="66" charset="0"/>
              </a:rPr>
              <a:t> </a:t>
            </a:r>
            <a:r>
              <a:rPr lang="ru-RU" sz="2700" dirty="0">
                <a:latin typeface="Comic Sans MS" panose="030F0702030302020204" pitchFamily="66" charset="0"/>
              </a:rPr>
              <a:t>(Дети бегаю, машут «крыльями»)</a:t>
            </a:r>
            <a:br>
              <a:rPr lang="ru-RU" sz="2700" dirty="0">
                <a:latin typeface="Comic Sans MS" panose="030F0702030302020204" pitchFamily="66" charset="0"/>
              </a:rPr>
            </a:br>
            <a:r>
              <a:rPr lang="ru-RU" sz="2700" b="1" dirty="0">
                <a:latin typeface="Comic Sans MS" panose="030F0702030302020204" pitchFamily="66" charset="0"/>
              </a:rPr>
              <a:t>На поляну все садятся,</a:t>
            </a:r>
            <a:br>
              <a:rPr lang="ru-RU" sz="2700" b="1" dirty="0">
                <a:latin typeface="Comic Sans MS" panose="030F0702030302020204" pitchFamily="66" charset="0"/>
              </a:rPr>
            </a:br>
            <a:r>
              <a:rPr lang="ru-RU" sz="2700" b="1" dirty="0">
                <a:latin typeface="Comic Sans MS" panose="030F0702030302020204" pitchFamily="66" charset="0"/>
              </a:rPr>
              <a:t>Предстоит им долгий путь,</a:t>
            </a:r>
            <a:br>
              <a:rPr lang="ru-RU" sz="2700" b="1" dirty="0">
                <a:latin typeface="Comic Sans MS" panose="030F0702030302020204" pitchFamily="66" charset="0"/>
              </a:rPr>
            </a:br>
            <a:r>
              <a:rPr lang="ru-RU" sz="2700" b="1" dirty="0">
                <a:latin typeface="Comic Sans MS" panose="030F0702030302020204" pitchFamily="66" charset="0"/>
              </a:rPr>
              <a:t>Надо птичкам отдохнуть</a:t>
            </a:r>
            <a:r>
              <a:rPr lang="ru-RU" sz="2700" b="1" dirty="0" smtClean="0">
                <a:latin typeface="Comic Sans MS" panose="030F0702030302020204" pitchFamily="66" charset="0"/>
              </a:rPr>
              <a:t>.</a:t>
            </a:r>
            <a:br>
              <a:rPr lang="ru-RU" sz="2700" b="1" dirty="0" smtClean="0">
                <a:latin typeface="Comic Sans MS" panose="030F0702030302020204" pitchFamily="66" charset="0"/>
              </a:rPr>
            </a:br>
            <a:r>
              <a:rPr lang="ru-RU" sz="2700" dirty="0" smtClean="0">
                <a:latin typeface="Comic Sans MS" panose="030F0702030302020204" pitchFamily="66" charset="0"/>
              </a:rPr>
              <a:t> </a:t>
            </a:r>
            <a:r>
              <a:rPr lang="ru-RU" sz="2700" dirty="0">
                <a:latin typeface="Comic Sans MS" panose="030F0702030302020204" pitchFamily="66" charset="0"/>
              </a:rPr>
              <a:t>(Дети садятся в глубокий присед </a:t>
            </a:r>
            <a:r>
              <a:rPr lang="ru-RU" sz="2700" dirty="0" smtClean="0">
                <a:latin typeface="Comic Sans MS" panose="030F0702030302020204" pitchFamily="66" charset="0"/>
              </a:rPr>
              <a:t/>
            </a:r>
            <a:br>
              <a:rPr lang="ru-RU" sz="2700" dirty="0" smtClean="0">
                <a:latin typeface="Comic Sans MS" panose="030F0702030302020204" pitchFamily="66" charset="0"/>
              </a:rPr>
            </a:br>
            <a:r>
              <a:rPr lang="ru-RU" sz="2700" dirty="0" smtClean="0">
                <a:latin typeface="Comic Sans MS" panose="030F0702030302020204" pitchFamily="66" charset="0"/>
              </a:rPr>
              <a:t>и </a:t>
            </a:r>
            <a:r>
              <a:rPr lang="ru-RU" sz="2700" dirty="0">
                <a:latin typeface="Comic Sans MS" panose="030F0702030302020204" pitchFamily="66" charset="0"/>
              </a:rPr>
              <a:t>сидят несколько секунд.)</a:t>
            </a:r>
            <a:br>
              <a:rPr lang="ru-RU" sz="2700" dirty="0">
                <a:latin typeface="Comic Sans MS" panose="030F0702030302020204" pitchFamily="66" charset="0"/>
              </a:rPr>
            </a:br>
            <a:r>
              <a:rPr lang="ru-RU" sz="2700" b="1" dirty="0">
                <a:latin typeface="Comic Sans MS" panose="030F0702030302020204" pitchFamily="66" charset="0"/>
              </a:rPr>
              <a:t>И опять пора в дорогу,</a:t>
            </a:r>
            <a:br>
              <a:rPr lang="ru-RU" sz="2700" b="1" dirty="0">
                <a:latin typeface="Comic Sans MS" panose="030F0702030302020204" pitchFamily="66" charset="0"/>
              </a:rPr>
            </a:br>
            <a:r>
              <a:rPr lang="ru-RU" sz="2700" b="1" dirty="0">
                <a:latin typeface="Comic Sans MS" panose="030F0702030302020204" pitchFamily="66" charset="0"/>
              </a:rPr>
              <a:t>Пролететь нам надо много</a:t>
            </a:r>
            <a:r>
              <a:rPr lang="ru-RU" sz="2700" dirty="0" smtClean="0">
                <a:latin typeface="Comic Sans MS" panose="030F0702030302020204" pitchFamily="66" charset="0"/>
              </a:rPr>
              <a:t>.</a:t>
            </a:r>
            <a:br>
              <a:rPr lang="ru-RU" sz="2700" dirty="0" smtClean="0">
                <a:latin typeface="Comic Sans MS" panose="030F0702030302020204" pitchFamily="66" charset="0"/>
              </a:rPr>
            </a:br>
            <a:r>
              <a:rPr lang="ru-RU" sz="2700" dirty="0" smtClean="0">
                <a:latin typeface="Comic Sans MS" panose="030F0702030302020204" pitchFamily="66" charset="0"/>
              </a:rPr>
              <a:t> </a:t>
            </a:r>
            <a:r>
              <a:rPr lang="ru-RU" sz="2700" dirty="0">
                <a:latin typeface="Comic Sans MS" panose="030F0702030302020204" pitchFamily="66" charset="0"/>
              </a:rPr>
              <a:t>(Дети встают и машут «крыльями».)</a:t>
            </a:r>
            <a:br>
              <a:rPr lang="ru-RU" sz="2700" dirty="0">
                <a:latin typeface="Comic Sans MS" panose="030F0702030302020204" pitchFamily="66" charset="0"/>
              </a:rPr>
            </a:br>
            <a:r>
              <a:rPr lang="ru-RU" sz="2700" b="1" dirty="0">
                <a:latin typeface="Comic Sans MS" panose="030F0702030302020204" pitchFamily="66" charset="0"/>
              </a:rPr>
              <a:t>Вот и лес. Ура! Ура!</a:t>
            </a:r>
            <a:br>
              <a:rPr lang="ru-RU" sz="2700" b="1" dirty="0">
                <a:latin typeface="Comic Sans MS" panose="030F0702030302020204" pitchFamily="66" charset="0"/>
              </a:rPr>
            </a:br>
            <a:r>
              <a:rPr lang="ru-RU" sz="2700" b="1" dirty="0">
                <a:latin typeface="Comic Sans MS" panose="030F0702030302020204" pitchFamily="66" charset="0"/>
              </a:rPr>
              <a:t>Нам на веточки пора,</a:t>
            </a:r>
            <a:br>
              <a:rPr lang="ru-RU" sz="2700" b="1" dirty="0">
                <a:latin typeface="Comic Sans MS" panose="030F0702030302020204" pitchFamily="66" charset="0"/>
              </a:rPr>
            </a:br>
            <a:r>
              <a:rPr lang="ru-RU" sz="2700" b="1" dirty="0">
                <a:latin typeface="Comic Sans MS" panose="030F0702030302020204" pitchFamily="66" charset="0"/>
              </a:rPr>
              <a:t>Замедляем, дети, шаг</a:t>
            </a:r>
            <a:br>
              <a:rPr lang="ru-RU" sz="2700" b="1" dirty="0">
                <a:latin typeface="Comic Sans MS" panose="030F0702030302020204" pitchFamily="66" charset="0"/>
              </a:rPr>
            </a:br>
            <a:r>
              <a:rPr lang="ru-RU" sz="2700" b="1" dirty="0">
                <a:latin typeface="Comic Sans MS" panose="030F0702030302020204" pitchFamily="66" charset="0"/>
              </a:rPr>
              <a:t>И на месте стой! Вот так!</a:t>
            </a:r>
            <a:br>
              <a:rPr lang="ru-RU" sz="2700" b="1" dirty="0">
                <a:latin typeface="Comic Sans MS" panose="030F0702030302020204" pitchFamily="66" charset="0"/>
              </a:rPr>
            </a:br>
            <a:r>
              <a:rPr lang="ru-RU" sz="2700" b="1" dirty="0">
                <a:latin typeface="Comic Sans MS" panose="030F0702030302020204" pitchFamily="66" charset="0"/>
              </a:rPr>
              <a:t>А теперь мы сядем дружно,</a:t>
            </a:r>
            <a:br>
              <a:rPr lang="ru-RU" sz="2700" b="1" dirty="0">
                <a:latin typeface="Comic Sans MS" panose="030F0702030302020204" pitchFamily="66" charset="0"/>
              </a:rPr>
            </a:br>
            <a:r>
              <a:rPr lang="ru-RU" sz="2700" b="1" dirty="0">
                <a:latin typeface="Comic Sans MS" panose="030F0702030302020204" pitchFamily="66" charset="0"/>
              </a:rPr>
              <a:t>Нам ещё работать нужно!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6728346"/>
            <a:ext cx="6858000" cy="12965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050" name="Picture 2" descr="Наклейки «Снегири и рябина» Декорет L в Москве – купить по низкой цене в  интернет-магазине Леруа Мерлен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300" l="11100" r="86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53" t="1711" r="18130" b="2839"/>
          <a:stretch/>
        </p:blipFill>
        <p:spPr bwMode="auto">
          <a:xfrm>
            <a:off x="510822" y="1823995"/>
            <a:ext cx="2798553" cy="388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97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зима - 69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78"/>
            <a:ext cx="9150934" cy="686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6" r="18010" b="116"/>
          <a:stretch/>
        </p:blipFill>
        <p:spPr>
          <a:xfrm rot="5400000">
            <a:off x="812157" y="-33418"/>
            <a:ext cx="2869211" cy="31219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1"/>
          <a:stretch/>
        </p:blipFill>
        <p:spPr>
          <a:xfrm rot="5400000">
            <a:off x="5049283" y="21063"/>
            <a:ext cx="2869214" cy="30129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" t="16568" r="21990" b="23731"/>
          <a:stretch/>
        </p:blipFill>
        <p:spPr>
          <a:xfrm rot="5400000">
            <a:off x="787021" y="4098400"/>
            <a:ext cx="3366446" cy="20198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6" r="23781"/>
          <a:stretch/>
        </p:blipFill>
        <p:spPr>
          <a:xfrm rot="5400000">
            <a:off x="4802589" y="3212086"/>
            <a:ext cx="3217844" cy="381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0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 зима - 69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78"/>
            <a:ext cx="9150934" cy="686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4749421"/>
            <a:ext cx="6858000" cy="1460310"/>
          </a:xfrm>
        </p:spPr>
        <p:txBody>
          <a:bodyPr/>
          <a:lstStyle/>
          <a:p>
            <a:r>
              <a:rPr lang="ru-RU" b="1" dirty="0">
                <a:latin typeface="Comic Sans MS" panose="030F0702030302020204" pitchFamily="66" charset="0"/>
              </a:rPr>
              <a:t>Вот на ветке, посмотри</a:t>
            </a:r>
            <a:br>
              <a:rPr lang="ru-RU" b="1" dirty="0">
                <a:latin typeface="Comic Sans MS" panose="030F0702030302020204" pitchFamily="66" charset="0"/>
              </a:rPr>
            </a:br>
            <a:r>
              <a:rPr lang="ru-RU" b="1" dirty="0">
                <a:latin typeface="Comic Sans MS" panose="030F0702030302020204" pitchFamily="66" charset="0"/>
              </a:rPr>
              <a:t>           </a:t>
            </a:r>
            <a:r>
              <a:rPr lang="ru-RU" b="1" dirty="0" smtClean="0">
                <a:latin typeface="Comic Sans MS" panose="030F0702030302020204" pitchFamily="66" charset="0"/>
              </a:rPr>
              <a:t>В </a:t>
            </a:r>
            <a:r>
              <a:rPr lang="ru-RU" b="1" dirty="0">
                <a:latin typeface="Comic Sans MS" panose="030F0702030302020204" pitchFamily="66" charset="0"/>
              </a:rPr>
              <a:t>красных майках снегири. </a:t>
            </a:r>
            <a:br>
              <a:rPr lang="ru-RU" b="1" dirty="0">
                <a:latin typeface="Comic Sans MS" panose="030F0702030302020204" pitchFamily="66" charset="0"/>
              </a:rPr>
            </a:br>
            <a:r>
              <a:rPr lang="ru-RU" b="1" dirty="0">
                <a:latin typeface="Comic Sans MS" panose="030F0702030302020204" pitchFamily="66" charset="0"/>
              </a:rPr>
              <a:t>           Распушили перышки, </a:t>
            </a:r>
            <a:br>
              <a:rPr lang="ru-RU" b="1" dirty="0">
                <a:latin typeface="Comic Sans MS" panose="030F0702030302020204" pitchFamily="66" charset="0"/>
              </a:rPr>
            </a:br>
            <a:r>
              <a:rPr lang="ru-RU" b="1" dirty="0">
                <a:latin typeface="Comic Sans MS" panose="030F0702030302020204" pitchFamily="66" charset="0"/>
              </a:rPr>
              <a:t>           </a:t>
            </a:r>
            <a:r>
              <a:rPr lang="ru-RU" b="1" dirty="0" smtClean="0">
                <a:latin typeface="Comic Sans MS" panose="030F0702030302020204" pitchFamily="66" charset="0"/>
              </a:rPr>
              <a:t>       Нежатся </a:t>
            </a:r>
            <a:r>
              <a:rPr lang="ru-RU" b="1" dirty="0">
                <a:latin typeface="Comic Sans MS" panose="030F0702030302020204" pitchFamily="66" charset="0"/>
              </a:rPr>
              <a:t>на солнышке.</a:t>
            </a:r>
            <a:endParaRPr lang="ru-RU" b="1" dirty="0"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3" t="30100" r="36635" b="14904"/>
          <a:stretch/>
        </p:blipFill>
        <p:spPr>
          <a:xfrm rot="5400000">
            <a:off x="1349778" y="222845"/>
            <a:ext cx="3119917" cy="49189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9" t="12057" r="10050"/>
          <a:stretch/>
        </p:blipFill>
        <p:spPr>
          <a:xfrm rot="5400000">
            <a:off x="5700114" y="86019"/>
            <a:ext cx="3119918" cy="323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9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 зима - 69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934" cy="686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01000" y="1122363"/>
            <a:ext cx="457200" cy="4061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374709"/>
            <a:ext cx="6858000" cy="4203511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СПАСИБО ЗА ВНИМАНИЕ!</a:t>
            </a:r>
            <a:endParaRPr lang="ru-RU" sz="6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42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</TotalTime>
  <Words>66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Тема Office</vt:lpstr>
      <vt:lpstr>МАДОУ д/сад №62</vt:lpstr>
      <vt:lpstr>С 9.01 МЫ РАБОТАЕМ ПО ТЕМЕ «ЗИМА»,  где беседуем с детьми не только о зимних явлениях, о погоде,  но и также о диких животных, животных Севера и зимующих птицах. Одно из занятий мы посветили коллективной работе – это пластилинография на тему: «Снегири на ветке». </vt:lpstr>
      <vt:lpstr>ЗАДАЧИ: -продолжать учить детей работать в технике пластилинографии; передавать внешний вид снегиря на плоскости; -закреплять приемы работы в технике пластилинографии: отщипывание, размазывание, раскатывание; -закрепить знания детей о снегирях: особенности окраски, строения, время прилета; обобщать знания о зимующих птицах;  -развивать мелкую моторику  пальцев рук; -расширять словарный запас, развивать речь;   -воспитывать любознательность,  бережное отношение к птицам, художественный вкус. </vt:lpstr>
      <vt:lpstr>ПРЕДВАРИТЕЛЬНАЯ РАБОТА: беседы о зимующих птицах, наблюдения  на прогулке, рассматривание фотографий и иллюстраций, презентаций о зимующих птицах, чтение художественной литературы: А.Барто «Снегирь», В.Ульянова «Снегири», «Сказка о птице снегирь», отгадывание загадок, заучивание физминуток, пальчиковых игр  «Сел на ветку снегирек»</vt:lpstr>
      <vt:lpstr>   ТЕХНИКА РАБОТЫ С ПЛАСТИЛИНОМ  Дети делиться на подгруппы-одним предлагается по трафаретам  нарисовать  его в технике пластилинографии, другим в этой же технике сделать ветку рябины с ягодами. - Кто из вас помнит, как это делается?  (Ответы детей).   Воспитатель вместе с детьми вспоминает  правила и порядок работы с пластилином   в технике пластилинографии:  - отщипываем маленький  кусочек  пластилина     - разминаем пластилин,  -наносим на картон,  - растягиваем его по бумаге . </vt:lpstr>
      <vt:lpstr>ФИЗМИНУТКА Снегири в лесу кружатся,  (Дети бегаю, машут «крыльями») На поляну все садятся, Предстоит им долгий путь, Надо птичкам отдохнуть.  (Дети садятся в глубокий присед  и сидят несколько секунд.) И опять пора в дорогу, Пролететь нам надо много.  (Дети встают и машут «крыльями».) Вот и лес. Ура! Ура! Нам на веточки пора, Замедляем, дети, шаг И на месте стой! Вот так! А теперь мы сядем дружно, Нам ещё работать нужно!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Галина</cp:lastModifiedBy>
  <cp:revision>14</cp:revision>
  <dcterms:created xsi:type="dcterms:W3CDTF">2023-01-19T15:02:20Z</dcterms:created>
  <dcterms:modified xsi:type="dcterms:W3CDTF">2023-01-19T17:38:46Z</dcterms:modified>
</cp:coreProperties>
</file>