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49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Лексические </a:t>
            </a:r>
            <a:r>
              <a:rPr lang="ru-RU" dirty="0" smtClean="0"/>
              <a:t>задания по теме «Зимующие птицы»</a:t>
            </a:r>
            <a:br>
              <a:rPr lang="ru-RU" dirty="0" smtClean="0"/>
            </a:br>
            <a:r>
              <a:rPr lang="ru-RU" dirty="0" smtClean="0"/>
              <a:t>старшая группа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Зиядутдинова</a:t>
            </a:r>
            <a:r>
              <a:rPr lang="ru-RU" dirty="0" smtClean="0"/>
              <a:t> Э.С.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64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/>
              <a:t>Игра «Две кормушки»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u="sng" dirty="0"/>
              <a:t>Цели:</a:t>
            </a:r>
            <a:r>
              <a:rPr lang="ru-RU" sz="2600" i="1" dirty="0"/>
              <a:t> </a:t>
            </a:r>
            <a:r>
              <a:rPr lang="ru-RU" sz="2600" dirty="0"/>
              <a:t>совершенствовать навык слогового анализа слов.</a:t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6328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u="sng" dirty="0">
                <a:latin typeface="+mj-lt"/>
              </a:rPr>
              <a:t>Ход игры.</a:t>
            </a:r>
            <a:r>
              <a:rPr lang="ru-RU" sz="2600" dirty="0">
                <a:latin typeface="+mj-lt"/>
              </a:rPr>
              <a:t> Воспитатель предлагает детям разделить на слоги слова — названия зимующих птиц и рассадить их по кормушкам. </a:t>
            </a:r>
            <a:endParaRPr lang="ru-RU" sz="2600" dirty="0" smtClean="0">
              <a:latin typeface="+mj-lt"/>
            </a:endParaRP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В </a:t>
            </a:r>
            <a:r>
              <a:rPr lang="ru-RU" sz="2600" dirty="0">
                <a:latin typeface="+mj-lt"/>
              </a:rPr>
              <a:t>одну кормушку — птиц, в названии которых </a:t>
            </a:r>
            <a:r>
              <a:rPr lang="ru-RU" sz="2600" u="sng" dirty="0">
                <a:latin typeface="+mj-lt"/>
              </a:rPr>
              <a:t>два слога</a:t>
            </a:r>
            <a:r>
              <a:rPr lang="ru-RU" sz="2600" dirty="0">
                <a:latin typeface="+mj-lt"/>
              </a:rPr>
              <a:t>; </a:t>
            </a:r>
            <a:endParaRPr lang="ru-RU" sz="2600" dirty="0" smtClean="0">
              <a:latin typeface="+mj-lt"/>
            </a:endParaRP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В </a:t>
            </a:r>
            <a:r>
              <a:rPr lang="ru-RU" sz="2600" dirty="0">
                <a:latin typeface="+mj-lt"/>
              </a:rPr>
              <a:t>другую кормушку — птиц, в названии которых </a:t>
            </a:r>
            <a:r>
              <a:rPr lang="ru-RU" sz="2600" u="sng" dirty="0">
                <a:latin typeface="+mj-lt"/>
              </a:rPr>
              <a:t>три слога.</a:t>
            </a:r>
          </a:p>
          <a:p>
            <a:pPr marL="0" indent="0">
              <a:buNone/>
            </a:pPr>
            <a:r>
              <a:rPr lang="ru-RU" sz="2600" dirty="0">
                <a:latin typeface="+mj-lt"/>
              </a:rPr>
              <a:t>Слова: снегирь, галка, голубь, синица, ворона, сорока, воробей.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97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/>
              <a:t>Стихотворение </a:t>
            </a:r>
            <a:r>
              <a:rPr lang="ru-RU" sz="2600" b="1" dirty="0" smtClean="0"/>
              <a:t> для заучивания </a:t>
            </a:r>
            <a:r>
              <a:rPr lang="ru-RU" sz="2600" b="1" dirty="0"/>
              <a:t>наизусть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sz="2600" dirty="0" smtClean="0">
                <a:latin typeface="+mj-lt"/>
              </a:rPr>
              <a:t>                           РАЗГОВОР </a:t>
            </a:r>
            <a:r>
              <a:rPr lang="ru-RU" sz="2600" dirty="0">
                <a:latin typeface="+mj-lt"/>
              </a:rPr>
              <a:t>С СИНИЦЕЙ</a:t>
            </a:r>
          </a:p>
          <a:p>
            <a:pPr marL="0" indent="0">
              <a:buNone/>
            </a:pPr>
            <a:r>
              <a:rPr lang="ru-RU" sz="2600" dirty="0">
                <a:latin typeface="+mj-lt"/>
              </a:rPr>
              <a:t>Посвисти ещё, синичка, Это добрая привычка: </a:t>
            </a:r>
            <a:endParaRPr lang="ru-RU" sz="2600" dirty="0" smtClean="0">
              <a:latin typeface="+mj-lt"/>
            </a:endParaRP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Рано </a:t>
            </a:r>
            <a:r>
              <a:rPr lang="ru-RU" sz="2600" dirty="0">
                <a:latin typeface="+mj-lt"/>
              </a:rPr>
              <a:t>утром прилететь У окошка посвистеть. </a:t>
            </a:r>
            <a:endParaRPr lang="ru-RU" sz="2600" dirty="0" smtClean="0">
              <a:latin typeface="+mj-lt"/>
            </a:endParaRP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В </a:t>
            </a:r>
            <a:r>
              <a:rPr lang="ru-RU" sz="2600" dirty="0">
                <a:latin typeface="+mj-lt"/>
              </a:rPr>
              <a:t>январе в лихую стужу Голос твой мне очень нужен</a:t>
            </a:r>
            <a:r>
              <a:rPr lang="ru-RU" sz="2600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 </a:t>
            </a:r>
            <a:r>
              <a:rPr lang="ru-RU" sz="2600" dirty="0">
                <a:latin typeface="+mj-lt"/>
              </a:rPr>
              <a:t>А тебе за твой привет Приготовил я обед. </a:t>
            </a:r>
            <a:endParaRPr lang="ru-RU" sz="2600" dirty="0" smtClean="0">
              <a:latin typeface="+mj-lt"/>
            </a:endParaRP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Не </a:t>
            </a:r>
            <a:r>
              <a:rPr lang="ru-RU" sz="2600" dirty="0">
                <a:latin typeface="+mj-lt"/>
              </a:rPr>
              <a:t>забудь же, прилети, У окошка посвисти</a:t>
            </a:r>
            <a:r>
              <a:rPr lang="ru-RU" sz="2600" dirty="0" smtClean="0">
                <a:latin typeface="+mj-lt"/>
              </a:rPr>
              <a:t>...</a:t>
            </a:r>
          </a:p>
          <a:p>
            <a:pPr marL="0" indent="0">
              <a:buNone/>
            </a:pPr>
            <a:r>
              <a:rPr lang="ru-RU" sz="2600" dirty="0">
                <a:latin typeface="+mj-lt"/>
              </a:rPr>
              <a:t> </a:t>
            </a:r>
            <a:r>
              <a:rPr lang="ru-RU" sz="2600" dirty="0" smtClean="0">
                <a:latin typeface="+mj-lt"/>
              </a:rPr>
              <a:t>                                                                              М</a:t>
            </a:r>
            <a:r>
              <a:rPr lang="ru-RU" sz="2600" dirty="0">
                <a:latin typeface="+mj-lt"/>
              </a:rPr>
              <a:t>. Садовский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94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600" b="1" dirty="0"/>
              <a:t>Текст для пересказа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+mj-lt"/>
              </a:rPr>
              <a:t>                                                    ***</a:t>
            </a:r>
          </a:p>
          <a:p>
            <a:pPr marL="0" indent="0">
              <a:buNone/>
            </a:pPr>
            <a:r>
              <a:rPr lang="ru-RU" sz="2600" dirty="0" smtClean="0">
                <a:latin typeface="+mj-lt"/>
              </a:rPr>
              <a:t>     Вот </a:t>
            </a:r>
            <a:r>
              <a:rPr lang="ru-RU" sz="2600" dirty="0">
                <a:latin typeface="+mj-lt"/>
              </a:rPr>
              <a:t>прилетел дятел, принёс в клюве сосновую шишку. Прилетел и уселся прямо на ствол сосны. И не заметишь дятла на </a:t>
            </a:r>
            <a:r>
              <a:rPr lang="ru-RU" sz="2600" dirty="0" smtClean="0">
                <a:latin typeface="+mj-lt"/>
              </a:rPr>
              <a:t>дереве</a:t>
            </a:r>
            <a:r>
              <a:rPr lang="ru-RU" sz="2600" dirty="0">
                <a:latin typeface="+mj-lt"/>
              </a:rPr>
              <a:t>. Зацепился за кору острыми когтями и начал изо всех сил семена из </a:t>
            </a:r>
            <a:r>
              <a:rPr lang="ru-RU" sz="2600" dirty="0" smtClean="0">
                <a:latin typeface="+mj-lt"/>
              </a:rPr>
              <a:t>шишки выклёвывать. Засмотрелся </a:t>
            </a:r>
            <a:r>
              <a:rPr lang="ru-RU" sz="2600" dirty="0">
                <a:latin typeface="+mj-lt"/>
              </a:rPr>
              <a:t>я на дятла. Ловко это у него получается: и сам сыт и лесу польза. Не все семена попадут дятлу в рот. Много семян упадёт на землю и прорастёт. Вон сколько сосенок из-под снега топорщится! Все они выросли из выклеванных дятлом шишек. Вот что я узнал о дятле. Он — маленький пернатый </a:t>
            </a:r>
            <a:r>
              <a:rPr lang="ru-RU" sz="2600" dirty="0" smtClean="0">
                <a:latin typeface="+mj-lt"/>
              </a:rPr>
              <a:t>лесовод. </a:t>
            </a:r>
            <a:r>
              <a:rPr lang="ru-RU" sz="2600" dirty="0">
                <a:latin typeface="+mj-lt"/>
              </a:rPr>
              <a:t> </a:t>
            </a:r>
            <a:r>
              <a:rPr lang="ru-RU" sz="2600" dirty="0" smtClean="0">
                <a:latin typeface="+mj-lt"/>
              </a:rPr>
              <a:t>(Г</a:t>
            </a:r>
            <a:r>
              <a:rPr lang="ru-RU" sz="2600" dirty="0">
                <a:latin typeface="+mj-lt"/>
              </a:rPr>
              <a:t>. </a:t>
            </a:r>
            <a:r>
              <a:rPr lang="ru-RU" sz="2600" dirty="0" err="1" smtClean="0">
                <a:latin typeface="+mj-lt"/>
              </a:rPr>
              <a:t>Скребицкий</a:t>
            </a:r>
            <a:r>
              <a:rPr lang="ru-RU" sz="2600" dirty="0" smtClean="0">
                <a:latin typeface="+mj-lt"/>
              </a:rPr>
              <a:t>)</a:t>
            </a:r>
            <a:endParaRPr lang="ru-RU" sz="2600" dirty="0">
              <a:latin typeface="+mj-lt"/>
            </a:endParaRPr>
          </a:p>
          <a:p>
            <a:pPr marL="0" indent="0">
              <a:buNone/>
            </a:pPr>
            <a:r>
              <a:rPr lang="ru-RU" sz="2600" i="1" dirty="0">
                <a:latin typeface="+mj-lt"/>
              </a:rPr>
              <a:t> </a:t>
            </a:r>
            <a:r>
              <a:rPr lang="ru-RU" sz="2600" i="1" dirty="0" smtClean="0">
                <a:latin typeface="+mj-lt"/>
              </a:rPr>
              <a:t> Вопросы:</a:t>
            </a:r>
            <a:r>
              <a:rPr lang="ru-RU" sz="2600" dirty="0" smtClean="0">
                <a:latin typeface="+mj-lt"/>
              </a:rPr>
              <a:t>1)О </a:t>
            </a:r>
            <a:r>
              <a:rPr lang="ru-RU" sz="2600" dirty="0">
                <a:latin typeface="+mj-lt"/>
              </a:rPr>
              <a:t>какой птице говорится в </a:t>
            </a:r>
            <a:r>
              <a:rPr lang="ru-RU" sz="2600" dirty="0" smtClean="0">
                <a:latin typeface="+mj-lt"/>
              </a:rPr>
              <a:t>рассказе?2)Что </a:t>
            </a:r>
            <a:r>
              <a:rPr lang="ru-RU" sz="2600" dirty="0">
                <a:latin typeface="+mj-lt"/>
              </a:rPr>
              <a:t>делал дятел в </a:t>
            </a:r>
            <a:r>
              <a:rPr lang="ru-RU" sz="2600" dirty="0" smtClean="0">
                <a:latin typeface="+mj-lt"/>
              </a:rPr>
              <a:t>лесу? 3)Какую </a:t>
            </a:r>
            <a:r>
              <a:rPr lang="ru-RU" sz="2600" dirty="0">
                <a:latin typeface="+mj-lt"/>
              </a:rPr>
              <a:t>пользу дятел лесу приносит? Каким </a:t>
            </a:r>
            <a:r>
              <a:rPr lang="ru-RU" sz="2600" dirty="0" smtClean="0">
                <a:latin typeface="+mj-lt"/>
              </a:rPr>
              <a:t>образом?4)Как </a:t>
            </a:r>
            <a:r>
              <a:rPr lang="ru-RU" sz="2600" dirty="0">
                <a:latin typeface="+mj-lt"/>
              </a:rPr>
              <a:t>называют дятла?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8344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603448"/>
          </a:xfrm>
        </p:spPr>
        <p:txBody>
          <a:bodyPr>
            <a:noAutofit/>
          </a:bodyPr>
          <a:lstStyle/>
          <a:p>
            <a:r>
              <a:rPr lang="ru-RU" sz="2600" b="1" dirty="0"/>
              <a:t>Текст для пересказа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+mj-lt"/>
              </a:rPr>
              <a:t>                                      </a:t>
            </a:r>
            <a:r>
              <a:rPr lang="ru-RU" sz="2400" dirty="0" smtClean="0">
                <a:latin typeface="+mj-lt"/>
              </a:rPr>
              <a:t>В </a:t>
            </a:r>
            <a:r>
              <a:rPr lang="ru-RU" sz="2400" dirty="0">
                <a:latin typeface="+mj-lt"/>
              </a:rPr>
              <a:t>ЗИМНЮЮ СТУЖУ</a:t>
            </a:r>
          </a:p>
          <a:p>
            <a:pPr marL="0" indent="0">
              <a:buNone/>
            </a:pPr>
            <a:r>
              <a:rPr lang="ru-RU" sz="2600" dirty="0">
                <a:latin typeface="+mj-lt"/>
              </a:rPr>
              <a:t>Спит заснеженный лес. Стайка птиц пролетела над лесной полянкой. Это клесты. Птицы облетели вершину ели. Цепкими коготками они выбирали семена из шишек. Как хлопотали клесты в своей воздушной </a:t>
            </a:r>
            <a:r>
              <a:rPr lang="ru-RU" sz="2600" dirty="0" smtClean="0">
                <a:latin typeface="+mj-lt"/>
              </a:rPr>
              <a:t>столовой! Вдруг </a:t>
            </a:r>
            <a:r>
              <a:rPr lang="ru-RU" sz="2600" dirty="0">
                <a:latin typeface="+mj-lt"/>
              </a:rPr>
              <a:t>один из них подлетел к старой ёлке и юркнул в снеговую пещерку. Над гнездом свешивались заснеженные ветви. В лесу от мороза трещали деревья. А между сучьев старой ели заботливая мать выводила птенцов. И зимой лес не казался угрюмым и </a:t>
            </a:r>
            <a:r>
              <a:rPr lang="ru-RU" sz="2600" dirty="0" smtClean="0">
                <a:latin typeface="+mj-lt"/>
              </a:rPr>
              <a:t>безжизненным. (Г</a:t>
            </a:r>
            <a:r>
              <a:rPr lang="ru-RU" sz="2600" dirty="0">
                <a:latin typeface="+mj-lt"/>
              </a:rPr>
              <a:t>. </a:t>
            </a:r>
            <a:r>
              <a:rPr lang="ru-RU" sz="2600" dirty="0" err="1" smtClean="0">
                <a:latin typeface="+mj-lt"/>
              </a:rPr>
              <a:t>Скребицкий</a:t>
            </a:r>
            <a:r>
              <a:rPr lang="ru-RU" sz="2600" dirty="0" smtClean="0">
                <a:latin typeface="+mj-lt"/>
              </a:rPr>
              <a:t>)</a:t>
            </a:r>
            <a:endParaRPr lang="ru-RU" sz="2600" dirty="0">
              <a:latin typeface="+mj-lt"/>
            </a:endParaRPr>
          </a:p>
          <a:p>
            <a:pPr marL="0" indent="0">
              <a:buNone/>
            </a:pPr>
            <a:r>
              <a:rPr lang="ru-RU" sz="2600" i="1" dirty="0" smtClean="0">
                <a:latin typeface="+mj-lt"/>
              </a:rPr>
              <a:t>Вопросы:</a:t>
            </a:r>
            <a:r>
              <a:rPr lang="ru-RU" sz="2600" dirty="0" smtClean="0">
                <a:latin typeface="+mj-lt"/>
              </a:rPr>
              <a:t>1)О </a:t>
            </a:r>
            <a:r>
              <a:rPr lang="ru-RU" sz="2600" dirty="0">
                <a:latin typeface="+mj-lt"/>
              </a:rPr>
              <a:t>каких птицах </a:t>
            </a:r>
            <a:r>
              <a:rPr lang="ru-RU" sz="2600" dirty="0" smtClean="0">
                <a:latin typeface="+mj-lt"/>
              </a:rPr>
              <a:t>рассказ</a:t>
            </a:r>
            <a:r>
              <a:rPr lang="ru-RU" sz="2600" dirty="0" smtClean="0">
                <a:latin typeface="+mj-lt"/>
              </a:rPr>
              <a:t>? 2)Что </a:t>
            </a:r>
            <a:r>
              <a:rPr lang="ru-RU" sz="2600" dirty="0">
                <a:latin typeface="+mj-lt"/>
              </a:rPr>
              <a:t>делали клесты на лесной </a:t>
            </a:r>
            <a:r>
              <a:rPr lang="ru-RU" sz="2600" dirty="0" smtClean="0">
                <a:latin typeface="+mj-lt"/>
              </a:rPr>
              <a:t>полянке</a:t>
            </a:r>
            <a:r>
              <a:rPr lang="ru-RU" sz="2600" dirty="0" smtClean="0">
                <a:latin typeface="+mj-lt"/>
              </a:rPr>
              <a:t>? 3)Где </a:t>
            </a:r>
            <a:r>
              <a:rPr lang="ru-RU" sz="2600" dirty="0">
                <a:latin typeface="+mj-lt"/>
              </a:rPr>
              <a:t>находилось гнездо </a:t>
            </a:r>
            <a:r>
              <a:rPr lang="ru-RU" sz="2600" dirty="0" smtClean="0">
                <a:latin typeface="+mj-lt"/>
              </a:rPr>
              <a:t>клестов</a:t>
            </a:r>
            <a:r>
              <a:rPr lang="ru-RU" sz="2600" dirty="0" smtClean="0">
                <a:latin typeface="+mj-lt"/>
              </a:rPr>
              <a:t>? 4)Почему </a:t>
            </a:r>
            <a:r>
              <a:rPr lang="ru-RU" sz="2600" dirty="0">
                <a:latin typeface="+mj-lt"/>
              </a:rPr>
              <a:t>лес зимой не казался угрюмым и безжизненным?</a:t>
            </a:r>
          </a:p>
          <a:p>
            <a:endParaRPr lang="ru-RU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027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Мнемосхема</a:t>
            </a:r>
            <a:endParaRPr lang="ru-RU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068961"/>
            <a:ext cx="3888432" cy="289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4012383" cy="28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16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Новая лексика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Существительные</a:t>
            </a:r>
            <a:r>
              <a:rPr lang="ru-RU" sz="2800" dirty="0">
                <a:latin typeface="+mj-lt"/>
              </a:rPr>
              <a:t>:</a:t>
            </a:r>
          </a:p>
          <a:p>
            <a:r>
              <a:rPr lang="ru-RU" sz="2800" dirty="0">
                <a:latin typeface="+mj-lt"/>
              </a:rPr>
              <a:t>голубь, сорока, ворона, воробей, синица, снегирь, сова, дятел, клёст, свиристель, рябчик, тетерев, глухарь, кормушка, птенцы, гнездо.</a:t>
            </a:r>
          </a:p>
          <a:p>
            <a:r>
              <a:rPr lang="ru-RU" sz="2800" dirty="0">
                <a:latin typeface="+mj-lt"/>
              </a:rPr>
              <a:t>Глаголы:</a:t>
            </a:r>
          </a:p>
          <a:p>
            <a:r>
              <a:rPr lang="ru-RU" sz="2800" dirty="0">
                <a:latin typeface="+mj-lt"/>
              </a:rPr>
              <a:t>летать, искать, кормиться, клевать, шелушить, каркать, чирикать, нахохлиться.</a:t>
            </a:r>
          </a:p>
          <a:p>
            <a:r>
              <a:rPr lang="ru-RU" sz="2800" dirty="0">
                <a:latin typeface="+mj-lt"/>
              </a:rPr>
              <a:t>Прилагательные:</a:t>
            </a:r>
          </a:p>
          <a:p>
            <a:r>
              <a:rPr lang="ru-RU" sz="2800" dirty="0">
                <a:latin typeface="+mj-lt"/>
              </a:rPr>
              <a:t>красногрудый (снегирь), желтогрудая (синичка), пестрый (дятел), шустрый (воробей), белобокая (сорока), цепкие (коготки), зимующие (птицы).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433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Считалка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>
                <a:latin typeface="+mj-lt"/>
              </a:rPr>
              <a:t>Я </a:t>
            </a:r>
            <a:r>
              <a:rPr lang="ru-RU" sz="3400" dirty="0">
                <a:latin typeface="+mj-lt"/>
              </a:rPr>
              <a:t>решил ворон считать: (Попеременно ударяют кулак</a:t>
            </a:r>
          </a:p>
          <a:p>
            <a:pPr marL="0" indent="0">
              <a:buNone/>
            </a:pPr>
            <a:r>
              <a:rPr lang="ru-RU" sz="3400" dirty="0" smtClean="0">
                <a:latin typeface="+mj-lt"/>
              </a:rPr>
              <a:t>     о </a:t>
            </a:r>
            <a:r>
              <a:rPr lang="ru-RU" sz="3400" dirty="0">
                <a:latin typeface="+mj-lt"/>
              </a:rPr>
              <a:t>кулак и ладонь о ладонь.)</a:t>
            </a:r>
          </a:p>
          <a:p>
            <a:r>
              <a:rPr lang="ru-RU" sz="3400" dirty="0">
                <a:latin typeface="+mj-lt"/>
              </a:rPr>
              <a:t>Раз,  Два</a:t>
            </a:r>
            <a:r>
              <a:rPr lang="ru-RU" sz="3400" dirty="0" smtClean="0">
                <a:latin typeface="+mj-lt"/>
              </a:rPr>
              <a:t>,</a:t>
            </a:r>
            <a:r>
              <a:rPr lang="ru-RU" sz="3400" dirty="0">
                <a:latin typeface="+mj-lt"/>
              </a:rPr>
              <a:t> Три, Четыре, Пять</a:t>
            </a:r>
            <a:r>
              <a:rPr lang="ru-RU" sz="3400" dirty="0" smtClean="0">
                <a:latin typeface="+mj-lt"/>
              </a:rPr>
              <a:t>.(</a:t>
            </a:r>
            <a:r>
              <a:rPr lang="ru-RU" sz="3400" dirty="0">
                <a:latin typeface="+mj-lt"/>
              </a:rPr>
              <a:t>Поочерёдно загибают </a:t>
            </a:r>
            <a:r>
              <a:rPr lang="ru-RU" sz="3400" dirty="0" smtClean="0">
                <a:latin typeface="+mj-lt"/>
              </a:rPr>
              <a:t>пальцы </a:t>
            </a:r>
            <a:r>
              <a:rPr lang="ru-RU" sz="3400" dirty="0">
                <a:latin typeface="+mj-lt"/>
              </a:rPr>
              <a:t>на каждый счёт на </a:t>
            </a:r>
            <a:r>
              <a:rPr lang="ru-RU" sz="3400" dirty="0" smtClean="0">
                <a:latin typeface="+mj-lt"/>
              </a:rPr>
              <a:t>обеих</a:t>
            </a:r>
            <a:r>
              <a:rPr lang="ru-RU" sz="3400" dirty="0">
                <a:latin typeface="+mj-lt"/>
              </a:rPr>
              <a:t> </a:t>
            </a:r>
            <a:r>
              <a:rPr lang="ru-RU" sz="3400" dirty="0" smtClean="0">
                <a:latin typeface="+mj-lt"/>
              </a:rPr>
              <a:t>руках </a:t>
            </a:r>
            <a:r>
              <a:rPr lang="ru-RU" sz="3400" dirty="0">
                <a:latin typeface="+mj-lt"/>
              </a:rPr>
              <a:t>одновременно.) </a:t>
            </a:r>
            <a:endParaRPr lang="ru-RU" sz="3400" dirty="0" smtClean="0">
              <a:latin typeface="+mj-lt"/>
            </a:endParaRPr>
          </a:p>
          <a:p>
            <a:r>
              <a:rPr lang="ru-RU" sz="3400" dirty="0" smtClean="0">
                <a:latin typeface="+mj-lt"/>
              </a:rPr>
              <a:t>Шесть </a:t>
            </a:r>
            <a:r>
              <a:rPr lang="ru-RU" sz="3400" dirty="0">
                <a:latin typeface="+mj-lt"/>
              </a:rPr>
              <a:t>ворона — на столбе, Семь ворона — на трубе, Восемь — села на плакат, Девять — кормит воронят... Ну а десять — это галка. Вот и кончилась считалка!</a:t>
            </a:r>
          </a:p>
          <a:p>
            <a:pPr marL="0" indent="0">
              <a:buNone/>
            </a:pPr>
            <a:r>
              <a:rPr lang="ru-RU" sz="3400" dirty="0" smtClean="0">
                <a:latin typeface="+mj-lt"/>
              </a:rPr>
              <a:t>                                                                                         А</a:t>
            </a:r>
            <a:r>
              <a:rPr lang="ru-RU" sz="3400" dirty="0">
                <a:latin typeface="+mj-lt"/>
              </a:rPr>
              <a:t>. Усачёв</a:t>
            </a:r>
          </a:p>
          <a:p>
            <a:pPr marL="0" indent="0">
              <a:buNone/>
            </a:pPr>
            <a:r>
              <a:rPr lang="ru-RU" sz="3400" dirty="0">
                <a:latin typeface="+mj-lt"/>
              </a:rPr>
              <a:t>(Поочерёдно разгибают пальцы на каждый счёт на обеих руках одновременно.)</a:t>
            </a:r>
          </a:p>
          <a:p>
            <a:pPr marL="0" indent="0">
              <a:buNone/>
            </a:pPr>
            <a:endParaRPr lang="ru-RU" sz="34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1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/>
              <a:t>Игра «Кто спрятался на картинке?»</a:t>
            </a:r>
            <a:br>
              <a:rPr lang="ru-RU" sz="2600" b="1" dirty="0"/>
            </a:br>
            <a:r>
              <a:rPr lang="ru-RU" sz="2600" u="sng" dirty="0"/>
              <a:t>Цели: </a:t>
            </a:r>
            <a:r>
              <a:rPr lang="ru-RU" sz="2600" dirty="0"/>
              <a:t>развивать зрительное внимание.</a:t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5292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38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/>
              <a:t>Игра</a:t>
            </a:r>
            <a:r>
              <a:rPr lang="ru-RU" sz="2900" dirty="0"/>
              <a:t> «</a:t>
            </a:r>
            <a:r>
              <a:rPr lang="ru-RU" sz="2900" dirty="0" smtClean="0"/>
              <a:t>Кто благодарит</a:t>
            </a:r>
            <a:r>
              <a:rPr lang="ru-RU" sz="2900" dirty="0"/>
              <a:t>?»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/>
              <a:t>1. Каркает кто? … (ворона).</a:t>
            </a:r>
          </a:p>
          <a:p>
            <a:pPr marL="0" indent="0">
              <a:buNone/>
            </a:pPr>
            <a:r>
              <a:rPr lang="ru-RU" sz="3400" dirty="0"/>
              <a:t>2. Каркают кто? … (вороны).</a:t>
            </a:r>
          </a:p>
          <a:p>
            <a:pPr marL="0" indent="0">
              <a:buNone/>
            </a:pPr>
            <a:r>
              <a:rPr lang="ru-RU" sz="3400" dirty="0"/>
              <a:t>3. Чирикает кто? … (воробей).</a:t>
            </a:r>
          </a:p>
          <a:p>
            <a:pPr marL="0" indent="0">
              <a:buNone/>
            </a:pPr>
            <a:r>
              <a:rPr lang="ru-RU" sz="3400" dirty="0"/>
              <a:t>4. Чирикают кто? … (воробьи).</a:t>
            </a:r>
          </a:p>
          <a:p>
            <a:pPr marL="0" indent="0">
              <a:buNone/>
            </a:pPr>
            <a:r>
              <a:rPr lang="ru-RU" sz="3400" dirty="0"/>
              <a:t>5. Стрекочут кто? … (сороки).</a:t>
            </a:r>
          </a:p>
          <a:p>
            <a:pPr marL="0" indent="0">
              <a:buNone/>
            </a:pPr>
            <a:r>
              <a:rPr lang="ru-RU" sz="3400" dirty="0"/>
              <a:t>6. Стрекочет кто? … (сорока).</a:t>
            </a:r>
          </a:p>
          <a:p>
            <a:pPr marL="0" indent="0">
              <a:buNone/>
            </a:pPr>
            <a:r>
              <a:rPr lang="ru-RU" sz="3400" dirty="0"/>
              <a:t>7. Воркуют кто? … (голуби).</a:t>
            </a:r>
          </a:p>
          <a:p>
            <a:pPr marL="0" indent="0">
              <a:buNone/>
            </a:pPr>
            <a:r>
              <a:rPr lang="ru-RU" sz="3400" dirty="0"/>
              <a:t>8. Воркует кто? … (голубь).</a:t>
            </a:r>
          </a:p>
          <a:p>
            <a:pPr marL="0" indent="0">
              <a:buNone/>
            </a:pPr>
            <a:r>
              <a:rPr lang="ru-RU" sz="3400" dirty="0"/>
              <a:t>9. Рюмит кто? … (снегирь).</a:t>
            </a:r>
          </a:p>
          <a:p>
            <a:pPr marL="0" indent="0">
              <a:buNone/>
            </a:pPr>
            <a:r>
              <a:rPr lang="ru-RU" sz="3400" dirty="0"/>
              <a:t>10. Рюмят кто? … (снегири).</a:t>
            </a:r>
          </a:p>
          <a:p>
            <a:pPr marL="0" indent="0">
              <a:buNone/>
            </a:pPr>
            <a:r>
              <a:rPr lang="ru-RU" sz="3400" dirty="0"/>
              <a:t>11. Свиристят кто? … (свиристели).</a:t>
            </a:r>
          </a:p>
          <a:p>
            <a:pPr marL="0" indent="0">
              <a:buNone/>
            </a:pPr>
            <a:r>
              <a:rPr lang="ru-RU" sz="3400" dirty="0"/>
              <a:t>12. Свиристит кто? … (свиристель).</a:t>
            </a:r>
          </a:p>
          <a:p>
            <a:pPr marL="0" indent="0">
              <a:buNone/>
            </a:pPr>
            <a:r>
              <a:rPr lang="ru-RU" sz="3400" dirty="0"/>
              <a:t>13. Тенькают кто? … (синицы).</a:t>
            </a:r>
          </a:p>
          <a:p>
            <a:pPr marL="0" indent="0">
              <a:buNone/>
            </a:pPr>
            <a:r>
              <a:rPr lang="ru-RU" sz="3400" dirty="0"/>
              <a:t>14. Тенькает кто? … (синица).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99745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/>
              <a:t/>
            </a:r>
            <a:br>
              <a:rPr lang="ru-RU" sz="2900" b="1" dirty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>Игра «Подскажи словечко»</a:t>
            </a:r>
            <a:br>
              <a:rPr lang="ru-RU" sz="2900" b="1" dirty="0" smtClean="0"/>
            </a:br>
            <a:r>
              <a:rPr lang="ru-RU" sz="2700" dirty="0"/>
              <a:t>Цели: развивать слуховое внимание, чувство рифмы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/>
              <a:t> </a:t>
            </a:r>
            <a:r>
              <a:rPr lang="ru-RU" sz="2700" u="sng" dirty="0"/>
              <a:t>Ход </a:t>
            </a:r>
            <a:r>
              <a:rPr lang="ru-RU" sz="2700" u="sng" dirty="0" smtClean="0"/>
              <a:t>игры</a:t>
            </a:r>
            <a:r>
              <a:rPr lang="ru-RU" sz="2700" dirty="0" smtClean="0"/>
              <a:t>:</a:t>
            </a:r>
            <a:r>
              <a:rPr lang="ru-RU" sz="2700" dirty="0"/>
              <a:t> Воспитатель читает стихотворение, а дети внимательно слушают и договаривают последнее слово.</a:t>
            </a:r>
            <a:br>
              <a:rPr lang="ru-RU" sz="27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8496944" cy="46085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Птички </a:t>
            </a:r>
            <a:r>
              <a:rPr lang="ru-RU" sz="2400" dirty="0"/>
              <a:t>на деревья сели, Посчитай-ка: раз, два, три</a:t>
            </a:r>
            <a:r>
              <a:rPr lang="ru-RU" sz="2400" dirty="0" smtClean="0"/>
              <a:t>...На </a:t>
            </a:r>
            <a:r>
              <a:rPr lang="ru-RU" sz="2400" dirty="0"/>
              <a:t>зимовку </a:t>
            </a:r>
            <a:r>
              <a:rPr lang="ru-RU" sz="2400" dirty="0" smtClean="0"/>
              <a:t>прилетели С </a:t>
            </a:r>
            <a:r>
              <a:rPr lang="ru-RU" sz="2400" dirty="0"/>
              <a:t>красной грудкой... </a:t>
            </a:r>
            <a:r>
              <a:rPr lang="ru-RU" sz="2400" i="1" dirty="0"/>
              <a:t>(снегири).</a:t>
            </a:r>
            <a:endParaRPr lang="ru-RU" sz="2400" dirty="0"/>
          </a:p>
          <a:p>
            <a:r>
              <a:rPr lang="ru-RU" sz="2400" dirty="0" smtClean="0"/>
              <a:t>Тук-тук-тук </a:t>
            </a:r>
            <a:r>
              <a:rPr lang="ru-RU" sz="2400" dirty="0"/>
              <a:t>с утра весь день. Как стучать ему не лень? Может, он немного спятил</a:t>
            </a:r>
            <a:r>
              <a:rPr lang="ru-RU" sz="2400" dirty="0" smtClean="0"/>
              <a:t>?— </a:t>
            </a:r>
            <a:r>
              <a:rPr lang="ru-RU" sz="2400" dirty="0"/>
              <a:t>Тук-тук-тук, — в ответ нам... </a:t>
            </a:r>
            <a:r>
              <a:rPr lang="ru-RU" sz="2400" i="1" dirty="0"/>
              <a:t>(дятел).</a:t>
            </a:r>
            <a:endParaRPr lang="ru-RU" sz="2400" dirty="0"/>
          </a:p>
          <a:p>
            <a:r>
              <a:rPr lang="ru-RU" sz="2400" dirty="0"/>
              <a:t>Серый маленький </a:t>
            </a:r>
            <a:r>
              <a:rPr lang="ru-RU" sz="2400" dirty="0" smtClean="0"/>
              <a:t>комочек Чик-чирик</a:t>
            </a:r>
            <a:r>
              <a:rPr lang="ru-RU" sz="2400" dirty="0"/>
              <a:t>! — замёрз он очень! Солнце, выгляни скорей, Ждёт тебя наш... </a:t>
            </a:r>
            <a:r>
              <a:rPr lang="ru-RU" sz="2400" i="1" dirty="0"/>
              <a:t>(воробей).</a:t>
            </a:r>
            <a:endParaRPr lang="ru-RU" sz="2400" dirty="0"/>
          </a:p>
          <a:p>
            <a:r>
              <a:rPr lang="ru-RU" sz="2400" dirty="0"/>
              <a:t>— Кар-кар-кар! — кричит плутовка. Ну и ловкая воровка!</a:t>
            </a:r>
          </a:p>
          <a:p>
            <a:r>
              <a:rPr lang="ru-RU" sz="2400" dirty="0"/>
              <a:t>Все блестящие вещицы Очень любит эта птица! И она вам всем знакома, Как зовут ее? ... </a:t>
            </a:r>
            <a:r>
              <a:rPr lang="ru-RU" sz="2400" i="1" dirty="0"/>
              <a:t>(Ворона).</a:t>
            </a:r>
            <a:endParaRPr lang="ru-RU" sz="2400" dirty="0"/>
          </a:p>
          <a:p>
            <a:r>
              <a:rPr lang="ru-RU" sz="2400" dirty="0"/>
              <a:t>Воробьи, стрижи, пингвины, Снегири, грачи, павлины, Попугаи и синицы: Одним словом это — ... </a:t>
            </a:r>
            <a:r>
              <a:rPr lang="ru-RU" sz="2400" i="1" dirty="0"/>
              <a:t>(птицы).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884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2204864"/>
          </a:xfrm>
        </p:spPr>
        <p:txBody>
          <a:bodyPr>
            <a:noAutofit/>
          </a:bodyPr>
          <a:lstStyle/>
          <a:p>
            <a:r>
              <a:rPr lang="ru-RU" sz="2400" b="1" dirty="0"/>
              <a:t>Игра «Кто самый внимательный</a:t>
            </a:r>
            <a:r>
              <a:rPr lang="ru-RU" sz="2400" b="1" dirty="0" smtClean="0"/>
              <a:t>?»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Цели</a:t>
            </a:r>
            <a:r>
              <a:rPr lang="ru-RU" sz="2400" dirty="0"/>
              <a:t>: развивать слуховое внимание и память, уточнять и активизировать словарь по лексической теме «Зимующие птицы</a:t>
            </a:r>
            <a:r>
              <a:rPr lang="ru-RU" sz="2400" dirty="0" smtClean="0"/>
              <a:t>».</a:t>
            </a:r>
            <a:br>
              <a:rPr lang="ru-RU" sz="2400" dirty="0" smtClean="0"/>
            </a:br>
            <a:r>
              <a:rPr lang="ru-RU" sz="2400" u="sng" dirty="0" smtClean="0"/>
              <a:t>Х</a:t>
            </a:r>
            <a:r>
              <a:rPr lang="ru-RU" sz="2400" i="1" u="sng" dirty="0" smtClean="0"/>
              <a:t>од </a:t>
            </a:r>
            <a:r>
              <a:rPr lang="ru-RU" sz="2400" i="1" u="sng" dirty="0"/>
              <a:t>игры</a:t>
            </a:r>
            <a:r>
              <a:rPr lang="ru-RU" sz="2400" i="1" dirty="0"/>
              <a:t>. </a:t>
            </a:r>
            <a:r>
              <a:rPr lang="ru-RU" sz="2400" dirty="0"/>
              <a:t>Воспитатель читает детям стихотворение, затем просит их постараться вспомнить, названия каких птиц в нём встречаются. Какие это птицы? Каких ещё зимующих птиц они знают?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708920"/>
            <a:ext cx="8928992" cy="4149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 smtClean="0"/>
              <a:t>                                             КОРМУШКА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Мне в проталинку </a:t>
            </a:r>
            <a:r>
              <a:rPr lang="ru-RU" sz="2600" dirty="0" smtClean="0"/>
              <a:t>видна .Горстка </a:t>
            </a:r>
            <a:r>
              <a:rPr lang="ru-RU" sz="2600" dirty="0"/>
              <a:t>жёлтого пшена. Крошки хлеба вижу </a:t>
            </a:r>
            <a:r>
              <a:rPr lang="ru-RU" sz="2600" dirty="0" smtClean="0"/>
              <a:t>слева. </a:t>
            </a:r>
            <a:r>
              <a:rPr lang="ru-RU" sz="2600" dirty="0"/>
              <a:t>Горстку сала вижу справа.</a:t>
            </a:r>
          </a:p>
          <a:p>
            <a:pPr marL="0" indent="0">
              <a:buNone/>
            </a:pPr>
            <a:r>
              <a:rPr lang="ru-RU" sz="2600" dirty="0"/>
              <a:t>Где вертлявая синица? Пусть приходит подкормиться! Прилетай хоть воробей, Если можешь, поскорей!</a:t>
            </a:r>
          </a:p>
          <a:p>
            <a:pPr marL="0" indent="0">
              <a:buNone/>
            </a:pPr>
            <a:r>
              <a:rPr lang="ru-RU" sz="2600" dirty="0"/>
              <a:t>А по правде говоря, Жду я в гости снегиря. Красногрудый не летит, У кого-то он гостит.</a:t>
            </a:r>
          </a:p>
          <a:p>
            <a:pPr marL="0" indent="0">
              <a:buNone/>
            </a:pPr>
            <a:r>
              <a:rPr lang="ru-RU" sz="2600" dirty="0"/>
              <a:t>Я в проталинку дышу, Прилететь скорей прошу, Пожалей, снегирь, мой нос: Он к стеклу совсем прирос!</a:t>
            </a:r>
          </a:p>
          <a:p>
            <a:pPr marL="0" indent="0">
              <a:buNone/>
            </a:pPr>
            <a:r>
              <a:rPr lang="ru-RU" sz="2600" dirty="0" smtClean="0"/>
              <a:t>                                                                     М</a:t>
            </a:r>
            <a:r>
              <a:rPr lang="ru-RU" sz="2600" dirty="0"/>
              <a:t>. Садовский</a:t>
            </a:r>
          </a:p>
          <a:p>
            <a:pPr marL="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0973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Игра «Подбери слова»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u="sng" dirty="0"/>
              <a:t>Цели:</a:t>
            </a:r>
            <a:r>
              <a:rPr lang="ru-RU" sz="2400" dirty="0"/>
              <a:t> развивать грамматический строи речи, умение образовывать глаголы при помощи приставок.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600" dirty="0" smtClean="0"/>
              <a:t>Одни </a:t>
            </a:r>
            <a:r>
              <a:rPr lang="ru-RU" sz="2600" dirty="0"/>
              <a:t>воробьи к кормушке (что делали?) ... </a:t>
            </a:r>
            <a:r>
              <a:rPr lang="ru-RU" sz="2600" i="1" dirty="0"/>
              <a:t>(подлетали). </a:t>
            </a:r>
            <a:endParaRPr lang="ru-RU" sz="2600" i="1" dirty="0" smtClean="0"/>
          </a:p>
          <a:p>
            <a:pPr marL="0" indent="0">
              <a:buNone/>
            </a:pPr>
            <a:r>
              <a:rPr lang="ru-RU" sz="2600" dirty="0" smtClean="0"/>
              <a:t>Другие </a:t>
            </a:r>
            <a:r>
              <a:rPr lang="ru-RU" sz="2600" dirty="0"/>
              <a:t>воробьи от кормушки (что делали?) ... </a:t>
            </a:r>
            <a:r>
              <a:rPr lang="ru-RU" sz="2600" i="1" dirty="0"/>
              <a:t>(отлетали). </a:t>
            </a:r>
            <a:endParaRPr lang="ru-RU" sz="2600" i="1" dirty="0" smtClean="0"/>
          </a:p>
          <a:p>
            <a:pPr marL="0" indent="0">
              <a:buNone/>
            </a:pPr>
            <a:r>
              <a:rPr lang="ru-RU" sz="2600" dirty="0" smtClean="0"/>
              <a:t>Маленький </a:t>
            </a:r>
            <a:r>
              <a:rPr lang="ru-RU" sz="2600" dirty="0"/>
              <a:t>бойкий воробышек кормушку вокруг (что сделал?) ... </a:t>
            </a:r>
            <a:r>
              <a:rPr lang="ru-RU" sz="2600" i="1" dirty="0"/>
              <a:t>(</a:t>
            </a:r>
            <a:r>
              <a:rPr lang="ru-RU" sz="2600" i="1" dirty="0" smtClean="0"/>
              <a:t>облетел</a:t>
            </a:r>
            <a:r>
              <a:rPr lang="ru-RU" sz="2600" i="1" dirty="0"/>
              <a:t>).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Шустрый воробышек в кормушку (что сделал?) ... </a:t>
            </a:r>
            <a:r>
              <a:rPr lang="ru-RU" sz="2600" i="1" dirty="0"/>
              <a:t>(залетел</a:t>
            </a:r>
            <a:r>
              <a:rPr lang="ru-RU" sz="2600" i="1" dirty="0" smtClean="0"/>
              <a:t>).</a:t>
            </a:r>
          </a:p>
          <a:p>
            <a:pPr marL="0" indent="0">
              <a:buNone/>
            </a:pPr>
            <a:r>
              <a:rPr lang="ru-RU" sz="2600" i="1" dirty="0"/>
              <a:t> </a:t>
            </a:r>
            <a:r>
              <a:rPr lang="ru-RU" sz="2600" dirty="0"/>
              <a:t>Воробышек зёрнышко схватил и из кормушки (что сделал?)... </a:t>
            </a:r>
            <a:r>
              <a:rPr lang="ru-RU" sz="2600" i="1" dirty="0"/>
              <a:t>(улетел).</a:t>
            </a:r>
            <a:endParaRPr lang="ru-RU" sz="26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12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/>
              <a:t>Игра «У кормушки»</a:t>
            </a: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Цели: совершенствовать грамматический строй речи (употребление в речи предлогов).</a:t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/>
              <a:t>Ход игры.</a:t>
            </a:r>
            <a:r>
              <a:rPr lang="ru-RU" sz="2800" i="1" dirty="0"/>
              <a:t> </a:t>
            </a:r>
            <a:r>
              <a:rPr lang="ru-RU" sz="2800" dirty="0"/>
              <a:t>Воспитатель помещает на магнитную доску изображение дерева с кормушкой и выполняет различные действия с изображениями зимующих птиц. Дети комментируют действия воспитателя по его просьбе и выделяют предлоги.</a:t>
            </a:r>
          </a:p>
          <a:p>
            <a:pPr marL="0" indent="0">
              <a:buNone/>
            </a:pPr>
            <a:r>
              <a:rPr lang="ru-RU" sz="2800" dirty="0" smtClean="0"/>
              <a:t>    Например</a:t>
            </a:r>
            <a:r>
              <a:rPr lang="ru-RU" sz="2800" dirty="0"/>
              <a:t>:</a:t>
            </a:r>
          </a:p>
          <a:p>
            <a:r>
              <a:rPr lang="ru-RU" sz="2800" dirty="0"/>
              <a:t>Снегирь летит </a:t>
            </a:r>
            <a:r>
              <a:rPr lang="ru-RU" sz="2800" b="1" dirty="0">
                <a:solidFill>
                  <a:srgbClr val="FF0000"/>
                </a:solidFill>
              </a:rPr>
              <a:t>к</a:t>
            </a:r>
            <a:r>
              <a:rPr lang="ru-RU" sz="2800" dirty="0"/>
              <a:t> кормушке (предлог </a:t>
            </a:r>
            <a:r>
              <a:rPr lang="ru-RU" sz="2800" i="1" dirty="0"/>
              <a:t>к).</a:t>
            </a:r>
            <a:endParaRPr lang="ru-RU" sz="2800" dirty="0"/>
          </a:p>
          <a:p>
            <a:r>
              <a:rPr lang="ru-RU" sz="2800" dirty="0"/>
              <a:t>Синица улетает </a:t>
            </a:r>
            <a:r>
              <a:rPr lang="ru-RU" sz="2800" b="1" dirty="0">
                <a:solidFill>
                  <a:srgbClr val="FF0000"/>
                </a:solidFill>
              </a:rPr>
              <a:t>от</a:t>
            </a:r>
            <a:r>
              <a:rPr lang="ru-RU" sz="2800" dirty="0"/>
              <a:t> кормушки (предлог </a:t>
            </a:r>
            <a:r>
              <a:rPr lang="ru-RU" sz="2800" i="1" dirty="0"/>
              <a:t>от).</a:t>
            </a:r>
            <a:endParaRPr lang="ru-RU" sz="2800" dirty="0"/>
          </a:p>
          <a:p>
            <a:r>
              <a:rPr lang="ru-RU" sz="2800" dirty="0"/>
              <a:t>Свиристель сидит</a:t>
            </a:r>
            <a:r>
              <a:rPr lang="ru-RU" sz="2800" b="1" dirty="0">
                <a:solidFill>
                  <a:srgbClr val="FF0000"/>
                </a:solidFill>
              </a:rPr>
              <a:t> над </a:t>
            </a:r>
            <a:r>
              <a:rPr lang="ru-RU" sz="2800" dirty="0"/>
              <a:t>кормушкой (предлог </a:t>
            </a:r>
            <a:r>
              <a:rPr lang="ru-RU" sz="2800" i="1" dirty="0"/>
              <a:t>над) </a:t>
            </a:r>
            <a:r>
              <a:rPr lang="ru-RU" sz="2800" dirty="0"/>
              <a:t>и т. п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80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572</Words>
  <Application>Microsoft Office PowerPoint</Application>
  <PresentationFormat>Экран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Лексические задания по теме «Зимующие птицы» старшая группа</vt:lpstr>
      <vt:lpstr>Новая лексика</vt:lpstr>
      <vt:lpstr>Считалка </vt:lpstr>
      <vt:lpstr>Игра «Кто спрятался на картинке?» Цели: развивать зрительное внимание. </vt:lpstr>
      <vt:lpstr>Игра «Кто благодарит?» </vt:lpstr>
      <vt:lpstr>   Игра «Подскажи словечко» Цели: развивать слуховое внимание, чувство рифмы.  Ход игры: Воспитатель читает стихотворение, а дети внимательно слушают и договаривают последнее слово.  </vt:lpstr>
      <vt:lpstr>Игра «Кто самый внимательный?» Цели: развивать слуховое внимание и память, уточнять и активизировать словарь по лексической теме «Зимующие птицы». Ход игры. Воспитатель читает детям стихотворение, затем просит их постараться вспомнить, названия каких птиц в нём встречаются. Какие это птицы? Каких ещё зимующих птиц они знают? </vt:lpstr>
      <vt:lpstr>Игра «Подбери слова» Цели: развивать грамматический строи речи, умение образовывать глаголы при помощи приставок. </vt:lpstr>
      <vt:lpstr>Игра «У кормушки» Цели: совершенствовать грамматический строй речи (употребление в речи предлогов). </vt:lpstr>
      <vt:lpstr>Игра «Две кормушки» Цели: совершенствовать навык слогового анализа слов. </vt:lpstr>
      <vt:lpstr>Стихотворение  для заучивания наизусть</vt:lpstr>
      <vt:lpstr>Текст для пересказа  </vt:lpstr>
      <vt:lpstr>Текст для пересказа  </vt:lpstr>
      <vt:lpstr>Мнемосхема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Лексичкские задания по теме «Зимующие птицы» старшая группа</dc:title>
  <dc:creator>956300</dc:creator>
  <cp:lastModifiedBy>ПК</cp:lastModifiedBy>
  <cp:revision>20</cp:revision>
  <dcterms:created xsi:type="dcterms:W3CDTF">2023-01-22T14:15:00Z</dcterms:created>
  <dcterms:modified xsi:type="dcterms:W3CDTF">2023-01-26T17:13:18Z</dcterms:modified>
</cp:coreProperties>
</file>